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7" r:id="rId2"/>
    <p:sldId id="258" r:id="rId3"/>
    <p:sldId id="259" r:id="rId4"/>
    <p:sldId id="263" r:id="rId5"/>
    <p:sldId id="268" r:id="rId6"/>
    <p:sldId id="270" r:id="rId7"/>
    <p:sldId id="279" r:id="rId8"/>
    <p:sldId id="272" r:id="rId9"/>
    <p:sldId id="273" r:id="rId10"/>
    <p:sldId id="278" r:id="rId11"/>
    <p:sldId id="260" r:id="rId12"/>
    <p:sldId id="280" r:id="rId13"/>
    <p:sldId id="277" r:id="rId14"/>
    <p:sldId id="261" r:id="rId15"/>
    <p:sldId id="281" r:id="rId16"/>
    <p:sldId id="275" r:id="rId17"/>
    <p:sldId id="274" r:id="rId18"/>
    <p:sldId id="264" r:id="rId19"/>
    <p:sldId id="26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20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567A7-5E0E-4DDA-A368-26D36C02B646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6BCF2-79C0-402F-8BAF-D5780B61BEE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0512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C6BCF2-79C0-402F-8BAF-D5780B61BEEA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C6BCF2-79C0-402F-8BAF-D5780B61BEEA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2CDEA-1D30-4A5B-B180-EFBC1B56BCD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B792-4B50-4889-8F7F-9698338C1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2CDEA-1D30-4A5B-B180-EFBC1B56BCD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B792-4B50-4889-8F7F-9698338C1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2CDEA-1D30-4A5B-B180-EFBC1B56BCD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B792-4B50-4889-8F7F-9698338C1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2CDEA-1D30-4A5B-B180-EFBC1B56BCD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B792-4B50-4889-8F7F-9698338C1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2CDEA-1D30-4A5B-B180-EFBC1B56BCD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B792-4B50-4889-8F7F-9698338C1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2CDEA-1D30-4A5B-B180-EFBC1B56BCD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B792-4B50-4889-8F7F-9698338C1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2CDEA-1D30-4A5B-B180-EFBC1B56BCD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B792-4B50-4889-8F7F-9698338C1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2CDEA-1D30-4A5B-B180-EFBC1B56BCD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B792-4B50-4889-8F7F-9698338C1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2CDEA-1D30-4A5B-B180-EFBC1B56BCD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B792-4B50-4889-8F7F-9698338C1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2CDEA-1D30-4A5B-B180-EFBC1B56BCD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B792-4B50-4889-8F7F-9698338C1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12CDEA-1D30-4A5B-B180-EFBC1B56BCD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11B792-4B50-4889-8F7F-9698338C1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9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12CDEA-1D30-4A5B-B180-EFBC1B56BCD1}" type="datetimeFigureOut">
              <a:rPr lang="ru-RU" smtClean="0"/>
              <a:pPr/>
              <a:t>12.02.2019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11B792-4B50-4889-8F7F-9698338C1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trips dir="rd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school.xvatit.com/images/a/af/27.07-1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35896" y="2276872"/>
            <a:ext cx="2448272" cy="375401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763688" y="188640"/>
            <a:ext cx="5760640" cy="1143000"/>
          </a:xfrm>
          <a:noFill/>
        </p:spPr>
        <p:txBody>
          <a:bodyPr>
            <a:noAutofit/>
          </a:bodyPr>
          <a:lstStyle/>
          <a:p>
            <a:r>
              <a:rPr lang="ru-RU" sz="4800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 органы </a:t>
            </a:r>
            <a:br>
              <a:rPr lang="ru-RU" sz="4800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цветкового</a:t>
            </a:r>
            <a:r>
              <a:rPr lang="ru-RU" sz="4800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растения</a:t>
            </a:r>
            <a:endParaRPr lang="ru-RU" sz="4800" b="1" dirty="0">
              <a:ln w="18415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1835696" y="4653136"/>
            <a:ext cx="288032" cy="775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156176" y="5301208"/>
            <a:ext cx="2880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6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1268" name="Picture 4" descr="http://school.xvatit.com/images/a/af/27.07-1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15816" y="1988840"/>
            <a:ext cx="1191405" cy="1008112"/>
          </a:xfrm>
          <a:prstGeom prst="rect">
            <a:avLst/>
          </a:prstGeom>
          <a:noFill/>
          <a:ln>
            <a:solidFill>
              <a:schemeClr val="tx2">
                <a:lumMod val="40000"/>
                <a:lumOff val="60000"/>
              </a:schemeClr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2771800" y="328498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1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67944" y="234888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2</a:t>
            </a:r>
            <a:endParaRPr lang="ru-RU" sz="2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156176" y="306896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3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156176" y="3789040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4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56176" y="4581128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5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79912" y="4797152"/>
            <a:ext cx="4121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6</a:t>
            </a:r>
            <a:endParaRPr lang="ru-RU" sz="2400" b="1" dirty="0">
              <a:solidFill>
                <a:schemeClr val="bg1"/>
              </a:solidFill>
            </a:endParaRPr>
          </a:p>
        </p:txBody>
      </p:sp>
      <p:cxnSp>
        <p:nvCxnSpPr>
          <p:cNvPr id="20" name="Прямая соединительная линия 19"/>
          <p:cNvCxnSpPr>
            <a:stCxn id="13" idx="0"/>
          </p:cNvCxnSpPr>
          <p:nvPr/>
        </p:nvCxnSpPr>
        <p:spPr>
          <a:xfrm flipV="1">
            <a:off x="2941879" y="2852936"/>
            <a:ext cx="235906" cy="43204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Прямоугольник 10"/>
          <p:cNvSpPr/>
          <p:nvPr/>
        </p:nvSpPr>
        <p:spPr>
          <a:xfrm>
            <a:off x="3707904" y="5085184"/>
            <a:ext cx="360040" cy="2880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>
            <a:off x="1187624" y="5229200"/>
            <a:ext cx="0" cy="36004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012160" y="1628800"/>
            <a:ext cx="1847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2400" b="1" dirty="0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1187624" y="3212976"/>
            <a:ext cx="1512168" cy="504056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плод</a:t>
            </a:r>
            <a:endParaRPr lang="ru-RU" sz="2400" b="1" dirty="0"/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4139952" y="1484784"/>
            <a:ext cx="1512168" cy="504056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2-семена</a:t>
            </a:r>
            <a:endParaRPr lang="ru-RU" sz="2400" b="1" dirty="0"/>
          </a:p>
        </p:txBody>
      </p:sp>
      <p:sp>
        <p:nvSpPr>
          <p:cNvPr id="29" name="Скругленный прямоугольник 28"/>
          <p:cNvSpPr/>
          <p:nvPr/>
        </p:nvSpPr>
        <p:spPr>
          <a:xfrm>
            <a:off x="6588224" y="2996952"/>
            <a:ext cx="1512168" cy="504056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цветок</a:t>
            </a:r>
            <a:endParaRPr lang="ru-RU" sz="2400" b="1" dirty="0"/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6588224" y="3789040"/>
            <a:ext cx="1512168" cy="504056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лист</a:t>
            </a:r>
            <a:endParaRPr lang="ru-RU" sz="2400" b="1" dirty="0"/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6588224" y="4509120"/>
            <a:ext cx="1512168" cy="504056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стебель</a:t>
            </a:r>
            <a:endParaRPr lang="ru-RU" sz="2400" b="1" dirty="0"/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588224" y="5373216"/>
            <a:ext cx="1512168" cy="504056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chemeClr val="bg1"/>
                  </a:solidFill>
                </a:ln>
              </a:rPr>
              <a:t>корень</a:t>
            </a:r>
            <a:endParaRPr lang="ru-RU" sz="2400" b="1" dirty="0">
              <a:ln>
                <a:solidFill>
                  <a:schemeClr val="bg1"/>
                </a:solidFill>
              </a:ln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07704" y="1124744"/>
            <a:ext cx="6182077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b="1" dirty="0" smtClean="0"/>
              <a:t>Печатная основа: </a:t>
            </a:r>
          </a:p>
          <a:p>
            <a:r>
              <a:rPr lang="ru-RU" sz="6000" b="1" dirty="0" smtClean="0"/>
              <a:t>стр. 54 упр. 122</a:t>
            </a:r>
          </a:p>
          <a:p>
            <a:r>
              <a:rPr lang="ru-RU" sz="6000" b="1" dirty="0" smtClean="0"/>
              <a:t>Учебник: стр.88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83118824"/>
      </p:ext>
    </p:extLst>
  </p:cSld>
  <p:clrMapOvr>
    <a:masterClrMapping/>
  </p:clrMapOvr>
  <p:transition spd="med"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 descr="https://encrypted-tbn2.gstatic.com/images?q=tbn:ANd9GcTwMptgCKlH23KAw4uISkotmGl8LH6_bKMtG426omAzfcfcx0EO1Q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12" name="Picture 4" descr="http://www.ludoedoff.ru/site/paramedicine/19/Ovocshi-frukty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1340768"/>
            <a:ext cx="3456384" cy="2587351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Найдите в учебнике названия</a:t>
            </a:r>
            <a:br>
              <a:rPr lang="ru-RU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этих групп культурных растений </a:t>
            </a:r>
            <a:endParaRPr lang="ru-RU" b="1" dirty="0">
              <a:ln w="18415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7416" name="Picture 8" descr="https://encrypted-tbn1.gstatic.com/images?q=tbn:ANd9GcQFQmdd7j12U4GnB52dfusl33TOklpi6v5B8PmPrD8hGLEoHG4N6A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4048" y="1307682"/>
            <a:ext cx="3456384" cy="2588953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7418" name="Picture 10" descr="http://t3.gstatic.com/images?q=tbn:ANd9GcRhYpHSeiY3dib6Wb8jhOLj7LJgFmbAUqvEYfn5qirSxZUZAXaM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3568" y="4221088"/>
            <a:ext cx="3440868" cy="2376264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7420" name="Picture 12" descr="http://t0.gstatic.com/images?q=tbn:ANd9GcTXAymIhsPK-40Rkp_GW_j6GSLm22Wg1LQut-DYnDdo30Y5uL8KEQ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76056" y="4293096"/>
            <a:ext cx="3312368" cy="2302650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0" name="Скругленный прямоугольник 9"/>
          <p:cNvSpPr/>
          <p:nvPr/>
        </p:nvSpPr>
        <p:spPr>
          <a:xfrm>
            <a:off x="1043608" y="3284984"/>
            <a:ext cx="2520280" cy="432048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Пищевые</a:t>
            </a:r>
            <a:endParaRPr lang="ru-RU" sz="2400" b="1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436096" y="3284984"/>
            <a:ext cx="2520280" cy="432048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Кормовые</a:t>
            </a:r>
            <a:endParaRPr lang="ru-RU" sz="24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71600" y="5877272"/>
            <a:ext cx="2520280" cy="432048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Технические</a:t>
            </a:r>
            <a:endParaRPr lang="ru-RU" sz="24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580112" y="5949280"/>
            <a:ext cx="2520280" cy="432048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Декоративные</a:t>
            </a:r>
            <a:endParaRPr lang="ru-RU" sz="2400" b="1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700" y="1484784"/>
            <a:ext cx="60304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/>
              <a:t>Выпишите примеры групп растений!</a:t>
            </a:r>
            <a:endParaRPr lang="ru-RU" sz="4800" b="1" dirty="0"/>
          </a:p>
          <a:p>
            <a:r>
              <a:rPr lang="ru-RU" sz="4800" b="1" dirty="0"/>
              <a:t>Учебник: </a:t>
            </a:r>
            <a:r>
              <a:rPr lang="ru-RU" sz="4800" b="1" dirty="0" smtClean="0"/>
              <a:t>стр.88-89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039132133"/>
      </p:ext>
    </p:extLst>
  </p:cSld>
  <p:clrMapOvr>
    <a:masterClrMapping/>
  </p:clrMapOvr>
  <p:transition spd="med"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332656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Где использует человек дикорастущие растения?</a:t>
            </a:r>
            <a:endParaRPr lang="ru-RU" b="1" dirty="0">
              <a:ln w="18415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2" name="Picture 10" descr="http://s3.images.drive2.ru/car.journal.photos/7800/000/000/0e0/616/88ccc889917e5e10-larg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1" y="1556792"/>
            <a:ext cx="1288144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Picture 4" descr="http://www.wikihow.com/images/9/92/Folder-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63688" y="1556792"/>
            <a:ext cx="2208245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4" name="Содержимое 10" descr="пиломатериалы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11960" y="1556792"/>
            <a:ext cx="2208245" cy="16561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http://www.rkib.udmmed.ru/images/%D1%81%D0%B5%D0%BD%D0%BE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39552" y="4293096"/>
            <a:ext cx="2099725" cy="15747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8" name="Picture 4" descr="http://supersadovod.ru/wp-content/uploads/2012/09/CHernika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275856" y="4293096"/>
            <a:ext cx="2235559" cy="1584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0" name="Picture 6" descr="http://drovastandart.ru/drova_gorjat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084168" y="4293096"/>
            <a:ext cx="2174886" cy="15841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0" y="3356992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Лекарства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39752" y="3429000"/>
            <a:ext cx="11289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Бумага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39952" y="3429000"/>
            <a:ext cx="24852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Стройматериалы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6093296"/>
            <a:ext cx="16773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Корм скоту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16216" y="6093296"/>
            <a:ext cx="1292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Топливо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03848" y="6093296"/>
            <a:ext cx="224920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Пища человеку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1032" name="Picture 8" descr="http://f1.ds-russia.ru/u_dirs/054/54507/911c2d3f7973722db2bd441f52aa449a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660232" y="1484784"/>
            <a:ext cx="1466528" cy="14779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34" name="Picture 10" descr="Производство медицинских перчаток из латекса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7452320" y="2276872"/>
            <a:ext cx="1409650" cy="10600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0" name="TextBox 19"/>
          <p:cNvSpPr txBox="1"/>
          <p:nvPr/>
        </p:nvSpPr>
        <p:spPr>
          <a:xfrm>
            <a:off x="7092280" y="3501008"/>
            <a:ext cx="11005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Каучук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  <p:bldP spid="7" grpId="0"/>
      <p:bldP spid="9" grpId="0"/>
      <p:bldP spid="11" grpId="0"/>
      <p:bldP spid="17" grpId="0"/>
      <p:bldP spid="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7" name="Picture 5" descr="I:\Урок Мхи\Ламинария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3717032"/>
            <a:ext cx="1440160" cy="2487549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612576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Назовите отделы растений</a:t>
            </a:r>
            <a:endParaRPr lang="ru-RU" b="1" dirty="0">
              <a:ln w="18415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9" name="Рисунок 8" descr="кукушкин лен одиночный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691680" y="3429000"/>
            <a:ext cx="2304256" cy="1728192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7" name="Рисунок 6" descr="paporotnik_enl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491880" y="2780928"/>
            <a:ext cx="2088232" cy="1566173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8" name="Содержимое 3" descr="ель дерево.jpg"/>
          <p:cNvPicPr>
            <a:picLocks noGrp="1" noChangeAspect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5508104" y="980728"/>
            <a:ext cx="1712273" cy="2786551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8434" name="Picture 2" descr="I:\Урок Мхи\Лен.jpg"/>
          <p:cNvPicPr>
            <a:picLocks noChangeAspect="1" noChangeArrowheads="1"/>
          </p:cNvPicPr>
          <p:nvPr/>
        </p:nvPicPr>
        <p:blipFill>
          <a:blip r:embed="rId6" cstate="email"/>
          <a:srcRect b="-2910"/>
          <a:stretch>
            <a:fillRect/>
          </a:stretch>
        </p:blipFill>
        <p:spPr bwMode="auto">
          <a:xfrm>
            <a:off x="7308304" y="476672"/>
            <a:ext cx="1512168" cy="2376264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0" y="5805264"/>
            <a:ext cx="2016224" cy="1052736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Водоросли</a:t>
            </a:r>
          </a:p>
          <a:p>
            <a:pPr algn="ctr"/>
            <a:r>
              <a:rPr lang="ru-RU" sz="2400" b="1" dirty="0" smtClean="0"/>
              <a:t>(группа отделов)</a:t>
            </a:r>
            <a:endParaRPr lang="ru-RU" sz="2400" b="1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2051720" y="5085184"/>
            <a:ext cx="1512168" cy="432048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Мхи</a:t>
            </a:r>
            <a:endParaRPr lang="ru-RU" sz="24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63888" y="4365104"/>
            <a:ext cx="2016224" cy="432048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Папоротники</a:t>
            </a:r>
            <a:endParaRPr lang="ru-RU" sz="2400" b="1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292080" y="3717032"/>
            <a:ext cx="2304256" cy="432048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Голосеменные</a:t>
            </a:r>
            <a:endParaRPr lang="ru-RU" sz="2400" b="1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7271792" y="2780928"/>
            <a:ext cx="1872208" cy="648072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err="1" smtClean="0"/>
              <a:t>Покрыто-семенные</a:t>
            </a:r>
            <a:endParaRPr lang="ru-RU" sz="2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868436" y="5780782"/>
            <a:ext cx="627556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Почему эти отделы расположены </a:t>
            </a: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именно в таком порядке?</a:t>
            </a:r>
            <a:endParaRPr lang="ru-RU" sz="32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86000" y="2967335"/>
            <a:ext cx="62464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/>
              <a:t>Печатная основа: </a:t>
            </a:r>
          </a:p>
          <a:p>
            <a:r>
              <a:rPr lang="ru-RU" sz="5400" b="1" dirty="0"/>
              <a:t>стр. </a:t>
            </a:r>
            <a:r>
              <a:rPr lang="ru-RU" sz="5400" b="1" dirty="0" smtClean="0"/>
              <a:t>56 </a:t>
            </a:r>
            <a:r>
              <a:rPr lang="ru-RU" sz="5400" b="1" dirty="0"/>
              <a:t>упр. </a:t>
            </a:r>
            <a:r>
              <a:rPr lang="ru-RU" sz="5400" b="1" dirty="0" smtClean="0"/>
              <a:t>128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3764696278"/>
      </p:ext>
    </p:extLst>
  </p:cSld>
  <p:clrMapOvr>
    <a:masterClrMapping/>
  </p:clrMapOvr>
  <p:transition spd="med">
    <p:strips dir="r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4638"/>
            <a:ext cx="8640960" cy="1143000"/>
          </a:xfrm>
        </p:spPr>
        <p:txBody>
          <a:bodyPr>
            <a:normAutofit/>
          </a:bodyPr>
          <a:lstStyle/>
          <a:p>
            <a:r>
              <a:rPr lang="ru-RU" sz="4900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Домашнее задание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chemeClr val="bg1"/>
                </a:solidFill>
              </a:rPr>
              <a:t>Подготовиться к контрольной работе по теме: «Растения»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chemeClr val="bg1"/>
                </a:solidFill>
                <a:latin typeface="Calibri"/>
              </a:rPr>
              <a:t>§13-18</a:t>
            </a:r>
            <a:endParaRPr lang="ru-RU" sz="5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484784"/>
            <a:ext cx="8280920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perspectiveContrastingRightFacing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>
                  <a:solidFill>
                    <a:srgbClr val="00B050"/>
                  </a:solidFill>
                </a:ln>
                <a:solidFill>
                  <a:schemeClr val="bg1"/>
                </a:solidFill>
                <a:effectLst/>
              </a:rPr>
              <a:t>СПАСИБО</a:t>
            </a:r>
            <a:br>
              <a:rPr lang="ru-RU" sz="6000" b="1" cap="none" spc="0" dirty="0" smtClean="0">
                <a:ln>
                  <a:solidFill>
                    <a:srgbClr val="00B050"/>
                  </a:solidFill>
                </a:ln>
                <a:solidFill>
                  <a:schemeClr val="bg1"/>
                </a:solidFill>
                <a:effectLst/>
              </a:rPr>
            </a:br>
            <a:r>
              <a:rPr lang="ru-RU" sz="6000" b="1" cap="none" spc="0" dirty="0" smtClean="0">
                <a:ln>
                  <a:solidFill>
                    <a:srgbClr val="00B050"/>
                  </a:solidFill>
                </a:ln>
                <a:solidFill>
                  <a:schemeClr val="bg1"/>
                </a:solidFill>
                <a:effectLst/>
              </a:rPr>
              <a:t>ЗА </a:t>
            </a:r>
          </a:p>
          <a:p>
            <a:pPr algn="ctr"/>
            <a:r>
              <a:rPr lang="ru-RU" sz="6000" b="1" cap="none" spc="0" dirty="0" smtClean="0">
                <a:ln>
                  <a:solidFill>
                    <a:srgbClr val="00B050"/>
                  </a:solidFill>
                </a:ln>
                <a:solidFill>
                  <a:schemeClr val="bg1"/>
                </a:solidFill>
                <a:effectLst/>
              </a:rPr>
              <a:t>СОТРУДНИЧЕСТВО!</a:t>
            </a:r>
            <a:endParaRPr lang="ru-RU" sz="6000" b="1" cap="none" spc="0" dirty="0">
              <a:ln>
                <a:solidFill>
                  <a:srgbClr val="00B050"/>
                </a:solidFill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33794" name="Picture 2" descr="http://freeyaho.ru/uploads/posts/2011-07/irscs9ac52.jpe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516216" y="4797152"/>
            <a:ext cx="2376264" cy="1796687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6588224" y="4797152"/>
            <a:ext cx="1080120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3796" name="Picture 4" descr="Смешные открытки и картинки на День Учителя (18 фото)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7544" y="4077072"/>
            <a:ext cx="1783426" cy="2511066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Сравните отделы растений.</a:t>
            </a:r>
            <a:br>
              <a:rPr lang="ru-RU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Какие черты предлагаете сравнить?</a:t>
            </a:r>
            <a:endParaRPr lang="ru-RU" b="1" dirty="0">
              <a:ln w="18415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600200"/>
          <a:ext cx="9144000" cy="4133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35832"/>
                <a:gridCol w="1512168"/>
                <a:gridCol w="1524000"/>
                <a:gridCol w="1524000"/>
                <a:gridCol w="1524000"/>
              </a:tblGrid>
              <a:tr h="1377685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Черты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aseline="0" dirty="0" err="1" smtClean="0"/>
                        <a:t>сравне-ния</a:t>
                      </a:r>
                      <a:endParaRPr lang="ru-RU" sz="2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/>
                        <a:t>Водорос-ли</a:t>
                      </a:r>
                      <a:endParaRPr lang="ru-RU" sz="2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Мхи</a:t>
                      </a:r>
                      <a:endParaRPr lang="ru-RU" sz="2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/>
                        <a:t>Папорот-ники</a:t>
                      </a:r>
                      <a:endParaRPr lang="ru-RU" sz="2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err="1" smtClean="0"/>
                        <a:t>Голосе-менные</a:t>
                      </a:r>
                      <a:endParaRPr lang="ru-RU" sz="2400" dirty="0" smtClean="0"/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/>
                        <a:t>Покрыто-семен-ные</a:t>
                      </a:r>
                      <a:endParaRPr lang="ru-RU" sz="2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3776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377685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-9618" y="3212976"/>
            <a:ext cx="14494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Строение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5228" y="4509120"/>
            <a:ext cx="14510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Места</a:t>
            </a:r>
          </a:p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обитания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Проверьте себя</a:t>
            </a:r>
            <a:endParaRPr lang="ru-RU" b="1" dirty="0">
              <a:ln w="18415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1354538"/>
          <a:ext cx="9144000" cy="5503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  <a:gridCol w="1524000"/>
                <a:gridCol w="1524000"/>
              </a:tblGrid>
              <a:tr h="1297222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Черты</a:t>
                      </a:r>
                      <a:r>
                        <a:rPr lang="ru-RU" sz="2400" baseline="0" dirty="0" smtClean="0"/>
                        <a:t> </a:t>
                      </a:r>
                      <a:r>
                        <a:rPr lang="ru-RU" sz="2400" baseline="0" dirty="0" err="1" smtClean="0"/>
                        <a:t>сравне-ния</a:t>
                      </a:r>
                      <a:endParaRPr lang="ru-RU" sz="2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/>
                        <a:t>Водорос-ли</a:t>
                      </a:r>
                      <a:endParaRPr lang="ru-RU" sz="2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smtClean="0"/>
                        <a:t>Мхи</a:t>
                      </a:r>
                      <a:endParaRPr lang="ru-RU" sz="2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/>
                        <a:t>Папорот-ники</a:t>
                      </a:r>
                      <a:endParaRPr lang="ru-RU" sz="2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 err="1" smtClean="0"/>
                        <a:t>Голосе-менные</a:t>
                      </a:r>
                      <a:endParaRPr lang="ru-RU" sz="2400" dirty="0" smtClean="0"/>
                    </a:p>
                    <a:p>
                      <a:pPr algn="ctr"/>
                      <a:endParaRPr lang="ru-RU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 err="1" smtClean="0"/>
                        <a:t>Покрыто-семен-ные</a:t>
                      </a:r>
                      <a:endParaRPr lang="ru-RU" sz="2400" dirty="0"/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2496886">
                <a:tc>
                  <a:txBody>
                    <a:bodyPr/>
                    <a:lstStyle/>
                    <a:p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Строение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Слоевище или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однокле-точные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Стебель, листья, 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коробоч-ки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со спорами, ризоиды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Корневи-ще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(</a:t>
                      </a:r>
                      <a:r>
                        <a:rPr lang="ru-RU" sz="2400" dirty="0" err="1" smtClean="0">
                          <a:solidFill>
                            <a:schemeClr val="bg1"/>
                          </a:solidFill>
                        </a:rPr>
                        <a:t>под-земный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стебель),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корни, листья со спорами 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Корень, стебель, листья (хвоя), шишки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с</a:t>
                      </a:r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 семенами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Корень, стебель, лист, цветок, пло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д с семенами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  <a:tr h="1463692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solidFill>
                            <a:schemeClr val="bg1"/>
                          </a:solidFill>
                        </a:rPr>
                        <a:t>Места обитания</a:t>
                      </a:r>
                      <a:endParaRPr lang="ru-RU" sz="2400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Вода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Влажные места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Влажные места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Разные</a:t>
                      </a:r>
                      <a:r>
                        <a:rPr lang="ru-RU" sz="2400" baseline="0" dirty="0" smtClean="0">
                          <a:solidFill>
                            <a:schemeClr val="bg1"/>
                          </a:solidFill>
                        </a:rPr>
                        <a:t> места, на суше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solidFill>
                            <a:schemeClr val="bg1"/>
                          </a:solidFill>
                        </a:rPr>
                        <a:t>Разные места, на суше и в воде</a:t>
                      </a:r>
                      <a:endParaRPr lang="ru-RU" sz="24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 idx="4294967295"/>
          </p:nvPr>
        </p:nvSpPr>
        <p:spPr>
          <a:xfrm>
            <a:off x="395536" y="332656"/>
            <a:ext cx="8496944" cy="1772816"/>
          </a:xfrm>
          <a:noFill/>
        </p:spPr>
        <p:txBody>
          <a:bodyPr>
            <a:noAutofit/>
          </a:bodyPr>
          <a:lstStyle/>
          <a:p>
            <a:r>
              <a:rPr lang="ru-RU" sz="4000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Какое главное отличие у этих растений? </a:t>
            </a:r>
            <a:br>
              <a:rPr lang="ru-RU" sz="4000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000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называются такие </a:t>
            </a:r>
            <a:br>
              <a:rPr lang="ru-RU" sz="4000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4000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жизненные формы растений?</a:t>
            </a:r>
            <a:endParaRPr lang="ru-RU" sz="4000" b="1" dirty="0">
              <a:ln w="18415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026" name="AutoShape 2" descr="data:image/jpeg;base64,/9j/4AAQSkZJRgABAQAAAQABAAD/2wCEAAkGBhMSERUSEhQWFBUWFRkYFxgYFhgZGBsWGRoYFRgXFRUYHDIfHRkjGhgYHy8gIyopLiwsGCAxNTAtNSYrLCkBCQoKDgwOGg8PGiwkHyUvLy8pLywsLTIsLCkvLCwvLDAsNSwsNC8sLzQsLCwsLCwpLCwsLCksLCwsKSwsKSwsLP/AABEIAOEA4QMBIgACEQEDEQH/xAAcAAEAAgMBAQEAAAAAAAAAAAAABAUCAwYBBwj/xAA9EAACAQIEAwYDBwMCBgMAAAABAhEAAwQSITEFQVEGEyJhcYEykaEUI0JSscHwFWLRBzMkQ3KCkuFTovH/xAAaAQEAAwEBAQAAAAAAAAAAAAAAAwQFAgEG/8QAMREAAgIBAwMBBwMDBQAAAAAAAAECAxEEITESQVETBSJhcbHB8IGRoRQj0TIzQlLx/9oADAMBAAIRAxEAPwD7jSlKAUpSgFKUoBSlKAUpXhNAe0rwNSaA9pSlAK8zUzVy17tmv/EukG3hlIn892YAEfhzQvmfSuXJLk8bSOqmlVGF7R2mS2xPiuZQEBkyTBMflB5/vVsDXqknwE8ntK8mva9PRSlKAUpSgFKUoBSlKAUpSgFKUoBSlKAUpSgFeE17UTimJyWyQyIx8Kl5yZjouaOROm4oCBi+1Nm1dNq5mUiDquhB2IgzH+DWnjnHrf2YtbcEuIQqefXTaP1r5r2p4riBiV+1ZVKggMhBRkJkFSOW++orRgOIqS4LKFDHUEajedOoj5VmW6yUW4pEDs7HZWv9SwMMrsv3ouBHEaRIlh6ry5Guhtdp0OMOGJEFfAerrJZfPTb0PlXx9hnuuq6LlJk7SMqiPrrV1w/G2zcS53g722cyrsZGux+IRO1cQ1ktur88hWM+vW8QG2IMGDBB1G4PmP3rXfx9tDlZ0UnYFgD8pr5HYuM+Nu3DNs3PFmU5fyqQ2XaSVI6kx69IcGig3HI01LE/qTUV3teFbxjk6688EzDdvRetOvdul3KygjKUzagENMxOu3zricfgDZtrbY5Q9wGeRGVgfcDlUwcWtq7rZXPJJAIK5SdSQTuhOojXcVE4pjmutZDMDllgsaZx1n+2YPrVSWpnc317Y4+TIZSzyXXZWwpup3cnM4lj0Gus+Qge1fTxXyocVtqoNrc/hAJ1HIxsas34liDh17xirXWZFUEyqL8ZP9xlQOgaelW9HqVVXJST23O65JbHT4TtbZu4s4W1LsqMzuIyLBAy5uZk8tBFXgr5j2duJhMWHbRXXu55LJET0EiK+mqa0NJqFqIdZNF5MqUpVs6FKUoBSlKAUpSgFKUoBSlKAUpSgFKVhceAT0E0BkTVdiL1q/3uHcZgFhwdiGmY9I35aVvHEbZXMGUiJ3FfMeJ4u4SbiEhwGzDqDuGHT94qpqNTGlJsjnPBox3ZlrWa5avi9hw5WS8OpESuvxx1WZqs4tw+yMjKpQyQWWDJInxTMnStvEOKN/T7dkc7rXJ6gsSG+ZIHrWPEMNc+zFiV8MEKswNQMzMRJidgBWTfYupOHfnPkg2fBVYbEvbcgAtO/hLtGuU6bRtGgq74dghreRgzmRMAAdVy6+UzqYqJZ+5KuWJRh94ToJjQ+QH+a2YTiAt3sltky3CN2gZttwDqf2qlOf8A1WX/AB8jqEHJpI0YwMSxJi5rpyK/lA5r1HX0Eb+C8TDW0W+7Ruoc7zopDfi8ta84pwi/fLr3eQIJL/ECNpWY896mYbBWrItm2M/dlW8RJkqc0N7jaulGNleJNL7fImt01lSTmsZ/NyS2GN1gcuS2hiYyvvqBzjrP61XYPAgOxueJMzoDyYgBlZvOJ05EV7g+NNfxBssrIHdyddgSzRMak9fWr7HrZt2u7hQm0H1mSeRnWf8AFV23CTqffh+EVsLkq8Nw5H8dsC2slWeCTmEcy2mn61qv2WtAZb5dgdJ29Cv89atR3Nm01kEhGzEMTMFtZnpMa1D4Jw23nS6CyukyJlSfza1JO2Cr6nw/sX9FpFqJPqey8cmu9xLvrYKoxubZYIgruSY0WdjueQMGu37F8fvYm3eu3yihHyqqiMoVQSSSZJM/SuT4+UsOjKwDkSwjdSeZG0b/ADrbhOJlbhQT41DEA+Hnr61a0WqjTFdk+xDdFU2uKex2WA7XW2S7nMPZHiH5hyI9fpUtO0Vsiy0+G8AVM7ExAPqZHqK+ZcTGS8FB1uwrAb6kanyqww2Fa9ZW0SENsRuCRBJEAch12q/Xr5NbxIvVZ9RzV7NcRj+1N1r2Gs2x/wA22LjdRIDc+hJiu2WtGu6NmXHsTKSfBlSlKmOhSlKAUpSgFKUoBSlKAVB4nxS3YXPcMLMTGk8p6TU01ynajihtXO6uqHs3l0zCRIgFf0PvUdk1CLbOZPCOUXGFLzIHzW2Ym2Y/CdQunMbe1VvaUKNVfxnQkagIdGmPKa3YnhCDwksqH/bYaNPSdmEHnVdi7JsuqsQwEMREAiT8WpJgienrXzEpJzy3+nwKjbL3iHBLZt5cxbQa6ctgANhpsOVRMJxVDNkoxOU5pAiPhjrJJgCtKcZ7omXXK/UFsp/tVdTPTyq9w3De7i7aaX+LvIBkxyGwEGABtr51DOUZP+5tHsdLfdHLYvF9xdNpofuipfTMFMZhbedC0gKRsTNSOB3LaFWZFUXNQAAcp/EBpOXXnUDimDa2HDGS7Aknmc0kt7En1ArbwsJqbUsfhmOmk69KtOFdkeiK2ZNVdKqfVE6XjnaDD27cBizkSByjqTyG/wAq5K1xXuySGkPqwC5iD1Cz0qbjcAqPZJBcSTLay+kFhttsNhFbLvBGuJccMcjnwr15Fm6gnUD351TrhTUsefqd36md20uxKThg7tbtky0i4GJHiPQkaRErHKdqrzx5czm6GGUgZY1B5zUvh+KNlHVYKqVgZlB10MBjqJEmNp86hcZLNlNwBUadjroBu2wG+2um4rqOXYutbdvkVnvuQsBbF0XG1yZhlCkxIzFgQdOYmrrhfELZVlt22VkHi6dAZB9TEcqrOGN3X3bDwt8JEbDSIHIcqs8AFVSABmk8yST1YnnVySTypYx8tzqucoPMXgrPtq963eqjkQDd8UwdQCQdDHLT61c3uAKLXepcZGAGVQTkCnUjWTqPlXO4kd2txdmLZiwHijwzHlMfwV1HDLr3bRXu2OZSCWBVQDv5n2Emo7J9KUorP2+Jw93uU5uG1cUuAwXXwnygnM25E7aD3irOzw1cQ63RlCqZ0bMWI1AlTAE7667ab1CwyEot1kDKpgKygkjYsVO2kwD1qyxGJXDsL6yUKwQo3XcELtof3qtOai9lv47HiXk6Ts4FfEjvIVkEov5mMiR6DWN9Z5V2ymvl99TiLq2LaMLrILiyQoy6ENmnoQetdz2b4NcsWovX3vudSWJIX+1J1jzOprb9mOSr6XDpLMM8FzSlK1yQUpSgFKUoBSlKAUpSgMWNcZ2k7T2GY4a5bYurAwy7ETDLG4InXYifOur4hjktW2uPOVRJhWY+yqJJ9K+cdpe01vGoO6ssGRpVyQHjUFYGus7TuBVPWWKFb3WexxN7GHGMG957dwOECyApWTJ1LaHkABFRMbw5Vu2g8uDmMnZnEDxDoBELtFQcLxLxoS7nUjK3KI36HWKte0OO+7VFIzsZHkF1Lft718vKdicV3ed/gQqDfCMFshLzoYy3PEDAnzE+v61lY40uFVkYMUUyCBIAPI9NZ+dc6eIi46m6QogZQG194+Ezy9KuOF4JDdbOGkaQ5bQGDBB3Ea1FdX0xzbuvgXNFp/Wsw+3Pn9CL2gv3L1tXFs27TzDsRmIHQDRekySK14fiFtEAtjKRplA2PoOXnXVcWW0lglyAIgLy10228q4e9YUjNZW2uVsrM28EaZZO/lVjTSU44Swux7raa6ppVljbtXb7RcGUBZCzvJIkxsdNOYnlXT8OxVtrZt/CbYEqY0A0BB5jzrn+FcMyp3lu4zPGzEQRvAAGm9Y37Zu3RIKFQAw2ljqZ8tgKgvatbedl9SDTV+rZGGcZNfFsHYYZzcyFWLJFmc5MCTckeEch5nrWHF+HH7PnzG5BWdvhOhyDYcpJn2q+xfAlvC1nJAt7RzE6/SagY7HCyXtJbd0bYRMA6EMOnP51JDU+qoqGG19DU1uhpqq64N5XJzVizbYjuS9sj8JXNB20kg+tXPB+HOwuvmysAW05noJrU62LZ7wkk5QLQ/EXlZzxyAzQCOk9TecCUEafr9DUuuslVFPBz7KrrcpSnu1x+5RcM4fdu57vdnwrDFtZUn9NK6bs2/gE8v2qxxmGK2mbovwiBMDQftrXI8Gxd3xI0W25zDHX8qjTTqfkaqStldW1x8/sde1J1yacIpP4ePj+pNxeLt2LlxPwnxAdC2uX/HrXL4szFo5kZmEQzQQTLeEHcfWRU/Et3dyUAuQc3iM+LUZs3Ntd9aj4fFO19breFkBJU7AEEZR1J6jaKu6aqK3yZNmntrSnOLSfGUdL2E4e39QRoIVLTjX8sBQJO51H8FfVxXxe/jg9sXA5Rp0iQ4YchGs+nlXVdhuNi2vd4m7dN662huNmUDZUBnQ9fM77VsaPUwlmH8s8hLsfQKVjNeitUmPaUpQClKUApSlAKwd4BJ0FZ1pxGHW4jI4lWBVhrqCII08q8BwHEe3xv3CuHfJbBIDADM/mCR4V6c+c8qosfhrmbvLbF2PxhjqeUyecfP2r6BjeyGCW00YdECqTKDKwAE6EelfN8RYdrOW0xZ2jSQAFJBbxemlfP62qfqLrls+EQSTzuYNwa5fTvbTorqZZTPoIjQxr8/Or7hPDClgrcAe45BLn4tNAo6AcgKqOFhrZyuACImDI12Ej0rqcJi0Gp5VhX3Wxl6WMfU+t6aulW177Lfusdjj+OYNLN5O8tG4rbjMQfQaESfOtEk3GNpHsWS6BVYy0NAMEGJmdfMVddq7DFla8hFtwO7YSQecGPhbyNUH9QSGtalh8OhDA7gmfPXzrXhGap6Jr9+cHzGol1XScdsstOL4kW7WUDOSIgy5M7lp1jnXvZprKLAXxHdm+InzJ19vKpnA8OQS51LKR89NKgns4LWa5cuyM65R5FhIPtWbCcJx9Jvj+TWu9lwhBylPdLPncseKWUB71HKMdAFg5m5Qp0zb67QNdqormFu2WVswJYzJOYk8zcOhkDp5D06DE8MS+qOHNpEn4QNSY11/hqr4nhvgtn8wZGJ1YTBDeoIPvVmFfurx8eT5/LTyi0XtFcS0GNoRyM6kdQsfSqTF98XWcQUlgwdfCJBBUQP8APrVvhceGVu8GttfEsbEbgD9K0DEgoQALm++kHp7TXVNaq99bImsvstWJM5l1AlbiEw4ys9vTUiRtC+n1rorl9LOHLKy2mjwQN200Cgazt71zn9RNovmtrABAiSQzbBZ0Gmvy6iujvdnSbILmXgSenMKvkDHrqTXup6cJSezZFCTjvEh8Q4q7W1Yu2ZWGnnMER13EVESxcvEXVym3BklYJjkFMiZ2YHkajcP4e2cG8GyMYBzgeI6EtAJ3nUxv51ZDCXrLBWJe3+HKBMdCo5+k11GmNcXj+PoSxtl1qct8PuXmD4ZbutbulfGg0jYxsSKidquFnOrjKH1LekbADz+WtSGxLWWtASC5gj8pO09DO9V4drmKuQSwA8ROuWBy8p+tVK6blPMt/C+xq6z2jC6DjHuu/YqsGLikX7bKdpQLuOhYiR7V01y0l1Aw2IkTv6HzrXwvsxfuWTfshWV2aEkAiNCQToRmDaSPerzsr2UJVlxVhlg+E994WBMwUR9I+Rn53f6O66Sxt4+RjRi2V3COP8Sa8tiyUuARma4pIRdpdgZ9Bua+mJWnCYG3aXLbRUXooAH051vFfRUVyrgoyeWWEsHtKUqc9FKUoBSlKAUpQ0BGx9nPbZJjMrLPqIr5bhcMlpbiKWLiUJzAlWGkjSCP2PpXadtb1sIq32uWkPw3bbGA/wCV12MjafPaK+c5Lil8pF4MCMyt4ydgVX2Gn1NZevm446VuQWPcscRgWGGykg3G1ZhsNzvUXC2Rcu2QGKqE1O5ZsokHoY51ha42UQ23TI4EN3hEgxMRz/esuHYcizngFs7MC3LYQQNvh2rJdjg+qW3BH1vyb2R7j3LUApuCRIjbb1qpYWiGRwG7vwjmxPICNZPSa6XA8Te/ZJYLaEwIbcDdlB2E+uxqm4VhreZ2CiZME75ToCOk6mfMV25+o3HfPf8Awh4JfZvjiZIveHIcrN+EttAbaasOO8Qwz2+6BP3mgYahTyYnlrXOLcWL1sjwqJHvpp5g17cVlw6G4NHVSsGTDCVOnOY03qnLRe+5RRfevscOl79v/SVxay9sW1MlICgg/A/l6/tWPFLpz2M+jAeEcpBBJProPasUx2JkKbLyRIZ0ZF8MSxkSYJHudPKOuE73K992NzOygA5QF3gAfzzq5Byiumx+9+clB8kbFYxrV1shLd5o0ySWP4R/dtp5isFvupYotxgf9wDw7dXYQDvtrVnjMILdy06qAgBUH8pO5nqetYEBLrESUYSY1CnQGegJ/eoXdFpLkFlawFu5ZBtjwkSI3nnPOZ+tZP2mFlMl9GaBGdYOn9wJ386r+HY6Ha1be2J8ShmI5eKI9ATVfxTEP4WuiQT4QoMb6Hz1jeq3TKcv7m67eTQ0Wis1csQ28slDiJdjksM1plLDkwAEsWUbAb/XSt2H4uAieJSyuAQSJHIHz1gT51Ifg902kxNu8c7fEmY6+/WpfD8FbuoftCZm1AVtddpgaSetW3KD2zjG7ItTo7NPJp7ryaeM4tO7kNmcQYXy1ieW1ecPuLbg3HVBdRCTB0Maz7tvVTiMMqJ4GYqrEMGiBGmpA1jfXpVhhbn2kBLhyTppbYFv+lm018h6VxlQ447vJS5ZfNxNrGFNrDNmDZiGkGM2hgj9q7Xs6rDC2A/xd0k+uUVxFpVttbS4IsCAco2A0A/6eR5x619Cw+IVlBQhl5EEERyiK2PZ9kp5bax2XwLEDfSlK1iUUpSgFKUoBSlKAUpSgNGMwiXUNu4oZGEFSJBHpXB8U4PZwN1BbZvvA0IxBygRsYmPXpX0I1xXbTgVnOt4953jsFnvGygAEwF2HX51S1kE629srv4I5rbJy3Grn3pDFYZAZ0kbyJ5Dn86gcP4ewXvBkYf/ABlSdeWYnQEiCdDVzxjhSqLLqvgRzmGpEtoHfqZESfKtLsyXgLYDd7uCY1HOfePevllfmOzyyJVuUulclgbS37IaN126co9ta5nF402LsMJDaCIk/P8AgqBi715cQ6LnWD4lW4Y9VjSrDH8OsmyWKksIJuTLb9WnTXbyFWKYSW857P8AMEltFtWPUjjJFxlxWvIqGVYwx5R8XvsPatzXVNoWS03AQFUSJ6tPkJ9NKrHvG0+YSwjSRmMcxCjTedKtOH4d7rC8qyVMgaLyg6akmJ3I3qWUvTj2x8yA67A444lne4fF8OU7hF0GnnqZG5aqnj1wWkgqPjUqwAkEypBPNSNY5EVGx3ENFuWtLqtABH/lmHSOXPSt/E8IcXbzEypPgTloficc25wdtqp1ykrXbN/6vz9jpyyij4/xkOqWk1kgvB2A1CyOZMew8xMvsrxUIPGfG5AP7KPr8zVJirC2wLY0YOQdIGh5mI161MwuWxftsdQoOvIvBEj6xVyVMFV04NF6aCr6k9y/40LLEQi944JzRlhRsTG5nYf4gyOG4kXLYtuAwGx6eXpUjGYWyVS9fTMzDKk5o01iQY51Wkd3iBakEuAw5AbjX3H1qpdRNwSjs/BP7O1sKU4WcPdPwzqMPh82sCAPQelc3gcPiO+ct3UlpkMzADkFEDYdSKs+zuIOKJt5ikEgxqdJ1HXYx86k43AW8Pie7QkyikgtmPMSSetcV6SdVErLF/lkeuvhbjpecHNNw9jfuqxIywR1ZiA2YxoqzrlHTfQzvvXw1oFzF1D11zLBBH0q14nZJL37Y/2l8ZjcT4VEbvrMdPaur7O8Hy4cLeQFmYuysAcpMQIPMACfOas6XS2anGV0rGTNUMs5/CcPuYq1ntNZuKdMwuHQ8wy5JB8qtuzPYtMKxusxe4Z2kW1nfKs6k/mP0ro8Ph1QQqqo6KAB8hW2voNPoKdO8wW5MopClKVeOhSlKAUpSgFKUoBSlKA8Nct284klu3bQ/E1yVHkoMt6age9dSagYzgOHu3Bdu2kd1EAsJgTOgOm9Q3wdkHFPGTxrKwctw3CNioUD7r8b8iPyr1J26D1gVW/0JrOIcP8AmPdxJi3JKiTziJ9K+jqgAgCANvTyrVicClz4wD0Ox9jWPZ7Ij6Hp1vD8ssaWxUz6msnAcW4fcFpzZVFdlKlm5K2hIgfFyrmsHgrpsspKxlOikktA2zEQAeoBNfXrfCbY1gn1JNfM+HOiqyzKjMJncbTPprVCzTT0lSU9/BzrLlc0yk7O4XvSHa4V0jw6EjoJ2X6nyFdHd4SbYDYcyZ8QZiZ8wTpPlzqHhuy9xblkW0yLezMuhlLaZcztOwhpE6nQVMvJcNlu5Yl2HhEgEAmJLciFJ161HdVPqTm8J8LBQw+5ScRxj97OQLlldPFJO+d9gdJy8qkYDjiWST3VxlK5tIJmNwnIHrv5Vtv2nSy1m4AhKEKo1EwSASNBMGtnBSrW8pHjaAxO8kAwPITUifRu0vzg47lZjMUH8bWS2bUS3hJOwGSZ94qDibYGrWsiqQQpIj6HQ1f4yzask2bhhcufns2vL0mPOaicK4SmMxS2Q7MjQ5JkMVWQd9ZOg251cphPho0dJBxbcltjwZcR7f3sVbGGTDp+HKEVncEbFByPnXUdlexzXG+04y2UeECISNAo1LAdfynqa7PhvCrNhctm2tsf2iPmdz71Ly1sRp3zLcSnH/isEYcNtgLCKMvwwAI9I29K5y12FZr9y/fxDMXacqLkAHJcxJMAQNIrrqVLOqE1iSyRNZ5I+GwKW1CIAqjYAe8nqZ5mtwWsqV2kksI9FKUr0ClKUApSlAKUpQClKUApSlAKUpQClKUBA41gnvWHt237pnXKHjNAO8CRrEjfnVFwL/T6zhwM7NeI2zQF/wDAbn1murivajlXGTTa4PMLk1MmkdRHtXF9muy9xe/F1srKxRDE6R4WAPKCDH6V3EUy1zOmM2nJcHjimfLeJ8JxXdXLRtlrwbMCNcygyWTr6DXXapvAezyYmxbv23y3UJVxy0/C43DCd/4PoRtD5eXtXz7tr2du4UXMZg71xC7zeQNocx+If9x2PX51npYV+9jJ1CqMvdfJxXaK+XvX3kH7yJG0A5QB5ACParDs5accRwy29IIH/bEv/wDXN86onaUBGsNLefOui7H4kjHYZpgOXUz/AHA6fOPpVSG9i+ZszXTW0fY1rKvFr2toxhSlKAUpSgFKUoBSlKAUpSgFKUoBSlKAUpSgFKVhePhPpQBLoO383/wazqLZ+Mj+wfqakhq8B7SlK9ApSlAKhcZwXfWLlr86MB6kaH2MGpteGvGsrAzjc/P93CsGdSIaYjpAIj56VGw+LZcrAw1shlPQj/3V/fX/AIy7O6vcn2Jiqizg86M4GrOQF9dh7msHOHg3OY5PtHZHjT4rDLeuW+7J08mj8S8wCZEHpV1ULg2E7qxat/ktovuFANTa3Y8bmJLGXgUpSujwUpSgFKUoBSlKAUpSgFKUoBSlKAUpWp3I2E0BtrwisBc0r1FPM0BFEhj1gCfcmfqK8sXUecpDQdSDz9ayxl/J4okxAA5kmFHzolsoi7eEAH020/WucHhsGI5RJG/p1+VZLilJyzrE+21Rr99gwVFBJEkkwoG28ST5fM7TswmEiS0FmMnp0AHoNP8A9r09JdKUr0CsLzgAk7AEn0GtZ1W9o8YtrC3nbYW2+ZGUD3JA968k8LJ6ll4Pi6Y9rl25e2Fy4Sx6BiTH1qXwS+ExlsPATvUJ6bgftULg9qcycmgfuT9K2cMwue+Fn/moo9Mw/asFPM8m3Je5g+7LWVeCva3zDFKUoBSlKAUpSgFKUoBSlKAUpSgFKUoDwtWIM7V6yA716FigNZPiPkKxS9M9AK3RWPd0BCxF4LqxAkSCdpGo/UfWtqXs0QNCNf3qTkobYma8wCswy+NmBBlhOs7ATA66R71OW/J02rabYpkoCPbuyJka7A1sFwzHOs+6HQV4tqOdAZg1xH+rOLK4W2g2e7r6KpaPnFdxXJf6n4QPgWY723Vl9ZykfImo7v8AbZLS8TWT5twwZVVhqTP8j0n51GwmKNt2dfiVwyz1UmJrLhmJIAIE5GmP7WBn9DWlWDOxXSWJ9tf81hrZs2XukffcHfz21f8AMqt8xP71uqt7PYhWwtll27pPooBHqCI9qsc1fQReUYT2Z7SsQ9a8RjEtgF2VATALMFE6mJPPQ16eG6la0vBgGBBBAIIMgg7EHpWWagMqV5mrzNQGVKxzUzUBlSsc9e5qA9pSlAKUpQClKUApSlAKUpQClKUApSlAK5P/AFHwd67hlSyjODcBcLqcoBjTeJjauspXM49UWjqEulpnxHhXZ/EAPNm4D+GUbce23L3rXgeyuJUnNaeNRojbEb7V9ypVL+iXkt/1j8HyjhN3E27S4V1xCq1x3UWhdW5ktp49UhghuXbPPctyFXmGv429aR7TXMjWsG5Y/ExBIvIoOoJMM5/KsCS0p3dKuwj0xSKk5dTycXf+1h8V9nW62aETvGvKod7qoXBuliFRWd5tALC7E5YLhsc1mxZdJZLly07O3e22ti2e5vXSwU3I8E+EZrinRQZXtK1YlSUYLoxUwfOND866OTib9niX2dhbLZ/sBB7zMXN/72MhVgBejL4tvhiKv+NDEm9ZGHkArdV2kZEnJld1PxEDNAAOpGwlhRcNs8ScOHdlLYS7kLSMt5slqzJy6MBaLneGusdQQFzsPxB1vM2dZstctiCGBuMrokEf7qBLileWZBJkmgLH7PiG4dh0bve+IwgukOVuxnsi/mdCCDk7ySCDvFaMZwfEfaba2GuLaS2hzvibxAbvWZ5Q5u+Yp4YuEBREdBnwG7i0a62JDsD3KqqgkBrju1wqCPgTvUUnktnWSpLZq+I+0j/d7zvTIg/ZvsuYwQ0R3uXLpOfPOndUBDw/9R72++TKLy3e7DXSwttbbJZ+7ZAqZ0JJ8T5mg6DSovCxxIJLC83/ABRyreayHyFsTrcaz4e5CnDmNTIfKCMgMrE8QvNgL6RihiEzwVs3w898wTu2CQ4y5fhnw76San2nxH2xg3efZ8y5IB+Lul0eRPdTm2/HEwNwKp8LjstpWa8wBxfflWyuyfabZtd1lIysbQbIOSZgIMGp+NuY77cty3bH2a2yWiveMGdbuU3Lwt5MpCM1uCWBAtXhBzrGnidzFXMTZuWhet2clsuDmBUtcYNNkCLhyhQQSMobMJiKk4vE4gXblod7mfFYdrRCMUGHH2bvgboXIvwYjwsQxnQeJZA6LvP5P/qleZT5/SlAbaUpQClKUApSlAKUpQClKUApSlAKUpQClKUApSlAKxalKAwt8q9Xb2/zSlAH/cU515SgMev851mu59f2pSgPaxHxfzzpSgNtKUoD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://0lik.ru/uploads/posts/2009-03/1236411354_0lik.ru_a10ebc1d47ea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3568" y="2636912"/>
            <a:ext cx="2304256" cy="2592288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0" name="Picture 6" descr="http://t1.gstatic.com/images?q=tbn:ANd9GcQZHoTYqcS2J56mEGK8nqi0iGgTP6E2lNMb129ilAxXIyXG7X-h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5856" y="3212976"/>
            <a:ext cx="2664296" cy="1998222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1032" name="Picture 8" descr="http://www.travniky.ru/store/rastenie/ofiopogon-yaponskiy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00192" y="2924944"/>
            <a:ext cx="2304256" cy="2304256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1" name="Скругленный прямоугольник 10"/>
          <p:cNvSpPr/>
          <p:nvPr/>
        </p:nvSpPr>
        <p:spPr>
          <a:xfrm>
            <a:off x="971600" y="5373216"/>
            <a:ext cx="1584176" cy="432048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ln>
                  <a:solidFill>
                    <a:schemeClr val="bg1"/>
                  </a:solidFill>
                </a:ln>
              </a:rPr>
              <a:t>Дерево</a:t>
            </a:r>
            <a:endParaRPr lang="ru-RU" sz="2400" b="1" dirty="0">
              <a:ln>
                <a:solidFill>
                  <a:schemeClr val="bg1"/>
                </a:solidFill>
              </a:ln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779912" y="5373216"/>
            <a:ext cx="1584176" cy="432048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Кустарник</a:t>
            </a:r>
            <a:endParaRPr lang="ru-RU" sz="2400" b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6660232" y="5373216"/>
            <a:ext cx="1584176" cy="432048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Трава</a:t>
            </a:r>
            <a:endParaRPr lang="ru-RU" sz="2400" b="1" dirty="0"/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 могут распространяться плоды и семена?</a:t>
            </a:r>
            <a:endParaRPr lang="ru-RU" b="1" dirty="0">
              <a:ln w="18415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6386" name="Picture 2" descr="http://school.xvatit.com/images/4/4b/27.07-1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331640" y="1988840"/>
            <a:ext cx="6336704" cy="3991528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sz="4000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Тема: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glow rad="101600">
                    <a:srgbClr val="FFFF00">
                      <a:alpha val="60000"/>
                    </a:srgb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</a:t>
            </a:r>
            <a:r>
              <a:rPr lang="ru-RU" sz="53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Значение </a:t>
            </a:r>
            <a:r>
              <a:rPr lang="ru-RU" sz="5300" b="1" dirty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растений </a:t>
            </a:r>
            <a:r>
              <a:rPr lang="ru-RU" sz="53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53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5300" b="1" dirty="0" smtClean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в </a:t>
            </a:r>
            <a:r>
              <a:rPr lang="ru-RU" sz="5300" b="1" dirty="0">
                <a:ln w="18000">
                  <a:solidFill>
                    <a:schemeClr val="bg1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101600">
                    <a:srgbClr val="FFFF00">
                      <a:alpha val="60000"/>
                    </a:srgbClr>
                  </a:glow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природе и жизни человека</a:t>
            </a:r>
            <a:r>
              <a:rPr lang="ru-RU" sz="5300" dirty="0">
                <a:solidFill>
                  <a:schemeClr val="bg1"/>
                </a:solidFill>
              </a:rPr>
              <a:t/>
            </a:r>
            <a:br>
              <a:rPr lang="ru-RU" sz="5300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204864"/>
            <a:ext cx="8363272" cy="3921299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3900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Цели:</a:t>
            </a:r>
          </a:p>
          <a:p>
            <a:r>
              <a:rPr lang="ru-RU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Обобщить знания о роли растений в природе и жизни человека</a:t>
            </a:r>
          </a:p>
          <a:p>
            <a:r>
              <a:rPr lang="ru-RU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Ознакомиться с группами культурных растений</a:t>
            </a:r>
          </a:p>
          <a:p>
            <a:r>
              <a:rPr lang="ru-RU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Повторить отделы растений и их представителей</a:t>
            </a:r>
          </a:p>
          <a:p>
            <a:r>
              <a:rPr lang="ru-RU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Уметь сравнивать отделы растений </a:t>
            </a:r>
            <a:endParaRPr lang="ru-RU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b="1" dirty="0" smtClean="0">
                <a:ln>
                  <a:solidFill>
                    <a:schemeClr val="accent3">
                      <a:lumMod val="50000"/>
                    </a:schemeClr>
                  </a:solidFill>
                </a:ln>
                <a:solidFill>
                  <a:schemeClr val="bg1"/>
                </a:solidFill>
              </a:rPr>
              <a:t>Роль растений в природе</a:t>
            </a:r>
            <a:endParaRPr lang="ru-RU" b="1" dirty="0">
              <a:ln>
                <a:solidFill>
                  <a:schemeClr val="accent3">
                    <a:lumMod val="50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4294967295"/>
          </p:nvPr>
        </p:nvSpPr>
        <p:spPr>
          <a:xfrm>
            <a:off x="179512" y="836712"/>
            <a:ext cx="5472608" cy="6021288"/>
          </a:xfrm>
          <a:ln>
            <a:noFill/>
          </a:ln>
        </p:spPr>
        <p:txBody>
          <a:bodyPr>
            <a:noAutofit/>
          </a:bodyPr>
          <a:lstStyle/>
          <a:p>
            <a:r>
              <a:rPr lang="ru-RU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Какой процесс изображен на картинке?</a:t>
            </a:r>
          </a:p>
          <a:p>
            <a:r>
              <a:rPr lang="ru-RU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Что обозначено стрелками разного цвета?</a:t>
            </a:r>
          </a:p>
          <a:p>
            <a:r>
              <a:rPr lang="ru-RU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 чем заключается роль этого процесса для атмосферы Земли?</a:t>
            </a:r>
          </a:p>
          <a:p>
            <a:r>
              <a:rPr lang="ru-RU" dirty="0" smtClean="0">
                <a:ln w="18415" cmpd="sng">
                  <a:solidFill>
                    <a:schemeClr val="bg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Какие вещества образуются и откладываются в растениях?</a:t>
            </a:r>
            <a:endParaRPr lang="ru-RU" dirty="0">
              <a:ln w="18415" cmpd="sng">
                <a:solidFill>
                  <a:schemeClr val="bg1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1026" name="Picture 2" descr="http://www.dreamstime.com/photosynthesis-thumb1235096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472260" y="1916832"/>
            <a:ext cx="3471318" cy="4621577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 spd="med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http://www.gdefon.ru/wallpapers/439765_vetki_listya_gnezdo_yajca_makro_1680x1050_(www.GdeFon.ru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788024" y="2420888"/>
            <a:ext cx="4176464" cy="3024336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r>
              <a:rPr lang="ru-RU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Роль растений в жизни животных</a:t>
            </a:r>
            <a:endParaRPr lang="ru-RU" b="1" dirty="0">
              <a:ln w="18415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25602" name="Picture 2" descr="http://festival.1september.ru/articles/510398/img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39552" y="1124744"/>
            <a:ext cx="4781018" cy="3528392"/>
          </a:xfrm>
          <a:prstGeom prst="rect">
            <a:avLst/>
          </a:prstGeom>
          <a:ln w="88900" cap="sq" cmpd="thickThin">
            <a:solidFill>
              <a:schemeClr val="bg1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7" name="TextBox 6"/>
          <p:cNvSpPr txBox="1"/>
          <p:nvPr/>
        </p:nvSpPr>
        <p:spPr>
          <a:xfrm>
            <a:off x="0" y="5473005"/>
            <a:ext cx="539468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Что изображено на картинках? 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Что произошло бы с животными,</a:t>
            </a:r>
          </a:p>
          <a:p>
            <a:pPr algn="ctr"/>
            <a:r>
              <a:rPr lang="ru-RU" sz="2800" b="1" dirty="0" smtClean="0">
                <a:solidFill>
                  <a:schemeClr val="bg1"/>
                </a:solidFill>
              </a:rPr>
              <a:t> если бы исчезли растения?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718642"/>
            <a:ext cx="691276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dirty="0"/>
              <a:t>Печатная основа: </a:t>
            </a:r>
          </a:p>
          <a:p>
            <a:r>
              <a:rPr lang="ru-RU" sz="6000" b="1" dirty="0"/>
              <a:t>стр. 54 упр. </a:t>
            </a:r>
            <a:r>
              <a:rPr lang="ru-RU" sz="6000" b="1" dirty="0" smtClean="0"/>
              <a:t>123</a:t>
            </a:r>
            <a:endParaRPr lang="ru-RU" sz="6000" b="1" dirty="0"/>
          </a:p>
        </p:txBody>
      </p:sp>
    </p:spTree>
    <p:extLst>
      <p:ext uri="{BB962C8B-B14F-4D97-AF65-F5344CB8AC3E}">
        <p14:creationId xmlns:p14="http://schemas.microsoft.com/office/powerpoint/2010/main" val="3212842936"/>
      </p:ext>
    </p:extLst>
  </p:cSld>
  <p:clrMapOvr>
    <a:masterClrMapping/>
  </p:clrMapOvr>
  <p:transition spd="med"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Расположите растения по группам</a:t>
            </a:r>
            <a:endParaRPr lang="ru-RU" b="1" dirty="0">
              <a:ln w="18415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6" y="1052736"/>
            <a:ext cx="3456384" cy="792088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ДИКОРАСТУЩИЕ</a:t>
            </a:r>
            <a:endParaRPr lang="ru-RU" sz="32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1052736"/>
            <a:ext cx="3456384" cy="792088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КУЛЬТУРНЫЕ</a:t>
            </a:r>
            <a:endParaRPr lang="ru-RU" sz="3200" b="1" dirty="0"/>
          </a:p>
        </p:txBody>
      </p:sp>
      <p:pic>
        <p:nvPicPr>
          <p:cNvPr id="27650" name="Picture 2" descr="http://www.survivalbook.abcdn.ru/wp-content/uploads/2011/07/Dikorastushhie-rasteniya-300x2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28184" y="5021796"/>
            <a:ext cx="2448272" cy="183620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27652" name="Picture 4" descr="http://www.survivalbook.abcdn.ru/wp-content/uploads/2011/07/Trostni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35896" y="2060848"/>
            <a:ext cx="1872208" cy="23812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3779912" y="4365104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ТРОСТНИК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660232" y="6396335"/>
            <a:ext cx="18524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ОДУВАНЧИК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27654" name="Picture 6" descr="http://www.webmechta.com/f/poznay-mir/berez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043608" y="4149080"/>
            <a:ext cx="2016224" cy="26931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1763688" y="6165304"/>
            <a:ext cx="1153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БЕРЁЗА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27656" name="Picture 8" descr="http://www.floflowers.ru/uploads/posts/2010-02/1265240625_1678813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9552" y="1988840"/>
            <a:ext cx="2833715" cy="190425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1619672" y="1988840"/>
            <a:ext cx="1587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ПШЕНИЦА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27658" name="Picture 10" descr="http://www.sadavodizakon.ru/wp-content/uploads/2012/11/356-350x269-300x23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796136" y="2132856"/>
            <a:ext cx="2857500" cy="21907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6372200" y="3789040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ЛЁН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27660" name="Picture 12" descr="http://images.gastronom.ru/site_images/00000194/0007310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347864" y="4805772"/>
            <a:ext cx="2736304" cy="20522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4355976" y="6396335"/>
            <a:ext cx="1443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АБРИКОС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67544" y="0"/>
            <a:ext cx="8229600" cy="1143000"/>
          </a:xfrm>
        </p:spPr>
        <p:txBody>
          <a:bodyPr/>
          <a:lstStyle/>
          <a:p>
            <a:r>
              <a:rPr lang="ru-RU" b="1" dirty="0" smtClean="0">
                <a:ln w="18415" cmpd="sng">
                  <a:solidFill>
                    <a:schemeClr val="accent3">
                      <a:lumMod val="50000"/>
                    </a:schemeClr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Проверьте себя</a:t>
            </a:r>
            <a:endParaRPr lang="ru-RU" b="1" dirty="0">
              <a:ln w="18415" cmpd="sng">
                <a:solidFill>
                  <a:schemeClr val="accent3">
                    <a:lumMod val="50000"/>
                  </a:schemeClr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55576" y="1052736"/>
            <a:ext cx="3456384" cy="792088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ДИКОРАСТУЩИЕ</a:t>
            </a:r>
            <a:endParaRPr lang="ru-RU" sz="3200" b="1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60032" y="1052736"/>
            <a:ext cx="3456384" cy="792088"/>
          </a:xfrm>
          <a:prstGeom prst="roundRect">
            <a:avLst/>
          </a:prstGeom>
          <a:solidFill>
            <a:srgbClr val="00B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КУЛЬТУРНЫЕ</a:t>
            </a:r>
            <a:endParaRPr lang="ru-RU" sz="3200" b="1" dirty="0"/>
          </a:p>
        </p:txBody>
      </p:sp>
      <p:pic>
        <p:nvPicPr>
          <p:cNvPr id="27650" name="Picture 2" descr="http://www.survivalbook.abcdn.ru/wp-content/uploads/2011/07/Dikorastushhie-rasteniya-300x22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59632" y="4797152"/>
            <a:ext cx="2448272" cy="183620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pic>
        <p:nvPicPr>
          <p:cNvPr id="27652" name="Picture 4" descr="http://www.survivalbook.abcdn.ru/wp-content/uploads/2011/07/Trostnik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1916832"/>
            <a:ext cx="1872208" cy="238125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10" name="TextBox 9"/>
          <p:cNvSpPr txBox="1"/>
          <p:nvPr/>
        </p:nvSpPr>
        <p:spPr>
          <a:xfrm>
            <a:off x="467544" y="4293096"/>
            <a:ext cx="1592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ТРОСТНИК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47664" y="6093296"/>
            <a:ext cx="18524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ОДУВАНЧИК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27654" name="Picture 6" descr="http://www.webmechta.com/f/poznay-mir/bereza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11760" y="1988840"/>
            <a:ext cx="2016224" cy="2693151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13" name="TextBox 12"/>
          <p:cNvSpPr txBox="1"/>
          <p:nvPr/>
        </p:nvSpPr>
        <p:spPr>
          <a:xfrm>
            <a:off x="2843808" y="4077072"/>
            <a:ext cx="1153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БЕРЁЗА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27656" name="Picture 8" descr="http://www.floflowers.ru/uploads/posts/2010-02/1265240625_1678813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12160" y="1844824"/>
            <a:ext cx="2833715" cy="190425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7308304" y="1844824"/>
            <a:ext cx="158729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ПШЕНИЦА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27658" name="Picture 10" descr="http://www.sadavodizakon.ru/wp-content/uploads/2012/11/356-350x269-300x230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932040" y="2924944"/>
            <a:ext cx="2857500" cy="2190750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17" name="TextBox 16"/>
          <p:cNvSpPr txBox="1"/>
          <p:nvPr/>
        </p:nvSpPr>
        <p:spPr>
          <a:xfrm>
            <a:off x="5220072" y="4581128"/>
            <a:ext cx="7232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ЛЁН</a:t>
            </a:r>
            <a:endParaRPr lang="ru-RU" sz="2400" b="1" dirty="0">
              <a:solidFill>
                <a:schemeClr val="bg1"/>
              </a:solidFill>
            </a:endParaRPr>
          </a:p>
        </p:txBody>
      </p:sp>
      <p:pic>
        <p:nvPicPr>
          <p:cNvPr id="27660" name="Picture 12" descr="http://images.gastronom.ru/site_images/00000194/0007310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6228184" y="4509120"/>
            <a:ext cx="2736304" cy="2052228"/>
          </a:xfrm>
          <a:prstGeom prst="rect">
            <a:avLst/>
          </a:prstGeom>
          <a:noFill/>
          <a:ln>
            <a:solidFill>
              <a:schemeClr val="bg1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7380312" y="6093296"/>
            <a:ext cx="14432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bg1"/>
                </a:solidFill>
              </a:rPr>
              <a:t>АБРИКОС</a:t>
            </a:r>
            <a:endParaRPr lang="ru-RU" sz="24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>
    <p:strips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617</TotalTime>
  <Words>324</Words>
  <Application>Microsoft Office PowerPoint</Application>
  <PresentationFormat>Экран (4:3)</PresentationFormat>
  <Paragraphs>119</Paragraphs>
  <Slides>19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Назовите органы  цветкового растения</vt:lpstr>
      <vt:lpstr>Какое главное отличие у этих растений?  Как называются такие  жизненные формы растений?</vt:lpstr>
      <vt:lpstr>Как могут распространяться плоды и семена?</vt:lpstr>
      <vt:lpstr>  Тема:   Значение растений  в природе и жизни человека </vt:lpstr>
      <vt:lpstr>Роль растений в природе</vt:lpstr>
      <vt:lpstr>Роль растений в жизни животных</vt:lpstr>
      <vt:lpstr>Презентация PowerPoint</vt:lpstr>
      <vt:lpstr>Расположите растения по группам</vt:lpstr>
      <vt:lpstr>Проверьте себя</vt:lpstr>
      <vt:lpstr>Презентация PowerPoint</vt:lpstr>
      <vt:lpstr>Найдите в учебнике названия этих групп культурных растений </vt:lpstr>
      <vt:lpstr>Презентация PowerPoint</vt:lpstr>
      <vt:lpstr>Где использует человек дикорастущие растения?</vt:lpstr>
      <vt:lpstr>Назовите отделы растений</vt:lpstr>
      <vt:lpstr>Презентация PowerPoint</vt:lpstr>
      <vt:lpstr>Домашнее задание</vt:lpstr>
      <vt:lpstr>Презентация PowerPoint</vt:lpstr>
      <vt:lpstr>Сравните отделы растений. Какие черты предлагаете сравнить?</vt:lpstr>
      <vt:lpstr>Проверьте себя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Дмитрий</cp:lastModifiedBy>
  <cp:revision>83</cp:revision>
  <dcterms:created xsi:type="dcterms:W3CDTF">2013-01-27T19:09:43Z</dcterms:created>
  <dcterms:modified xsi:type="dcterms:W3CDTF">2019-02-12T09:59:12Z</dcterms:modified>
</cp:coreProperties>
</file>