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77" r:id="rId6"/>
    <p:sldId id="276" r:id="rId7"/>
    <p:sldId id="278" r:id="rId8"/>
    <p:sldId id="273" r:id="rId9"/>
    <p:sldId id="262" r:id="rId10"/>
    <p:sldId id="275" r:id="rId11"/>
    <p:sldId id="263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141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1D48E-2E0E-4C1E-86DD-0FB72F608FA6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73C75-35FF-4044-B5A6-F41533B2D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73C75-35FF-4044-B5A6-F41533B2D3C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F495DEC-37AA-48C7-BF54-AE20B213864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A123BF7-E997-4BB4-8173-222548DBD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04664"/>
            <a:ext cx="8458200" cy="2520280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«Дидактические игры и пособия для развития ориентировки в пространстве 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у детей старшего дошкольного возраста»</a:t>
            </a:r>
          </a:p>
          <a:p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3600" cap="all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4E7ED">
                    <a:lumMod val="10000"/>
                  </a:srgbClr>
                </a:solidFill>
                <a:latin typeface="Agatha-Modern" panose="020B7200000000000000" pitchFamily="34" charset="0"/>
                <a:ea typeface="+mj-ea"/>
                <a:cs typeface="+mj-cs"/>
              </a:rPr>
              <a:t>МБДОУ</a:t>
            </a:r>
            <a:r>
              <a:rPr lang="ru-RU" sz="3600" cap="all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4E7ED">
                    <a:lumMod val="10000"/>
                  </a:srgbClr>
                </a:solidFill>
                <a:effectLst>
                  <a:outerShdw blurRad="12700" dist="38100" dir="2700000" algn="tl" rotWithShape="0">
                    <a:srgbClr val="CF6DA4">
                      <a:lumMod val="60000"/>
                      <a:lumOff val="40000"/>
                    </a:srgbClr>
                  </a:outerShdw>
                </a:effectLst>
                <a:latin typeface="Agatha-Modern" panose="020B7200000000000000" pitchFamily="34" charset="0"/>
                <a:ea typeface="+mj-ea"/>
                <a:cs typeface="+mj-cs"/>
              </a:rPr>
              <a:t> «Детский сад № 25</a:t>
            </a:r>
            <a:r>
              <a:rPr lang="ru-RU" sz="3600" cap="all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4E7ED">
                    <a:lumMod val="10000"/>
                  </a:srgbClr>
                </a:solidFill>
                <a:effectLst>
                  <a:outerShdw blurRad="12700" dist="38100" dir="2700000" algn="tl" rotWithShape="0">
                    <a:srgbClr val="CF6DA4">
                      <a:lumMod val="60000"/>
                      <a:lumOff val="40000"/>
                    </a:srgbClr>
                  </a:outerShdw>
                </a:effectLst>
                <a:latin typeface="Agatha-Modern" panose="020B7200000000000000" pitchFamily="34" charset="0"/>
                <a:ea typeface="+mj-ea"/>
                <a:cs typeface="+mj-cs"/>
              </a:rPr>
              <a:t>»</a:t>
            </a:r>
          </a:p>
          <a:p>
            <a:r>
              <a:rPr lang="ru-RU" sz="3600" cap="all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4E7ED">
                    <a:lumMod val="10000"/>
                  </a:srgbClr>
                </a:solidFill>
                <a:effectLst>
                  <a:outerShdw blurRad="12700" dist="38100" dir="2700000" algn="tl" rotWithShape="0">
                    <a:srgbClr val="CF6DA4">
                      <a:lumMod val="60000"/>
                      <a:lumOff val="40000"/>
                    </a:srgbClr>
                  </a:outerShdw>
                </a:effectLst>
                <a:latin typeface="Agatha-Modern" panose="020B7200000000000000" pitchFamily="34" charset="0"/>
                <a:ea typeface="+mj-ea"/>
                <a:cs typeface="+mj-cs"/>
              </a:rPr>
              <a:t/>
            </a:r>
            <a:br>
              <a:rPr lang="ru-RU" sz="3600" cap="all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4E7ED">
                    <a:lumMod val="10000"/>
                  </a:srgbClr>
                </a:solidFill>
                <a:effectLst>
                  <a:outerShdw blurRad="12700" dist="38100" dir="2700000" algn="tl" rotWithShape="0">
                    <a:srgbClr val="CF6DA4">
                      <a:lumMod val="60000"/>
                      <a:lumOff val="40000"/>
                    </a:srgbClr>
                  </a:outerShdw>
                </a:effectLst>
                <a:latin typeface="Agatha-Modern" panose="020B7200000000000000" pitchFamily="34" charset="0"/>
                <a:ea typeface="+mj-ea"/>
                <a:cs typeface="+mj-cs"/>
              </a:rPr>
            </a:br>
            <a:r>
              <a:rPr lang="ru-RU" sz="1600" cap="all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rPr>
              <a:t>воспитатель </a:t>
            </a:r>
            <a:br>
              <a:rPr lang="ru-RU" sz="1600" cap="all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rPr>
            </a:br>
            <a:r>
              <a:rPr lang="ru-RU" sz="2800" cap="all" dirty="0" err="1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rPr>
              <a:t>лобода</a:t>
            </a:r>
            <a:r>
              <a:rPr lang="ru-RU" sz="2800" cap="all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rPr>
              <a:t> </a:t>
            </a:r>
            <a:r>
              <a:rPr lang="ru-RU" sz="2800" cap="all" dirty="0" err="1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rPr>
              <a:t>юлия</a:t>
            </a:r>
            <a:r>
              <a:rPr lang="ru-RU" sz="2800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rPr>
              <a:t> </a:t>
            </a:r>
            <a:r>
              <a:rPr lang="ru-RU" sz="2800" cap="all" dirty="0" err="1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rPr>
              <a:t>сергеевна</a:t>
            </a:r>
            <a:endParaRPr lang="ru-RU" sz="2800" cap="all" dirty="0" smtClean="0">
              <a:ln w="500">
                <a:solidFill>
                  <a:srgbClr val="B13F9A">
                    <a:shade val="20000"/>
                    <a:satMod val="120000"/>
                  </a:srgbClr>
                </a:solidFill>
              </a:ln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г. </a:t>
            </a:r>
            <a:r>
              <a:rPr lang="ru-RU" dirty="0" smtClean="0"/>
              <a:t>Нижний </a:t>
            </a:r>
            <a:r>
              <a:rPr lang="ru-RU" dirty="0"/>
              <a:t>Новгород</a:t>
            </a:r>
          </a:p>
          <a:p>
            <a:pPr algn="ctr"/>
            <a:r>
              <a:rPr lang="ru-RU" dirty="0"/>
              <a:t>2022г.</a:t>
            </a:r>
          </a:p>
        </p:txBody>
      </p:sp>
    </p:spTree>
    <p:extLst>
      <p:ext uri="{BB962C8B-B14F-4D97-AF65-F5344CB8AC3E}">
        <p14:creationId xmlns:p14="http://schemas.microsoft.com/office/powerpoint/2010/main" val="187114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3879"/>
            <a:ext cx="7920880" cy="1812816"/>
          </a:xfrm>
        </p:spPr>
        <p:txBody>
          <a:bodyPr>
            <a:noAutofit/>
          </a:bodyPr>
          <a:lstStyle/>
          <a:p>
            <a:pPr lvl="0"/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«домики»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по схеме, используя предметные ориентиры.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умения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по схеме, используя предметные ориентиры.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закреплять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соотносить предложенную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схему</a:t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И движения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общей схемой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Звездочка\Desktop\Лобода фото\IMG_20220906_14395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/>
          <a:srcRect t="6666" b="16007"/>
          <a:stretch/>
        </p:blipFill>
        <p:spPr bwMode="auto">
          <a:xfrm>
            <a:off x="395536" y="2276873"/>
            <a:ext cx="5896966" cy="4329418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3212976"/>
            <a:ext cx="2298822" cy="1944217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227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880" y="55418"/>
            <a:ext cx="6408712" cy="2445226"/>
          </a:xfrm>
        </p:spPr>
        <p:txBody>
          <a:bodyPr>
            <a:normAutofit/>
          </a:bodyPr>
          <a:lstStyle/>
          <a:p>
            <a:pPr lvl="0"/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«весёлая Гусеница»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на листе в клетку .</a:t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понятия « на лево» , « направо» , «вверх», « вниз»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геометрических фигур ( круг, овал, квадрат , прямоугольник, ромб, трапеция)</a:t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сравнивать рядом стоящие числа в пределах 10.</a:t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Звездочка\Desktop\Лобода фото\IMG_20220906_1434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5555" t="8306" r="3704" b="15841"/>
          <a:stretch/>
        </p:blipFill>
        <p:spPr bwMode="auto">
          <a:xfrm>
            <a:off x="495164" y="2408581"/>
            <a:ext cx="5868144" cy="4191531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13184" t="5882" r="13287" b="5882"/>
          <a:stretch/>
        </p:blipFill>
        <p:spPr bwMode="auto">
          <a:xfrm>
            <a:off x="6660232" y="176420"/>
            <a:ext cx="2331368" cy="2232161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421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2492896"/>
            <a:ext cx="6571456" cy="35872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bipbap.ru/wp-content/uploads/2017/10/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132" y="476672"/>
            <a:ext cx="8856984" cy="5904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956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93" y="244625"/>
            <a:ext cx="9150718" cy="1944216"/>
          </a:xfrm>
        </p:spPr>
        <p:txBody>
          <a:bodyPr>
            <a:noAutofit/>
          </a:bodyPr>
          <a:lstStyle/>
          <a:p>
            <a:pPr lvl="0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крестики-нолики»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400" b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детей старшего дошкольного возраста  </a:t>
            </a: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</a:t>
            </a:r>
            <a:br>
              <a:rPr lang="ru-RU" sz="1400" b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ограниченном пространстве</a:t>
            </a:r>
            <a:br>
              <a:rPr lang="ru-RU" sz="1400" b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b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</a:t>
            </a:r>
            <a:r>
              <a:rPr lang="ru-RU" sz="14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старших дошкольников умение различать понятия «вертикально», «горизонтально» и «по диагонали»;</a:t>
            </a:r>
            <a:br>
              <a:rPr lang="ru-RU" sz="14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</a:t>
            </a:r>
            <a:r>
              <a:rPr lang="ru-RU" sz="14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совершенствовать пространственные представления;</a:t>
            </a:r>
            <a:br>
              <a:rPr lang="ru-RU" sz="14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</a:t>
            </a: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память</a:t>
            </a:r>
            <a:r>
              <a:rPr lang="ru-RU" sz="14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мышление, внимание.</a:t>
            </a:r>
            <a:r>
              <a:rPr lang="ru-RU" sz="16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Звездочка\Desktop\Лобода фото\IMG_20220906_14343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8235" t="4211" r="1176" b="8759"/>
          <a:stretch/>
        </p:blipFill>
        <p:spPr bwMode="auto">
          <a:xfrm>
            <a:off x="707151" y="2188841"/>
            <a:ext cx="5544616" cy="44644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988841"/>
            <a:ext cx="2268252" cy="3024336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579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396" y="188640"/>
            <a:ext cx="8911604" cy="1656184"/>
          </a:xfrm>
        </p:spPr>
        <p:txBody>
          <a:bodyPr>
            <a:noAutofit/>
          </a:bodyPr>
          <a:lstStyle/>
          <a:p>
            <a:pPr lvl="0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лото «где смайлик?»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b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ориентироваться на листе бумаги, в клетке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</a:t>
            </a:r>
            <a:r>
              <a:rPr lang="ru-RU" sz="14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пространственные представления: слева-справа</a:t>
            </a: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1400" b="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вверху-внизу, посередине;</a:t>
            </a:r>
            <a:br>
              <a:rPr lang="ru-RU" sz="14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</a:t>
            </a:r>
            <a:r>
              <a:rPr lang="ru-RU" sz="14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мышление, внимание и речь.</a:t>
            </a:r>
            <a:r>
              <a:rPr lang="ru-RU" sz="1400" b="0" dirty="0">
                <a:effectLst/>
              </a:rPr>
              <a:t/>
            </a:r>
            <a:br>
              <a:rPr lang="ru-RU" sz="1400" b="0" dirty="0">
                <a:effectLst/>
              </a:rPr>
            </a:br>
            <a:endParaRPr lang="ru-RU" sz="1600" b="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3154" t="3495" r="6973" b="8207"/>
          <a:stretch/>
        </p:blipFill>
        <p:spPr bwMode="auto">
          <a:xfrm>
            <a:off x="5292080" y="1340768"/>
            <a:ext cx="3615830" cy="2664297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5020" t="13372" r="4481" b="11801"/>
          <a:stretch/>
        </p:blipFill>
        <p:spPr bwMode="auto">
          <a:xfrm>
            <a:off x="232396" y="2420888"/>
            <a:ext cx="5779764" cy="428447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125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1819672"/>
          </a:xfrm>
        </p:spPr>
        <p:txBody>
          <a:bodyPr>
            <a:noAutofit/>
          </a:bodyPr>
          <a:lstStyle/>
          <a:p>
            <a:pPr lvl="0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«морской бой»</a:t>
            </a:r>
            <a:b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ориентироваться на листе в клетку</a:t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понятий: «столбец». «строка»;</a:t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закрепление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счета в пределах десяти;</a:t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закрепление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букв;</a:t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мышление, внимание, память и речь.</a:t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Звездочка\Desktop\Лобода фото\IMG_20220906_1429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78850"/>
            <a:ext cx="3744416" cy="4446494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780928"/>
            <a:ext cx="4505175" cy="338437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430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80920" cy="1512168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«математический куб»</a:t>
            </a:r>
            <a:b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игра «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Каникулы в деревне»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РАЗВИТИЕ ОРИЕНТИРОВКИ  НА ОГРАНИЧЕННОЙ ПОВЕРХНОСТИ.</a:t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задачи; </a:t>
            </a:r>
            <a:b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ориентироваться в пространстве с точкой </a:t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отсчёта от себя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закреплять названия направления «Вверх», «Вниз», «Вправо», «влево»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закрепление счёта до 10.</a:t>
            </a:r>
            <a:endParaRPr lang="ru-RU" sz="1600" b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805" y="3271267"/>
            <a:ext cx="2664296" cy="187011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006" t="10092" r="1362" b="14949"/>
          <a:stretch/>
        </p:blipFill>
        <p:spPr>
          <a:xfrm>
            <a:off x="3275856" y="1844824"/>
            <a:ext cx="5631264" cy="472299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081" y="0"/>
            <a:ext cx="9036496" cy="1556792"/>
          </a:xfrm>
        </p:spPr>
        <p:txBody>
          <a:bodyPr>
            <a:noAutofit/>
          </a:bodyPr>
          <a:lstStyle/>
          <a:p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«нарисуй по точкам</a:t>
            </a:r>
            <a:r>
              <a:rPr lang="ru-RU" sz="16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ОРИЕНТИРОВКИ  НА ОГРАНИЧЕННОЙ ПОВЕРХНОСТИ.</a:t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err="1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Задчи</a:t>
            </a:r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Упражнять детей в умении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 на листе в клетку.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-Закреплять умение правильно называть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«вправо», «влево», «вверх»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вниз» 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43681"/>
            <a:ext cx="5616624" cy="505280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18948"/>
            <a:ext cx="7992888" cy="1224136"/>
          </a:xfrm>
        </p:spPr>
        <p:txBody>
          <a:bodyPr>
            <a:noAutofit/>
          </a:bodyPr>
          <a:lstStyle/>
          <a:p>
            <a:r>
              <a:rPr lang="ru-RU" sz="16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«вправо – влево, вверх – вниз»  </a:t>
            </a:r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b="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умение ориентироваться в пространстве.</a:t>
            </a:r>
            <a:br>
              <a:rPr lang="ru-RU" sz="1600" b="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Задачи; </a:t>
            </a:r>
            <a:b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умения</a:t>
            </a:r>
            <a:r>
              <a:rPr lang="ru-RU" sz="1600" b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отличать «вправо», «влево», «вверх» ,«вниз» </a:t>
            </a:r>
            <a:r>
              <a:rPr lang="ru-RU" sz="1600" b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600" b="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заданной </a:t>
            </a:r>
            <a:r>
              <a:rPr lang="ru-RU" sz="1600" b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схеме</a:t>
            </a:r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4E7ED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340768"/>
            <a:ext cx="5064564" cy="3798422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5"/>
          <a:stretch/>
        </p:blipFill>
        <p:spPr>
          <a:xfrm>
            <a:off x="405864" y="1409194"/>
            <a:ext cx="2088232" cy="261550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1" t="29073" r="25614" b="30381"/>
          <a:stretch/>
        </p:blipFill>
        <p:spPr>
          <a:xfrm>
            <a:off x="1714973" y="3369624"/>
            <a:ext cx="2545701" cy="272126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8" b="14686"/>
          <a:stretch/>
        </p:blipFill>
        <p:spPr>
          <a:xfrm>
            <a:off x="4427984" y="3663025"/>
            <a:ext cx="3081598" cy="295232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9819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848872" cy="1872208"/>
          </a:xfrm>
        </p:spPr>
        <p:txBody>
          <a:bodyPr>
            <a:noAutofit/>
          </a:bodyPr>
          <a:lstStyle/>
          <a:p>
            <a:pPr lvl="0"/>
            <a:r>
              <a:rPr lang="ru-RU" sz="1600" b="1" dirty="0" smtClean="0">
                <a:solidFill>
                  <a:srgbClr val="4E3B30"/>
                </a:solidFill>
              </a:rPr>
              <a:t/>
            </a:r>
            <a:br>
              <a:rPr lang="ru-RU" sz="1600" b="1" dirty="0" smtClean="0">
                <a:solidFill>
                  <a:srgbClr val="4E3B30"/>
                </a:solidFill>
              </a:rPr>
            </a:br>
            <a:r>
              <a:rPr lang="ru-RU" sz="1600" dirty="0" smtClean="0">
                <a:solidFill>
                  <a:srgbClr val="4E3B30"/>
                </a:solidFill>
              </a:rPr>
              <a:t/>
            </a:r>
            <a:br>
              <a:rPr lang="ru-RU" sz="1600" dirty="0" smtClean="0">
                <a:solidFill>
                  <a:srgbClr val="4E3B30"/>
                </a:solidFill>
              </a:rPr>
            </a:b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«крестики  нолики»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логического мышления  у детей старшего дошкольного возраста.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умение различать понятия « вертикально» , «горизонтально» , «по диагонали».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овладевать логическими операциями.</a:t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умение партнёрской игры.</a:t>
            </a:r>
            <a:endParaRPr lang="ru-RU" sz="1600" b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5525" t="4898" r="14692" b="9402"/>
          <a:stretch/>
        </p:blipFill>
        <p:spPr bwMode="auto">
          <a:xfrm>
            <a:off x="251520" y="2204864"/>
            <a:ext cx="4690807" cy="432048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21239" t="11625" r="7151" b="9869"/>
          <a:stretch/>
        </p:blipFill>
        <p:spPr bwMode="auto">
          <a:xfrm>
            <a:off x="5148064" y="1431047"/>
            <a:ext cx="3744416" cy="3078742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524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5760640" cy="263691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Сориентируйся по стрелке»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тренировка пространственного мышления</a:t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-Закреплять у детей понятие  «столбец» , «строка»</a:t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пространственной 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ориентировки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 логического и образного мышления</a:t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</a:t>
            </a:r>
            <a: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Звездочка\Desktop\Лобода фото\IMG_20220906_14355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6273" t="14515" r="3527" b="12904"/>
          <a:stretch/>
        </p:blipFill>
        <p:spPr bwMode="auto">
          <a:xfrm>
            <a:off x="1187624" y="2487337"/>
            <a:ext cx="6262852" cy="4206392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5123" name="Picture 3" descr="C:\Users\Звездочка\Desktop\Лобода фото\IMG_20220906_154757.jpg"/>
          <p:cNvPicPr>
            <a:picLocks noChangeAspect="1" noChangeArrowheads="1"/>
          </p:cNvPicPr>
          <p:nvPr/>
        </p:nvPicPr>
        <p:blipFill rotWithShape="1">
          <a:blip r:embed="rId3" cstate="print"/>
          <a:srcRect l="13636" t="15529"/>
          <a:stretch/>
        </p:blipFill>
        <p:spPr bwMode="auto">
          <a:xfrm>
            <a:off x="6156175" y="111072"/>
            <a:ext cx="2839647" cy="2258473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4841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1283</TotalTime>
  <Words>563</Words>
  <Application>Microsoft Office PowerPoint</Application>
  <PresentationFormat>Экран (4:3)</PresentationFormat>
  <Paragraphs>20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Agatha-Modern</vt:lpstr>
      <vt:lpstr>Arial Black</vt:lpstr>
      <vt:lpstr>Calibri</vt:lpstr>
      <vt:lpstr>Times New Roman</vt:lpstr>
      <vt:lpstr>Trebuchet MS</vt:lpstr>
      <vt:lpstr>Wingdings</vt:lpstr>
      <vt:lpstr>Wingdings 2</vt:lpstr>
      <vt:lpstr>Изящная</vt:lpstr>
      <vt:lpstr>Презентация PowerPoint</vt:lpstr>
      <vt:lpstr>«крестики-нолики» цель: развивать умение детей старшего дошкольного возраста  ориентировать  НА ограниченном пространстве задачи: - закреплять у старших дошкольников умение различать понятия «вертикально», «горизонтально» и «по диагонали»; - формировать и совершенствовать пространственные представления; - развивать память, мышление, внимание. </vt:lpstr>
      <vt:lpstr>лото «где смайлик?» цель: развивать умение ориентироваться на листе бумаги, в клетке задачи: - продолжать формировать пространственные представления: слева-справа,  вверху-внизу, посередине; - развивать мышление, внимание и речь. </vt:lpstr>
      <vt:lpstr>«морской бой» цель: развивать умение ориентироваться на листе в клетку задачи: - закрепление у детей понятий: «столбец». «строка»; - закрепление счета в пределах десяти; - закрепление знания букв; -развивать мышление, внимание, память и речь. </vt:lpstr>
      <vt:lpstr>«математический куб»  игра « Каникулы в деревне» Цель: РАЗВИТИЕ ОРИЕНТИРОВКИ  НА ОГРАНИЧЕННОЙ ПОВЕРХНОСТИ. задачи;  - закреплять умение ориентироваться в пространстве с точкой  отсчёта от себя. - закреплять названия направления «Вверх», «Вниз», «Вправо», «влево» - закрепление счёта до 10.</vt:lpstr>
      <vt:lpstr>Игра: «нарисуй по точкам» цель: РАЗВИТИЕ ОРИЕНТИРОВКИ  НА ОГРАНИЧЕННОЙ ПОВЕРХНОСТИ. Задчи: -Упражнять детей в умении ориентировать на листе в клетку. -Закреплять умение правильно называть «вправо», «влево», «вверх» , «вниз» </vt:lpstr>
      <vt:lpstr>игра: «вправо – влево, вверх – вниз»   цель: закрепить умение ориентироваться в пространстве. Задачи;  - закреплять умения  отличать «вправо», «влево», «вверх» ,«вниз»  по заданной схеме. </vt:lpstr>
      <vt:lpstr>  «крестики  нолики» цель: развитие логического мышления  у детей старшего дошкольного возраста. задачи: - закреплять умение различать понятия « вертикально» , «горизонтально» , «по диагонали». - овладевать логическими операциями. -развивать умение партнёрской игры.</vt:lpstr>
      <vt:lpstr>«Сориентируйся по стрелке» цель: тренировка пространственного мышления задачи: -Закреплять у детей понятие  «столбец» , «строка» -развитие пространственной ориентировки  -развитие  логического и образного мышления -развитие мелкой моторики  </vt:lpstr>
      <vt:lpstr>«домики» цель: ориентироваться по схеме, используя предметные ориентиры. задачи: - Формировать умения ориентироваться по схеме, используя предметные ориентиры. - закреплять умение соотносить предложенную схему   И движения с общей схемой. </vt:lpstr>
      <vt:lpstr>«весёлая Гусеница» цель: умение ориентироваться на листе в клетку . Задачи: - закрепление понятия « на лево» , « направо» , «вверх», « вниз»  -закреплять знание геометрических фигур ( круг, овал, квадрат , прямоугольник, ромб, трапеция) - сравнивать рядом стоящие числа в пределах 10.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МБДОУ Детский сад 25</cp:lastModifiedBy>
  <cp:revision>139</cp:revision>
  <dcterms:created xsi:type="dcterms:W3CDTF">2022-02-26T20:30:50Z</dcterms:created>
  <dcterms:modified xsi:type="dcterms:W3CDTF">2022-09-13T14:00:45Z</dcterms:modified>
</cp:coreProperties>
</file>