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sldIdLst>
    <p:sldId id="283" r:id="rId3"/>
    <p:sldId id="285" r:id="rId4"/>
    <p:sldId id="263" r:id="rId5"/>
    <p:sldId id="265" r:id="rId6"/>
    <p:sldId id="266" r:id="rId7"/>
    <p:sldId id="268" r:id="rId8"/>
    <p:sldId id="269" r:id="rId9"/>
    <p:sldId id="270" r:id="rId10"/>
    <p:sldId id="276" r:id="rId11"/>
    <p:sldId id="277" r:id="rId12"/>
    <p:sldId id="278" r:id="rId13"/>
    <p:sldId id="292" r:id="rId14"/>
    <p:sldId id="291" r:id="rId15"/>
    <p:sldId id="286" r:id="rId16"/>
    <p:sldId id="287" r:id="rId17"/>
    <p:sldId id="288" r:id="rId18"/>
    <p:sldId id="289" r:id="rId19"/>
    <p:sldId id="290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0929"/>
  </p:normalViewPr>
  <p:slideViewPr>
    <p:cSldViewPr>
      <p:cViewPr varScale="1">
        <p:scale>
          <a:sx n="72" d="100"/>
          <a:sy n="72" d="100"/>
        </p:scale>
        <p:origin x="1146" y="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609600"/>
            <a:ext cx="6629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819400"/>
            <a:ext cx="8305800" cy="2514600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ru-RU"/>
              <a:t>Образец подзаголовка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300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87455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Pr>
        <a:blipFill dpi="0" rotWithShape="0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85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0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86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86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417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417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54700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23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35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35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559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90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0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3538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blipFill dpi="0" rotWithShape="0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1403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0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76400"/>
            <a:ext cx="3008313" cy="4449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70848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716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8" r:id="rId2"/>
    <p:sldLayoutId id="2147483674" r:id="rId3"/>
    <p:sldLayoutId id="2147483669" r:id="rId4"/>
    <p:sldLayoutId id="2147483670" r:id="rId5"/>
    <p:sldLayoutId id="2147483671" r:id="rId6"/>
    <p:sldLayoutId id="2147483675" r:id="rId7"/>
    <p:sldLayoutId id="2147483676" r:id="rId8"/>
    <p:sldLayoutId id="2147483677" r:id="rId9"/>
    <p:sldLayoutId id="2147483672" r:id="rId10"/>
    <p:sldLayoutId id="2147483678" r:id="rId11"/>
    <p:sldLayoutId id="2147483679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gif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6" descr="С новым учебным годо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7188"/>
            <a:ext cx="9864725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с одним вырезанным скругленным углом 2"/>
          <p:cNvSpPr/>
          <p:nvPr/>
        </p:nvSpPr>
        <p:spPr>
          <a:xfrm rot="10002721">
            <a:off x="747925" y="674153"/>
            <a:ext cx="4391025" cy="5756275"/>
          </a:xfrm>
          <a:prstGeom prst="snip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75956">
            <a:off x="558800" y="1700213"/>
            <a:ext cx="4876800" cy="280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500188" y="5786438"/>
            <a:ext cx="5715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venture" pitchFamily="2" charset="0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B517D8-7EE7-ADB0-9EEA-915F01DFDAF3}"/>
              </a:ext>
            </a:extLst>
          </p:cNvPr>
          <p:cNvSpPr txBox="1"/>
          <p:nvPr/>
        </p:nvSpPr>
        <p:spPr>
          <a:xfrm>
            <a:off x="5292080" y="4693814"/>
            <a:ext cx="444232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ru-RU" sz="2800" dirty="0">
                <a:solidFill>
                  <a:srgbClr val="FF0000"/>
                </a:solidFill>
              </a:rPr>
              <a:t>Учитель начальных классов</a:t>
            </a:r>
          </a:p>
          <a:p>
            <a:pPr eaLnBrk="1" hangingPunct="1"/>
            <a:r>
              <a:rPr lang="ru-RU" sz="2800" dirty="0">
                <a:solidFill>
                  <a:srgbClr val="FF0000"/>
                </a:solidFill>
              </a:rPr>
              <a:t>Иванова Елена Александровна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6A2BB9-C198-F263-3AB0-1C65EB1A7797}"/>
              </a:ext>
            </a:extLst>
          </p:cNvPr>
          <p:cNvSpPr txBox="1"/>
          <p:nvPr/>
        </p:nvSpPr>
        <p:spPr>
          <a:xfrm>
            <a:off x="-415753" y="-235526"/>
            <a:ext cx="502257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</a:t>
            </a:r>
            <a:r>
              <a:rPr 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ОЦ»Созвездие</a:t>
            </a: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pPr algn="ctr">
              <a:spcBef>
                <a:spcPct val="50000"/>
              </a:spcBef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9448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u="sng" dirty="0"/>
              <a:t>Что необходимо вашему ребенку сейчас?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/>
              <a:t>1.Вера в свои силы, успехи.</a:t>
            </a:r>
          </a:p>
          <a:p>
            <a:r>
              <a:rPr lang="ru-RU" sz="2000" dirty="0"/>
              <a:t> 2.Уход за своей одеждой, комнатой, книгами.</a:t>
            </a:r>
          </a:p>
          <a:p>
            <a:r>
              <a:rPr lang="ru-RU" sz="2000" dirty="0"/>
              <a:t> 3.Приучать к пунктуальности.</a:t>
            </a:r>
          </a:p>
          <a:p>
            <a:r>
              <a:rPr lang="ru-RU" sz="2000" dirty="0"/>
              <a:t> 4.Учить уважать права и чувства других людей.</a:t>
            </a:r>
          </a:p>
          <a:p>
            <a:r>
              <a:rPr lang="ru-RU" sz="2000" dirty="0"/>
              <a:t> 5.Учить терпению, самоконтролю.</a:t>
            </a:r>
          </a:p>
          <a:p>
            <a:pPr marL="0" indent="0">
              <a:buNone/>
            </a:pPr>
            <a:endParaRPr lang="ru-RU" sz="2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850" y="4671743"/>
            <a:ext cx="1906166" cy="14653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671743"/>
            <a:ext cx="1710291" cy="150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025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00B0F0"/>
                </a:solidFill>
              </a:rPr>
              <a:t>Тест « Какие мы родители?»</a:t>
            </a:r>
            <a:br>
              <a:rPr lang="ru-RU" sz="3200" dirty="0">
                <a:solidFill>
                  <a:srgbClr val="00B0F0"/>
                </a:solidFill>
              </a:rPr>
            </a:br>
            <a:endParaRPr lang="ru-RU" sz="3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>
                <a:solidFill>
                  <a:srgbClr val="FFFF00"/>
                </a:solidFill>
              </a:rPr>
              <a:t>Прошу Вас ответить на вопросы словами:  Да,  иногда,  нет</a:t>
            </a:r>
          </a:p>
          <a:p>
            <a:r>
              <a:rPr lang="ru-RU" sz="2000" dirty="0">
                <a:solidFill>
                  <a:srgbClr val="FFFF00"/>
                </a:solidFill>
              </a:rPr>
              <a:t>1.     Следите ли вы за статьями в журналах, программами по телевидению и радио на тему воспитания? Читаете ли время от времени книги на эту тему?</a:t>
            </a:r>
          </a:p>
          <a:p>
            <a:r>
              <a:rPr lang="ru-RU" sz="2000" dirty="0">
                <a:solidFill>
                  <a:srgbClr val="FFFF00"/>
                </a:solidFill>
              </a:rPr>
              <a:t> 2. Единодушны ли вы с вашим супругом в воспитании детей?</a:t>
            </a:r>
          </a:p>
          <a:p>
            <a:r>
              <a:rPr lang="ru-RU" sz="2000" dirty="0">
                <a:solidFill>
                  <a:srgbClr val="FFFF00"/>
                </a:solidFill>
              </a:rPr>
              <a:t>3.Если ребёнок предлагает вам свою помощь, примите ли вы её, даже если при этом дело может задержаться, а то и вовсе остановиться?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FFFF00"/>
                </a:solidFill>
              </a:rPr>
              <a:t>     4. Ваш ребёнок совершил поступок. Задумаетесь ли вы в таком случае, не является ли его поведение результатом вашего воспитания?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5378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>
                <a:solidFill>
                  <a:srgbClr val="FFFF00"/>
                </a:solidFill>
              </a:rPr>
              <a:t>5. Считаете ли вы, что последовательность есть один из основных  педагогических принципов?</a:t>
            </a:r>
          </a:p>
          <a:p>
            <a:r>
              <a:rPr lang="ru-RU" sz="1800" dirty="0">
                <a:solidFill>
                  <a:srgbClr val="FFFF00"/>
                </a:solidFill>
              </a:rPr>
              <a:t>6.Сознаёте ли вы, что среда, окружающая ребёнка, оказывает на него существенное влияние?</a:t>
            </a:r>
          </a:p>
          <a:p>
            <a:r>
              <a:rPr lang="ru-RU" sz="1800" dirty="0">
                <a:solidFill>
                  <a:srgbClr val="FFFF00"/>
                </a:solidFill>
              </a:rPr>
              <a:t>7.Признаёте ли вы, что спорт и физкультура имеют большое значение для гармоничного развития ребёнка?</a:t>
            </a:r>
          </a:p>
          <a:p>
            <a:r>
              <a:rPr lang="ru-RU" sz="1800" dirty="0">
                <a:solidFill>
                  <a:srgbClr val="FFFF00"/>
                </a:solidFill>
              </a:rPr>
              <a:t>8.Сумеете ли вы не приказать, а попросить о чём- либо своего ребёнка?</a:t>
            </a:r>
          </a:p>
          <a:p>
            <a:r>
              <a:rPr lang="ru-RU" sz="1800" dirty="0">
                <a:solidFill>
                  <a:srgbClr val="FFFF00"/>
                </a:solidFill>
              </a:rPr>
              <a:t>9 Неприятно ли вам « отделываться» от ребёнка фразой типа: « У меня нет времени» или « Подожди, пока я закончу работу»?</a:t>
            </a:r>
          </a:p>
          <a:p>
            <a:r>
              <a:rPr lang="ru-RU" sz="1800" dirty="0">
                <a:solidFill>
                  <a:srgbClr val="FFFF00"/>
                </a:solidFill>
              </a:rPr>
              <a:t>10. Используете ли вы форму запрета или приказа только тогда, когда это действительно необходимо?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5594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>
                <a:solidFill>
                  <a:srgbClr val="00B0F0"/>
                </a:solidFill>
              </a:rPr>
              <a:t>Тест « Какие мы родители?»</a:t>
            </a:r>
            <a:br>
              <a:rPr lang="ru-RU" dirty="0">
                <a:solidFill>
                  <a:srgbClr val="00B0F0"/>
                </a:solidFill>
              </a:rPr>
            </a:br>
            <a:r>
              <a:rPr lang="ru-RU" sz="2000" dirty="0">
                <a:solidFill>
                  <a:srgbClr val="92D050"/>
                </a:solidFill>
              </a:rPr>
              <a:t>За  ответ «да» поставьте себе 2 очка,</a:t>
            </a:r>
            <a:br>
              <a:rPr lang="ru-RU" sz="2000" dirty="0">
                <a:solidFill>
                  <a:srgbClr val="92D050"/>
                </a:solidFill>
              </a:rPr>
            </a:br>
            <a:r>
              <a:rPr lang="ru-RU" sz="2000" dirty="0">
                <a:solidFill>
                  <a:srgbClr val="92D050"/>
                </a:solidFill>
              </a:rPr>
              <a:t>за ответ « иногда» - 1  и за ответ «нет» - 0.</a:t>
            </a:r>
            <a:br>
              <a:rPr lang="ru-RU" sz="2000" dirty="0"/>
            </a:br>
            <a:endParaRPr lang="ru-RU" sz="2000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 </a:t>
            </a:r>
            <a:r>
              <a:rPr lang="ru-RU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Менее 6 очков.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 О настоящем воспитании вы имеете довольно смутное представление.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   И, хотя говорят, что начать никогда не поздно, советуем вам не уповать на    эту поговорку и не мешкая заняться повышением своего образования в этой области.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             От 7 до 14 очков.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 Вы не делаете крупных ошибок в воспитании, но все же кое в чём над собой    и своими итогами в этой области вам следовало бы задуматься.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А начать можно с того, что ближайший выходной полностью посвятить   детям, забыв на время приятелей и производственные проблемы.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И будьте уверены, дети вас полностью за это вознаградят.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              Более 15 очков.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  Вы вполне справляетесь со своими родительскими обязанностями. И тем не   менее не удаётся ли ещё кое-что немного улучшить?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3417231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68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 rot="19736702">
            <a:off x="490538" y="2970213"/>
            <a:ext cx="8229600" cy="1143000"/>
          </a:xfrm>
        </p:spPr>
        <p:txBody>
          <a:bodyPr/>
          <a:lstStyle/>
          <a:p>
            <a:r>
              <a:rPr lang="ru-RU" altLang="ru-RU" b="1">
                <a:solidFill>
                  <a:srgbClr val="C00000"/>
                </a:solidFill>
                <a:latin typeface="Georgia" pitchFamily="18" charset="0"/>
              </a:rPr>
              <a:t>СОВЕТУЮ ВАМ… </a:t>
            </a:r>
            <a:br>
              <a:rPr lang="ru-RU" altLang="ru-RU">
                <a:solidFill>
                  <a:srgbClr val="C00000"/>
                </a:solidFill>
                <a:latin typeface="Georgia" pitchFamily="18" charset="0"/>
              </a:rPr>
            </a:br>
            <a:endParaRPr lang="ru-RU" altLang="ru-RU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27651" name="Picture 2" descr="D:\Фото\У нас в гостях\Люди\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1928813"/>
            <a:ext cx="1500187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3" descr="D:\Фото\У нас в гостях\Люди\1f3768f89f7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928813"/>
            <a:ext cx="1592263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4" descr="D:\Фото\У нас в гостях\Люди\24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4714875"/>
            <a:ext cx="18288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5" descr="D:\Фото\У нас в гостях\Люди\132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4786313"/>
            <a:ext cx="1287463" cy="111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39052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68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1773238"/>
            <a:ext cx="8424862" cy="1152525"/>
          </a:xfrm>
        </p:spPr>
        <p:txBody>
          <a:bodyPr/>
          <a:lstStyle/>
          <a:p>
            <a:r>
              <a:rPr lang="ru-RU" altLang="ru-RU" sz="2400" b="1" dirty="0">
                <a:solidFill>
                  <a:srgbClr val="990000"/>
                </a:solidFill>
              </a:rPr>
              <a:t>Завтра, когда ваш ребёнок проснётся, скажите ему: «Доброе утро» и … не ждите ответа. Начинайте день бодро,  а не с замечаний и ссор.</a:t>
            </a:r>
          </a:p>
        </p:txBody>
      </p:sp>
      <p:pic>
        <p:nvPicPr>
          <p:cNvPr id="56324" name="Picture 2" descr="D:\Фото\У нас в гостях\Люди\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33375"/>
            <a:ext cx="1500187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5" name="Picture 3" descr="D:\Фото\У нас в гостях\Люди\1f3768f89f7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04813"/>
            <a:ext cx="1592263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755650" y="3429000"/>
            <a:ext cx="71294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/>
              <a:t>Не расставайтесь с ребёнком в ссоре, сначала помиритесь, а потом идите по своим делам.</a:t>
            </a:r>
          </a:p>
        </p:txBody>
      </p:sp>
      <p:sp>
        <p:nvSpPr>
          <p:cNvPr id="56331" name="Text Box 11"/>
          <p:cNvSpPr txBox="1">
            <a:spLocks noChangeArrowheads="1"/>
          </p:cNvSpPr>
          <p:nvPr/>
        </p:nvSpPr>
        <p:spPr bwMode="auto">
          <a:xfrm>
            <a:off x="827088" y="4941888"/>
            <a:ext cx="79216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>
                <a:solidFill>
                  <a:srgbClr val="008000"/>
                </a:solidFill>
              </a:rPr>
              <a:t>Внушите ребёнку давно известную формулу психического здоровья: «Ты хорош, но не лучше других».</a:t>
            </a:r>
          </a:p>
        </p:txBody>
      </p:sp>
    </p:spTree>
    <p:extLst>
      <p:ext uri="{BB962C8B-B14F-4D97-AF65-F5344CB8AC3E}">
        <p14:creationId xmlns:p14="http://schemas.microsoft.com/office/powerpoint/2010/main" val="26004228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68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1773238"/>
            <a:ext cx="8424862" cy="1152525"/>
          </a:xfrm>
        </p:spPr>
        <p:txBody>
          <a:bodyPr/>
          <a:lstStyle/>
          <a:p>
            <a:r>
              <a:rPr lang="ru-RU" altLang="ru-RU" sz="2400" b="1" dirty="0">
                <a:solidFill>
                  <a:schemeClr val="tx1"/>
                </a:solidFill>
              </a:rPr>
              <a:t>Это мы, взрослые, ночью отдыхаем, а ребёнок работает – он растёт. Когда он встанет, хорошо покормите его перед школой.</a:t>
            </a:r>
          </a:p>
        </p:txBody>
      </p:sp>
      <p:pic>
        <p:nvPicPr>
          <p:cNvPr id="63492" name="Picture 2" descr="D:\Фото\У нас в гостях\Люди\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33375"/>
            <a:ext cx="1500187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3" name="Picture 3" descr="D:\Фото\У нас в гостях\Люди\1f3768f89f7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04813"/>
            <a:ext cx="1592263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755650" y="3068638"/>
            <a:ext cx="7129463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>
                <a:solidFill>
                  <a:srgbClr val="008000"/>
                </a:solidFill>
              </a:rPr>
              <a:t>Быть может, вам кажется, что бабушка портит вашего ребёнка, и вместо того, чтобы воспитывать ребёнка, вы воспитываете бабушку. Скандалы в доме ещё опаснее.</a:t>
            </a:r>
          </a:p>
        </p:txBody>
      </p:sp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827088" y="4941888"/>
            <a:ext cx="79216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/>
              <a:t>В спорах с ребёнком хоть иногда уступайте, чтобы ему не казалось, будто он вечно не прав. Этим вы и детей научите уступать, признавать свои ошибки.</a:t>
            </a:r>
          </a:p>
        </p:txBody>
      </p:sp>
    </p:spTree>
    <p:extLst>
      <p:ext uri="{BB962C8B-B14F-4D97-AF65-F5344CB8AC3E}">
        <p14:creationId xmlns:p14="http://schemas.microsoft.com/office/powerpoint/2010/main" val="20289709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68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6" name="Picture 2" descr="D:\Фото\У нас в гостях\Люди\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33375"/>
            <a:ext cx="1500187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7" name="Picture 3" descr="D:\Фото\У нас в гостях\Люди\1f3768f89f7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04813"/>
            <a:ext cx="1592263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468313" y="1341438"/>
            <a:ext cx="712946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>
                <a:solidFill>
                  <a:schemeClr val="tx2"/>
                </a:solidFill>
              </a:rPr>
              <a:t>Наши разговоры нередко с детьми  бедны, поэтому ещё раз посоветуем: каждый день вслух читайте хорошую книгу. Это сильно обогатит ваше духовное общение.</a:t>
            </a:r>
          </a:p>
        </p:txBody>
      </p:sp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395288" y="3573463"/>
            <a:ext cx="7921625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>
                <a:solidFill>
                  <a:srgbClr val="008000"/>
                </a:solidFill>
              </a:rPr>
              <a:t>Договаривайтесь с ребёнком заранее о тех домашних делах, которые он должен сделать. Старайтесь, чтобы ваше «Сделай, сходи» не застало сына или дочь врасплох, ведь у них тоже могут быть важные дела.</a:t>
            </a:r>
          </a:p>
        </p:txBody>
      </p:sp>
    </p:spTree>
    <p:extLst>
      <p:ext uri="{BB962C8B-B14F-4D97-AF65-F5344CB8AC3E}">
        <p14:creationId xmlns:p14="http://schemas.microsoft.com/office/powerpoint/2010/main" val="37983415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Номер слайда 5"/>
          <p:cNvSpPr txBox="1">
            <a:spLocks noGrp="1"/>
          </p:cNvSpPr>
          <p:nvPr/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r">
              <a:defRPr/>
            </a:pPr>
            <a:fld id="{823F3FBC-FE5C-46C4-BB13-D95A77CBD8E6}" type="slidenum">
              <a:rPr lang="ru-RU" sz="1200" smtClean="0">
                <a:cs typeface="+mn-cs"/>
              </a:rPr>
              <a:pPr algn="r">
                <a:defRPr/>
              </a:pPr>
              <a:t>18</a:t>
            </a:fld>
            <a:endParaRPr lang="ru-RU" sz="1200">
              <a:cs typeface="+mn-cs"/>
            </a:endParaRPr>
          </a:p>
        </p:txBody>
      </p:sp>
      <p:pic>
        <p:nvPicPr>
          <p:cNvPr id="45059" name="Picture 4" descr="j02849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371600" y="152400"/>
            <a:ext cx="7467600" cy="2093913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800000"/>
                </a:solidFill>
                <a:latin typeface="Palatino Linotype" pitchFamily="18" charset="0"/>
                <a:ea typeface="+mj-ea"/>
                <a:cs typeface="+mj-cs"/>
              </a:rPr>
              <a:t>Пусть улыбкою доброю,</a:t>
            </a:r>
            <a:r>
              <a:rPr lang="en-US" sz="2800" b="1" i="1" dirty="0">
                <a:solidFill>
                  <a:srgbClr val="800000"/>
                </a:solidFill>
                <a:latin typeface="Palatino Linotype" pitchFamily="18" charset="0"/>
                <a:ea typeface="+mj-ea"/>
                <a:cs typeface="+mj-cs"/>
              </a:rPr>
              <a:t> </a:t>
            </a:r>
            <a:r>
              <a:rPr lang="ru-RU" sz="2800" b="1" i="1" dirty="0">
                <a:solidFill>
                  <a:srgbClr val="800000"/>
                </a:solidFill>
                <a:latin typeface="Palatino Linotype" pitchFamily="18" charset="0"/>
                <a:ea typeface="+mj-ea"/>
                <a:cs typeface="+mj-cs"/>
              </a:rPr>
              <a:t>нежною</a:t>
            </a:r>
            <a:br>
              <a:rPr lang="ru-RU" sz="2800" b="1" i="1" dirty="0">
                <a:solidFill>
                  <a:srgbClr val="800000"/>
                </a:solidFill>
                <a:latin typeface="Palatino Linotype" pitchFamily="18" charset="0"/>
                <a:ea typeface="+mj-ea"/>
                <a:cs typeface="+mj-cs"/>
              </a:rPr>
            </a:br>
            <a:r>
              <a:rPr lang="ru-RU" sz="2800" b="1" i="1" dirty="0">
                <a:solidFill>
                  <a:srgbClr val="800000"/>
                </a:solidFill>
                <a:latin typeface="Palatino Linotype" pitchFamily="18" charset="0"/>
                <a:ea typeface="+mj-ea"/>
                <a:cs typeface="+mj-cs"/>
              </a:rPr>
              <a:t>Каждый день для Вас начинается,</a:t>
            </a:r>
            <a:br>
              <a:rPr lang="ru-RU" sz="2800" b="1" i="1" dirty="0">
                <a:solidFill>
                  <a:srgbClr val="800000"/>
                </a:solidFill>
                <a:latin typeface="Palatino Linotype" pitchFamily="18" charset="0"/>
                <a:ea typeface="+mj-ea"/>
                <a:cs typeface="+mj-cs"/>
              </a:rPr>
            </a:br>
            <a:r>
              <a:rPr lang="ru-RU" sz="2800" b="1" i="1" dirty="0">
                <a:solidFill>
                  <a:srgbClr val="800000"/>
                </a:solidFill>
                <a:latin typeface="Palatino Linotype" pitchFamily="18" charset="0"/>
                <a:ea typeface="+mj-ea"/>
                <a:cs typeface="+mj-cs"/>
              </a:rPr>
              <a:t>Пусть заботы, тревоги житейские</a:t>
            </a:r>
            <a:br>
              <a:rPr lang="ru-RU" sz="2800" b="1" i="1" dirty="0">
                <a:solidFill>
                  <a:srgbClr val="800000"/>
                </a:solidFill>
                <a:latin typeface="Palatino Linotype" pitchFamily="18" charset="0"/>
                <a:ea typeface="+mj-ea"/>
                <a:cs typeface="+mj-cs"/>
              </a:rPr>
            </a:br>
            <a:r>
              <a:rPr lang="ru-RU" sz="2800" b="1" i="1" dirty="0">
                <a:solidFill>
                  <a:srgbClr val="800000"/>
                </a:solidFill>
                <a:latin typeface="Palatino Linotype" pitchFamily="18" charset="0"/>
                <a:ea typeface="+mj-ea"/>
                <a:cs typeface="+mj-cs"/>
              </a:rPr>
              <a:t>На пути Вашем реже встречаются.</a:t>
            </a:r>
          </a:p>
        </p:txBody>
      </p:sp>
    </p:spTree>
    <p:extLst>
      <p:ext uri="{BB962C8B-B14F-4D97-AF65-F5344CB8AC3E}">
        <p14:creationId xmlns:p14="http://schemas.microsoft.com/office/powerpoint/2010/main" val="356006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356992"/>
            <a:ext cx="3271386" cy="30224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827584" y="548681"/>
            <a:ext cx="60304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«Вера, надежда, любовь, бескорыстие, риск и терпение! Терпение!</a:t>
            </a:r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Воспитание – это терпение.</a:t>
            </a:r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Понимать, принимать, терпеть…</a:t>
            </a:r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Где не хватает терпения надо бы постараться понять,</a:t>
            </a:r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Где не понимаю – постараться вытерпеть, и всегда я принимаю ребенка,</a:t>
            </a:r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Всегда люблю.»</a:t>
            </a:r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                                                        Симон Соловейчик</a:t>
            </a:r>
          </a:p>
        </p:txBody>
      </p:sp>
    </p:spTree>
    <p:extLst>
      <p:ext uri="{BB962C8B-B14F-4D97-AF65-F5344CB8AC3E}">
        <p14:creationId xmlns:p14="http://schemas.microsoft.com/office/powerpoint/2010/main" val="3158092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srgbClr val="FFC000"/>
                </a:solidFill>
              </a:rPr>
              <a:t>Кто же такие третьеклассники? Какими особенностями отличаются?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981200"/>
            <a:ext cx="79186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chemeClr val="bg1">
                    <a:lumMod val="95000"/>
                  </a:schemeClr>
                </a:solidFill>
              </a:rPr>
              <a:t>Третий класс является переломным в жизни младшего школьника. Многие учителя отмечают, что именно с третьего года обучения дети начинают действительно осознанно относиться к учению, проявлять активный интерес к познанию. Психологические исследования показывают, что между вторым и третьим классами происходит скачок в умственном развитии учащихся. Известный детский психолог </a:t>
            </a:r>
          </a:p>
          <a:p>
            <a:r>
              <a:rPr lang="ru-RU" sz="1800" b="1" dirty="0">
                <a:solidFill>
                  <a:schemeClr val="bg1">
                    <a:lumMod val="95000"/>
                  </a:schemeClr>
                </a:solidFill>
              </a:rPr>
              <a:t>Д. Б. </a:t>
            </a:r>
            <a:r>
              <a:rPr lang="ru-RU" sz="1800" b="1" dirty="0" err="1">
                <a:solidFill>
                  <a:schemeClr val="bg1">
                    <a:lumMod val="95000"/>
                  </a:schemeClr>
                </a:solidFill>
              </a:rPr>
              <a:t>Эльконин</a:t>
            </a:r>
            <a:r>
              <a:rPr lang="ru-RU" sz="1800" b="1" dirty="0">
                <a:solidFill>
                  <a:schemeClr val="bg1">
                    <a:lumMod val="95000"/>
                  </a:schemeClr>
                </a:solidFill>
              </a:rPr>
              <a:t> так писал об особенностях развития младших школьников: </a:t>
            </a:r>
            <a:r>
              <a:rPr lang="ru-RU" sz="1800" b="1" dirty="0">
                <a:solidFill>
                  <a:srgbClr val="FFFF00"/>
                </a:solidFill>
              </a:rPr>
              <a:t>«Память в этом возрасте становится мыслящей, а восприятие – думающим».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110" y="4365104"/>
            <a:ext cx="1921396" cy="17004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3068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51750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/>
            <a:r>
              <a:rPr lang="ru-RU" b="1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Развитие памяти.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938337"/>
            <a:ext cx="77768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/>
            <a:r>
              <a:rPr lang="ru-RU" dirty="0">
                <a:solidFill>
                  <a:srgbClr val="FFFF00"/>
                </a:solidFill>
              </a:rPr>
              <a:t>Наиболее распространенный прием запоминания у младших школьников – многократное повторение, обеспечивающее механическое заучивание. Однако при возрастающем объеме учебного материала он перестает себя оправдывать. Поэтому уже в начальной школе дети начинают испытывать потребность в качественно иных способах работы.</a:t>
            </a:r>
          </a:p>
          <a:p>
            <a:r>
              <a:rPr lang="ru-RU" dirty="0">
                <a:solidFill>
                  <a:srgbClr val="FFFF00"/>
                </a:solidFill>
              </a:rPr>
              <a:t> В качестве мыслительных приемов запоминания могут быть использованы: </a:t>
            </a:r>
            <a:r>
              <a:rPr lang="ru-RU" u="sng" dirty="0">
                <a:solidFill>
                  <a:schemeClr val="bg1">
                    <a:lumMod val="95000"/>
                  </a:schemeClr>
                </a:solidFill>
              </a:rPr>
              <a:t>выделение смысловых опор, классификация, составление плана и др.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709" y="4509120"/>
            <a:ext cx="2000723" cy="1853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81082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54994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/>
            <a:r>
              <a:rPr lang="ru-RU" b="1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Развитие мышления.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052736"/>
            <a:ext cx="784887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Основное внимание необходимо уделить обучению элементам логического мышления: выделению различных признаков предметов, сравнению, нахождению общего и различного, классификации, умению давать простейшие определения.</a:t>
            </a:r>
          </a:p>
          <a:p>
            <a:r>
              <a:rPr lang="ru-RU" b="1" u="sng" dirty="0">
                <a:solidFill>
                  <a:schemeClr val="bg1">
                    <a:lumMod val="95000"/>
                  </a:schemeClr>
                </a:solidFill>
              </a:rPr>
              <a:t>Игры на развитие мышления.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FFFF00"/>
                </a:solidFill>
              </a:rPr>
              <a:t>Поиск аналогов.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FFFF00"/>
                </a:solidFill>
              </a:rPr>
              <a:t>Способы применения предмета.</a:t>
            </a:r>
          </a:p>
          <a:p>
            <a:r>
              <a:rPr lang="ru-RU" b="1" u="sng" dirty="0">
                <a:solidFill>
                  <a:schemeClr val="bg1">
                    <a:lumMod val="95000"/>
                  </a:schemeClr>
                </a:solidFill>
              </a:rPr>
              <a:t>Игры на развитие воображения.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FFFF00"/>
                </a:solidFill>
              </a:rPr>
              <a:t>Составление рассказа.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FFFF00"/>
                </a:solidFill>
              </a:rPr>
              <a:t>«Волшебные кляксы».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b="1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24128" y="3356992"/>
            <a:ext cx="2723837" cy="28195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18901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13690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FFFF00"/>
                </a:solidFill>
              </a:rPr>
              <a:t>Для укрепления интереса к учёбе следует постоянно разговаривать с ребёнком по поводу того, что он узнал нового на уроках, при выполнении домашних заданий. Надо постоянно искать вместе с ребёнком смысл и значение для его повседневной жизни тех знаний и умений, которые он приобретает в процессе обучения. При этом отмечать не только их пользу для будущей жизни, но и для текущей.</a:t>
            </a:r>
          </a:p>
          <a:p>
            <a:r>
              <a:rPr lang="ru-RU" sz="2200" dirty="0">
                <a:solidFill>
                  <a:srgbClr val="FFFF00"/>
                </a:solidFill>
              </a:rPr>
              <a:t>В 9-10 лет у ребёнка уже должно быть  выработано чувство долга перед собой и окружающими. Оно предполагает умение легко подчиняться тем требованиям родителей,  учителей, которые направлены на физическое, умственное, нравственное, эстетическое развитие ребёнка.</a:t>
            </a:r>
          </a:p>
          <a:p>
            <a:r>
              <a:rPr lang="ru-RU" sz="2200" dirty="0">
                <a:solidFill>
                  <a:srgbClr val="FFFF00"/>
                </a:solidFill>
              </a:rPr>
              <a:t>Поэтому ваши требования к культуре поведения ребёнка дома, в школе, на улице должны не уменьшаться, а возрастать. Старайтесь спокойно и аргументировано объяснять важность их выполнения для обеспечения физического, психического здоровья окружающих, его самого, а также установления доброжелательных отношений с людьми. </a:t>
            </a:r>
          </a:p>
        </p:txBody>
      </p:sp>
    </p:spTree>
    <p:extLst>
      <p:ext uri="{BB962C8B-B14F-4D97-AF65-F5344CB8AC3E}">
        <p14:creationId xmlns:p14="http://schemas.microsoft.com/office/powerpoint/2010/main" val="4063274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9208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Продолжайте укреплять навык ежедневного чтения художественной литературы с пересказом прочитанного и совместным обсуждением.         </a:t>
            </a:r>
          </a:p>
          <a:p>
            <a:r>
              <a:rPr lang="ru-RU" b="1" dirty="0">
                <a:solidFill>
                  <a:srgbClr val="FFFF00"/>
                </a:solidFill>
              </a:rPr>
              <a:t>Продолжайте отмечать все достижения в преодолении лени, безволия, эмоциональной несдержанности. Спокойно и аргументировано предъявляйте свои требования, не отступая от них ни на шаг. Тогда обязательно будет достигнут желаемый результат в развитии сознания и поведения вашего ребёнка.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4509120"/>
            <a:ext cx="5628571" cy="19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592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548680"/>
            <a:ext cx="76328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bg1">
                    <a:lumMod val="95000"/>
                  </a:schemeClr>
                </a:solidFill>
              </a:rPr>
              <a:t>Памятка   «Как приучить ребенка к самостоятельности в приготовлении уроков?»</a:t>
            </a:r>
          </a:p>
          <a:p>
            <a:r>
              <a:rPr lang="ru-RU" sz="1600" b="1" dirty="0">
                <a:solidFill>
                  <a:srgbClr val="FFFF00"/>
                </a:solidFill>
              </a:rPr>
              <a:t>        Начните с предмета, который легче всего дается ребенку, и не отвечайте ни на один вопрос, обращенный к вам, пока задание не выполнено до конца. Посмотрите, есть ли оплошности, предложите поискать их самому. Старайтесь избегать слово «ошибка». Не высмеивайте «ошибки» своих детей.</a:t>
            </a:r>
          </a:p>
          <a:p>
            <a:r>
              <a:rPr lang="ru-RU" sz="1600" b="1" dirty="0">
                <a:solidFill>
                  <a:srgbClr val="FFFF00"/>
                </a:solidFill>
              </a:rPr>
              <a:t>        </a:t>
            </a:r>
            <a:r>
              <a:rPr lang="ru-RU" sz="1600" b="1" dirty="0">
                <a:solidFill>
                  <a:schemeClr val="bg1">
                    <a:lumMod val="95000"/>
                  </a:schemeClr>
                </a:solidFill>
              </a:rPr>
              <a:t>Математика.</a:t>
            </a:r>
            <a:r>
              <a:rPr lang="ru-RU" sz="1600" b="1" dirty="0">
                <a:solidFill>
                  <a:srgbClr val="FFFF00"/>
                </a:solidFill>
              </a:rPr>
              <a:t> Таблицу умножения повесьте над кроватью и учите по ней и умножать, и делить сразу. Опережайте школу, учите всю таблицу. Задачи учите читать и представлять. Если ребенок не может справиться с задачей,  покажите как это сделать на примере аналогичной задачи. </a:t>
            </a:r>
          </a:p>
          <a:p>
            <a:r>
              <a:rPr lang="ru-RU" sz="1600" b="1" dirty="0">
                <a:solidFill>
                  <a:srgbClr val="FFFF00"/>
                </a:solidFill>
              </a:rPr>
              <a:t>       </a:t>
            </a:r>
            <a:r>
              <a:rPr lang="ru-RU" sz="1600" b="1" dirty="0">
                <a:solidFill>
                  <a:schemeClr val="bg1">
                    <a:lumMod val="95000"/>
                  </a:schemeClr>
                </a:solidFill>
              </a:rPr>
              <a:t> Чтение.</a:t>
            </a:r>
            <a:r>
              <a:rPr lang="ru-RU" sz="1600" b="1" dirty="0">
                <a:solidFill>
                  <a:srgbClr val="FFFF00"/>
                </a:solidFill>
              </a:rPr>
              <a:t> Один раз ребенок читает сам. Потом он пересказывает вам прочитанное. Если неточно перескажет какое-то место, пусть читает еще. Так уходим от бессмысленных повторов. Обязательно читайте на ночь с ребенком книжки вслух, по очереди, а где возможно и по ролям.</a:t>
            </a:r>
          </a:p>
          <a:p>
            <a:r>
              <a:rPr lang="ru-RU" sz="1600" b="1" dirty="0">
                <a:solidFill>
                  <a:srgbClr val="FFFF00"/>
                </a:solidFill>
              </a:rPr>
              <a:t>        </a:t>
            </a:r>
            <a:r>
              <a:rPr lang="ru-RU" sz="1600" b="1" dirty="0">
                <a:solidFill>
                  <a:schemeClr val="bg1">
                    <a:lumMod val="95000"/>
                  </a:schemeClr>
                </a:solidFill>
              </a:rPr>
              <a:t>Русский язык. </a:t>
            </a:r>
            <a:r>
              <a:rPr lang="ru-RU" sz="1600" b="1" dirty="0">
                <a:solidFill>
                  <a:srgbClr val="FFFF00"/>
                </a:solidFill>
              </a:rPr>
              <a:t>При трудностях выполните все задания вслух, но не пишите в учебнике ни букв, ни слов. При письменном выполнении ребенок еще раз все вспоминает. Уйдите из комнаты, пока он не выполнит задание, не стойте за спиной. </a:t>
            </a:r>
          </a:p>
          <a:p>
            <a:r>
              <a:rPr lang="ru-RU" sz="1600" b="1" dirty="0">
                <a:solidFill>
                  <a:srgbClr val="FFFF00"/>
                </a:solidFill>
              </a:rPr>
              <a:t>        </a:t>
            </a:r>
            <a:r>
              <a:rPr lang="ru-RU" sz="1600" b="1" dirty="0">
                <a:solidFill>
                  <a:schemeClr val="bg1">
                    <a:lumMod val="95000"/>
                  </a:schemeClr>
                </a:solidFill>
              </a:rPr>
              <a:t>Окружающий мир </a:t>
            </a:r>
            <a:r>
              <a:rPr lang="ru-RU" sz="1600" b="1" dirty="0">
                <a:solidFill>
                  <a:srgbClr val="FFFF00"/>
                </a:solidFill>
              </a:rPr>
              <a:t>– не только по книге. Пусть ребёнок учится находить информацию из разных источников: интернет, справочники, энциклопедии и </a:t>
            </a:r>
          </a:p>
          <a:p>
            <a:r>
              <a:rPr lang="ru-RU" sz="1600" b="1" dirty="0">
                <a:solidFill>
                  <a:srgbClr val="FFFF00"/>
                </a:solidFill>
              </a:rPr>
              <a:t>т. д.      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5517232"/>
            <a:ext cx="719826" cy="959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243" y="404664"/>
            <a:ext cx="653058" cy="6530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03130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rgbClr val="FFFF00"/>
                </a:solidFill>
              </a:rPr>
              <a:t>Не для кого не секрет, чем больше мы общаемся с ребенком, чем больше проговариваем ситуации, в которые он попадает каждый день, тем больше мы помогаем ему не совершать плохих поступков, преодолевать соблазн плохого поступка. В этот период  ребенку главный помощник и советчик – семья, его родные и близкие люди. 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3" y="4653136"/>
            <a:ext cx="1456797" cy="1114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4941168"/>
            <a:ext cx="1505890" cy="11085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2523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chool_presentation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Mead Bold"/>
        <a:ea typeface=""/>
        <a:cs typeface=""/>
      </a:majorFont>
      <a:minorFont>
        <a:latin typeface="Mead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3386BDC-2047-46AF-AE89-3A60F42B564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Учебная презентация</Template>
  <TotalTime>0</TotalTime>
  <Words>1479</Words>
  <Application>Microsoft Office PowerPoint</Application>
  <PresentationFormat>Экран (4:3)</PresentationFormat>
  <Paragraphs>77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Adventure</vt:lpstr>
      <vt:lpstr>Arial</vt:lpstr>
      <vt:lpstr>Century Gothic</vt:lpstr>
      <vt:lpstr>Georgia</vt:lpstr>
      <vt:lpstr>Mead Bold</vt:lpstr>
      <vt:lpstr>Palatino Linotype</vt:lpstr>
      <vt:lpstr>Times New Roman</vt:lpstr>
      <vt:lpstr>school_presentation</vt:lpstr>
      <vt:lpstr>Презентация PowerPoint</vt:lpstr>
      <vt:lpstr>Презентация PowerPoint</vt:lpstr>
      <vt:lpstr>Кто же такие третьеклассники? Какими особенностями отличаются?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необходимо вашему ребенку сейчас?</vt:lpstr>
      <vt:lpstr>Тест « Какие мы родители?» </vt:lpstr>
      <vt:lpstr>Презентация PowerPoint</vt:lpstr>
      <vt:lpstr>Тест « Какие мы родители?» За  ответ «да» поставьте себе 2 очка, за ответ « иногда» - 1  и за ответ «нет» - 0. </vt:lpstr>
      <vt:lpstr>СОВЕТУЮ ВАМ…  </vt:lpstr>
      <vt:lpstr>Завтра, когда ваш ребёнок проснётся, скажите ему: «Доброе утро» и … не ждите ответа. Начинайте день бодро,  а не с замечаний и ссор.</vt:lpstr>
      <vt:lpstr>Это мы, взрослые, ночью отдыхаем, а ребёнок работает – он растёт. Когда он встанет, хорошо покормите его перед школой.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2</cp:revision>
  <dcterms:created xsi:type="dcterms:W3CDTF">2014-10-22T10:32:13Z</dcterms:created>
  <dcterms:modified xsi:type="dcterms:W3CDTF">2022-09-30T08:02:22Z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TC103368119990</vt:lpwstr>
  </property>
</Properties>
</file>