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</p:sldIdLst>
  <p:sldSz cy="5143500" cx="9144000"/>
  <p:notesSz cx="6858000" cy="9144000"/>
  <p:embeddedFontLst>
    <p:embeddedFont>
      <p:font typeface="Roboto"/>
      <p:regular r:id="rId18"/>
      <p:bold r:id="rId19"/>
      <p:italic r:id="rId20"/>
      <p:boldItalic r:id="rId2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32DCC8C1-6AA1-4125-B1A5-C97BB2AC37FF}">
  <a:tblStyle styleId="{32DCC8C1-6AA1-4125-B1A5-C97BB2AC37FF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Roboto-italic.fntdata"/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21" Type="http://schemas.openxmlformats.org/officeDocument/2006/relationships/font" Target="fonts/Roboto-boldItalic.fntdata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slide" Target="slides/slide9.xml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5" Type="http://schemas.openxmlformats.org/officeDocument/2006/relationships/slideMaster" Target="slideMasters/slideMaster1.xml"/><Relationship Id="rId19" Type="http://schemas.openxmlformats.org/officeDocument/2006/relationships/font" Target="fonts/Roboto-bold.fntdata"/><Relationship Id="rId6" Type="http://schemas.openxmlformats.org/officeDocument/2006/relationships/notesMaster" Target="notesMasters/notesMaster1.xml"/><Relationship Id="rId18" Type="http://schemas.openxmlformats.org/officeDocument/2006/relationships/font" Target="fonts/Roboto-regular.fntdata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1033ef7da31_0_12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1033ef7da31_0_12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1033ef7da31_0_1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1033ef7da31_0_1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g1033ef7da31_0_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0" name="Google Shape;90;g1033ef7da31_0_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g1033ef7da31_0_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Google Shape;96;g1033ef7da31_0_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g1033ef7da31_0_8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2" name="Google Shape;102;g1033ef7da31_0_8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1033ef7da31_0_9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1033ef7da31_0_9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10388e0c4db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g10388e0c4db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g1033ef7da31_0_9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0" name="Google Shape;120;g1033ef7da31_0_9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1033ef7da31_0_1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1033ef7da31_0_1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1033ef7da31_0_1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g1033ef7da31_0_1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11" name="Google Shape;11;p2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6" name="Google Shape;16;p2"/>
          <p:cNvSpPr txBox="1"/>
          <p:nvPr>
            <p:ph type="ctrTitle"/>
          </p:nvPr>
        </p:nvSpPr>
        <p:spPr>
          <a:xfrm>
            <a:off x="598100" y="1775222"/>
            <a:ext cx="8222100" cy="838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7" name="Google Shape;17;p2"/>
          <p:cNvSpPr txBox="1"/>
          <p:nvPr>
            <p:ph idx="1" type="subTitle"/>
          </p:nvPr>
        </p:nvSpPr>
        <p:spPr>
          <a:xfrm>
            <a:off x="598088" y="2715913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8" name="Google Shape;18;p2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dk1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Google Shape;70;p11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71" name="Google Shape;71;p11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2" name="Google Shape;72;p11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3" name="Google Shape;73;p11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4" name="Google Shape;74;p11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5" name="Google Shape;75;p11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76" name="Google Shape;76;p11"/>
          <p:cNvSpPr txBox="1"/>
          <p:nvPr>
            <p:ph hasCustomPrompt="1" type="title"/>
          </p:nvPr>
        </p:nvSpPr>
        <p:spPr>
          <a:xfrm>
            <a:off x="311700" y="1256050"/>
            <a:ext cx="8520600" cy="2030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77" name="Google Shape;77;p11"/>
          <p:cNvSpPr txBox="1"/>
          <p:nvPr>
            <p:ph idx="1" type="body"/>
          </p:nvPr>
        </p:nvSpPr>
        <p:spPr>
          <a:xfrm>
            <a:off x="311700" y="3369225"/>
            <a:ext cx="8520600" cy="1281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78" name="Google Shape;78;p11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2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oogle Shape;20;p3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21" name="Google Shape;21;p3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2" name="Google Shape;22;p3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3" name="Google Shape;23;p3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3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3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26" name="Google Shape;26;p3"/>
          <p:cNvSpPr txBox="1"/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" name="Google Shape;27;p3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oogle Shape;29;p4"/>
          <p:cNvGrpSpPr/>
          <p:nvPr/>
        </p:nvGrpSpPr>
        <p:grpSpPr>
          <a:xfrm>
            <a:off x="0" y="3903669"/>
            <a:ext cx="9144000" cy="1239925"/>
            <a:chOff x="0" y="3903669"/>
            <a:chExt cx="9144000" cy="1239925"/>
          </a:xfrm>
        </p:grpSpPr>
        <p:sp>
          <p:nvSpPr>
            <p:cNvPr id="30" name="Google Shape;30;p4"/>
            <p:cNvSpPr/>
            <p:nvPr/>
          </p:nvSpPr>
          <p:spPr>
            <a:xfrm>
              <a:off x="8154895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4"/>
            <p:cNvSpPr/>
            <p:nvPr/>
          </p:nvSpPr>
          <p:spPr>
            <a:xfrm flipH="1">
              <a:off x="6181163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4"/>
            <p:cNvSpPr/>
            <p:nvPr/>
          </p:nvSpPr>
          <p:spPr>
            <a:xfrm>
              <a:off x="7170274" y="3903669"/>
              <a:ext cx="989100" cy="9879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4"/>
            <p:cNvSpPr/>
            <p:nvPr/>
          </p:nvSpPr>
          <p:spPr>
            <a:xfrm rot="10800000">
              <a:off x="8154757" y="3903682"/>
              <a:ext cx="989100" cy="9879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4" name="Google Shape;34;p4"/>
            <p:cNvSpPr/>
            <p:nvPr/>
          </p:nvSpPr>
          <p:spPr>
            <a:xfrm>
              <a:off x="0" y="4891594"/>
              <a:ext cx="9144000" cy="2520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5" name="Google Shape;35;p4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6" name="Google Shape;36;p4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37" name="Google Shape;37;p4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5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40" name="Google Shape;40;p5"/>
          <p:cNvSpPr txBox="1"/>
          <p:nvPr>
            <p:ph idx="1" type="body"/>
          </p:nvPr>
        </p:nvSpPr>
        <p:spPr>
          <a:xfrm>
            <a:off x="311700" y="1229975"/>
            <a:ext cx="39999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5"/>
          <p:cNvSpPr txBox="1"/>
          <p:nvPr>
            <p:ph idx="2" type="body"/>
          </p:nvPr>
        </p:nvSpPr>
        <p:spPr>
          <a:xfrm>
            <a:off x="4832400" y="1229975"/>
            <a:ext cx="39999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2" name="Google Shape;42;p5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6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45" name="Google Shape;45;p6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8" name="Google Shape;48;p7"/>
          <p:cNvSpPr txBox="1"/>
          <p:nvPr>
            <p:ph idx="1" type="body"/>
          </p:nvPr>
        </p:nvSpPr>
        <p:spPr>
          <a:xfrm>
            <a:off x="311700" y="1465804"/>
            <a:ext cx="2808000" cy="310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9" name="Google Shape;49;p7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4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oogle Shape;51;p8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52" name="Google Shape;52;p8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3" name="Google Shape;53;p8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4" name="Google Shape;54;p8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5" name="Google Shape;55;p8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6" name="Google Shape;56;p8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57" name="Google Shape;57;p8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8" name="Google Shape;58;p8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9"/>
          <p:cNvSpPr/>
          <p:nvPr/>
        </p:nvSpPr>
        <p:spPr>
          <a:xfrm>
            <a:off x="4572000" y="-1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61" name="Google Shape;61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2" name="Google Shape;62;p9"/>
          <p:cNvSpPr txBox="1"/>
          <p:nvPr>
            <p:ph type="title"/>
          </p:nvPr>
        </p:nvSpPr>
        <p:spPr>
          <a:xfrm>
            <a:off x="265500" y="1151100"/>
            <a:ext cx="4045200" cy="1564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3" name="Google Shape;63;p9"/>
          <p:cNvSpPr txBox="1"/>
          <p:nvPr>
            <p:ph idx="1" type="subTitle"/>
          </p:nvPr>
        </p:nvSpPr>
        <p:spPr>
          <a:xfrm>
            <a:off x="265500" y="2769001"/>
            <a:ext cx="4045200" cy="126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64" name="Google Shape;64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65" name="Google Shape;65;p9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0"/>
          <p:cNvSpPr txBox="1"/>
          <p:nvPr>
            <p:ph idx="1" type="body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68" name="Google Shape;68;p10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geometric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Roboto"/>
              <a:buChar char="●"/>
              <a:defRPr sz="1800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3"/>
          <p:cNvSpPr txBox="1"/>
          <p:nvPr>
            <p:ph type="ctrTitle"/>
          </p:nvPr>
        </p:nvSpPr>
        <p:spPr>
          <a:xfrm>
            <a:off x="335400" y="1093525"/>
            <a:ext cx="8027100" cy="1851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 sz="3200"/>
              <a:t>С</a:t>
            </a:r>
            <a:r>
              <a:rPr lang="ru" sz="3200"/>
              <a:t>оздание условий для развития  профессиональных компетенций педагога с целью его профессионального роста</a:t>
            </a:r>
            <a:r>
              <a:rPr b="1"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endParaRPr sz="3200"/>
          </a:p>
        </p:txBody>
      </p:sp>
      <p:sp>
        <p:nvSpPr>
          <p:cNvPr id="86" name="Google Shape;86;p13"/>
          <p:cNvSpPr txBox="1"/>
          <p:nvPr>
            <p:ph idx="1" type="subTitle"/>
          </p:nvPr>
        </p:nvSpPr>
        <p:spPr>
          <a:xfrm>
            <a:off x="598100" y="398812"/>
            <a:ext cx="8222100" cy="84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Управленческий проект </a:t>
            </a:r>
            <a:endParaRPr/>
          </a:p>
        </p:txBody>
      </p:sp>
      <p:sp>
        <p:nvSpPr>
          <p:cNvPr id="87" name="Google Shape;87;p13"/>
          <p:cNvSpPr txBox="1"/>
          <p:nvPr>
            <p:ph idx="1" type="subTitle"/>
          </p:nvPr>
        </p:nvSpPr>
        <p:spPr>
          <a:xfrm>
            <a:off x="236250" y="3841725"/>
            <a:ext cx="8786100" cy="84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Выполнила Сайфутдинова Е.В., заместитель директора по учебной работе МБОУ “Пестречинская СОШ №1”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22"/>
          <p:cNvSpPr txBox="1"/>
          <p:nvPr>
            <p:ph idx="1" type="body"/>
          </p:nvPr>
        </p:nvSpPr>
        <p:spPr>
          <a:xfrm>
            <a:off x="0" y="86750"/>
            <a:ext cx="8520600" cy="4025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43180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КРИТЕРИИ ЭФФЕКТИВНОСТИ  РЕАЛИЗАЦИИ ПРОЕКТА</a:t>
            </a:r>
            <a:endParaRPr b="1"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  <p:graphicFrame>
        <p:nvGraphicFramePr>
          <p:cNvPr id="151" name="Google Shape;151;p22"/>
          <p:cNvGraphicFramePr/>
          <p:nvPr/>
        </p:nvGraphicFramePr>
        <p:xfrm>
          <a:off x="98575" y="1187750"/>
          <a:ext cx="3000000" cy="3000000"/>
        </p:xfrm>
        <a:graphic>
          <a:graphicData uri="http://schemas.openxmlformats.org/drawingml/2006/table">
            <a:tbl>
              <a:tblPr bandRow="1">
                <a:noFill/>
                <a:tableStyleId>{32DCC8C1-6AA1-4125-B1A5-C97BB2AC37FF}</a:tableStyleId>
              </a:tblPr>
              <a:tblGrid>
                <a:gridCol w="6502175"/>
                <a:gridCol w="1821275"/>
              </a:tblGrid>
              <a:tr h="100000">
                <a:tc>
                  <a:txBody>
                    <a:bodyPr/>
                    <a:lstStyle/>
                    <a:p>
                      <a:pPr indent="0" lvl="0" marL="15748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Наименование показателя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Целевой ориентир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</a:tr>
              <a:tr h="1379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на май 2024 года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</a:tcPr>
                </a:tc>
              </a:tr>
              <a:tr h="1404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(не менее)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42450">
                <a:tc>
                  <a:txBody>
                    <a:bodyPr/>
                    <a:lstStyle/>
                    <a:p>
                      <a:pPr indent="0" lvl="0" marL="63500" rtl="0" algn="l">
                        <a:lnSpc>
                          <a:spcPct val="109583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Создана  школьная  система  непрерывного  педагогического  развития,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09583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да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</a:tr>
              <a:tr h="140450">
                <a:tc>
                  <a:txBody>
                    <a:bodyPr/>
                    <a:lstStyle/>
                    <a:p>
                      <a:pPr indent="0" lvl="0" marL="635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модель сетевой организации повышения квалификации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42450">
                <a:tc>
                  <a:txBody>
                    <a:bodyPr/>
                    <a:lstStyle/>
                    <a:p>
                      <a:pPr indent="0" lvl="0" marL="63500" rtl="0" algn="l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Разработана система оценивания эффективности работы педагога, ОУ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да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42450">
                <a:tc>
                  <a:txBody>
                    <a:bodyPr/>
                    <a:lstStyle/>
                    <a:p>
                      <a:pPr indent="0" lvl="0" marL="63500" rtl="0" algn="l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Ведение портфолио педагога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100%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42450">
                <a:tc>
                  <a:txBody>
                    <a:bodyPr/>
                    <a:lstStyle/>
                    <a:p>
                      <a:pPr indent="0" lvl="0" marL="63500" rtl="0" algn="l">
                        <a:lnSpc>
                          <a:spcPct val="108333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Доля  педагогов,  прошедших повышение  квалификации  и  (или)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08333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100%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</a:tr>
              <a:tr h="146650">
                <a:tc>
                  <a:txBody>
                    <a:bodyPr/>
                    <a:lstStyle/>
                    <a:p>
                      <a:pPr indent="0" lvl="0" marL="635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Переподготовку в соответствии с требованиям ФГОС и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</a:tcPr>
                </a:tc>
              </a:tr>
              <a:tr h="140450">
                <a:tc>
                  <a:txBody>
                    <a:bodyPr/>
                    <a:lstStyle/>
                    <a:p>
                      <a:pPr indent="0" lvl="0" marL="635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Профессиональный стандарт «Педагог»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42450">
                <a:tc>
                  <a:txBody>
                    <a:bodyPr/>
                    <a:lstStyle/>
                    <a:p>
                      <a:pPr indent="0" lvl="0" marL="63500" rtl="0" algn="l">
                        <a:lnSpc>
                          <a:spcPct val="108333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Доля  педагогов,  работающих  по  инновационным  образовательным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08333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50%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</a:tr>
              <a:tr h="140450">
                <a:tc>
                  <a:txBody>
                    <a:bodyPr/>
                    <a:lstStyle/>
                    <a:p>
                      <a:pPr indent="0" lvl="0" marL="635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технологиям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42450">
                <a:tc>
                  <a:txBody>
                    <a:bodyPr/>
                    <a:lstStyle/>
                    <a:p>
                      <a:pPr indent="0" lvl="0" marL="63500" rtl="0" algn="l">
                        <a:lnSpc>
                          <a:spcPct val="108333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Доля  педагогов,  ежегодно  предъявляющих  собственный  опыт  на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08333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50%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</a:tr>
              <a:tr h="137950">
                <a:tc>
                  <a:txBody>
                    <a:bodyPr/>
                    <a:lstStyle/>
                    <a:p>
                      <a:pPr indent="0" lvl="0" marL="635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профессиональных мероприятиях (на семинарах, научно-практических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</a:tcPr>
                </a:tc>
              </a:tr>
              <a:tr h="137950">
                <a:tc>
                  <a:txBody>
                    <a:bodyPr/>
                    <a:lstStyle/>
                    <a:p>
                      <a:pPr indent="0" lvl="0" marL="635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конференциях, персональных конкурсах, в методических, психолого-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</a:tcPr>
                </a:tc>
              </a:tr>
              <a:tr h="140450">
                <a:tc>
                  <a:txBody>
                    <a:bodyPr/>
                    <a:lstStyle/>
                    <a:p>
                      <a:pPr indent="0" lvl="0" marL="635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педагогических изданиях, в том числе электронных и т.д.)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42450">
                <a:tc>
                  <a:txBody>
                    <a:bodyPr/>
                    <a:lstStyle/>
                    <a:p>
                      <a:pPr indent="0" lvl="0" marL="63500" rtl="0" algn="l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Доля педагогов в возрасте до 35 лет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marR="457200" rtl="0" algn="r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50%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42450">
                <a:tc>
                  <a:txBody>
                    <a:bodyPr/>
                    <a:lstStyle/>
                    <a:p>
                      <a:pPr indent="0" lvl="0" marL="63500" rtl="0" algn="l">
                        <a:lnSpc>
                          <a:spcPct val="1087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Доля   педагогов,   работающих   по   индивидуальному   маршруту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0875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70%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</a:tr>
              <a:tr h="138450">
                <a:tc>
                  <a:txBody>
                    <a:bodyPr/>
                    <a:lstStyle/>
                    <a:p>
                      <a:pPr indent="0" lvl="0" marL="635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повышения  своего  профессионального  уровня  с  учетом  требований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</a:tcPr>
                </a:tc>
              </a:tr>
              <a:tr h="140450">
                <a:tc>
                  <a:txBody>
                    <a:bodyPr/>
                    <a:lstStyle/>
                    <a:p>
                      <a:pPr indent="0" lvl="0" marL="635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ФГОС и Профессионального стандарта «Педагог»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142450">
                <a:tc>
                  <a:txBody>
                    <a:bodyPr/>
                    <a:lstStyle/>
                    <a:p>
                      <a:pPr indent="0" lvl="0" marL="63500" rtl="0" algn="l">
                        <a:lnSpc>
                          <a:spcPct val="108333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Доля   педагогических   работников,   аттестованных   на   высшую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08333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50%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</a:tcPr>
                </a:tc>
              </a:tr>
              <a:tr h="140450">
                <a:tc>
                  <a:txBody>
                    <a:bodyPr/>
                    <a:lstStyle/>
                    <a:p>
                      <a:pPr indent="0" lvl="0" marL="635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ru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квалификационную категорию</a:t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L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Times New Roman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T="0" marB="0" marR="0" marL="0" anchor="b">
                    <a:lnR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B cap="flat" cmpd="sng" w="12700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23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Результаты</a:t>
            </a:r>
            <a:endParaRPr/>
          </a:p>
        </p:txBody>
      </p:sp>
      <p:sp>
        <p:nvSpPr>
          <p:cNvPr id="157" name="Google Shape;157;p23"/>
          <p:cNvSpPr txBox="1"/>
          <p:nvPr>
            <p:ph idx="1" type="body"/>
          </p:nvPr>
        </p:nvSpPr>
        <p:spPr>
          <a:xfrm>
            <a:off x="311700" y="954325"/>
            <a:ext cx="8520600" cy="3966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36550" lvl="0" marL="457200" marR="14986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Noto Sans Symbols"/>
              <a:buChar char="●"/>
            </a:pPr>
            <a:r>
              <a:rPr lang="ru" sz="17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оказание практической помощи педагогическим работникам в подборе актуального содержания образования и методов его реализации и овладении ими;</a:t>
            </a:r>
            <a:endParaRPr sz="1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36550" lvl="0" marL="457200" marR="14986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Noto Sans Symbols"/>
              <a:buChar char="●"/>
            </a:pPr>
            <a:r>
              <a:rPr lang="ru" sz="17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создание творческой атмосферы в школе, культивирование интереса к новшествам, инициирование новшеств;</a:t>
            </a:r>
            <a:endParaRPr sz="1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36550" lvl="0" marL="457200" marR="14478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Noto Sans Symbols"/>
              <a:buChar char="●"/>
            </a:pPr>
            <a:r>
              <a:rPr lang="ru" sz="17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приведение квалификации кадрового потенциала педагогов к современному уровню требований (Профессиональный стандарт педагога);</a:t>
            </a:r>
            <a:endParaRPr sz="1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36550" lvl="0" marL="457200" marR="144145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Noto Sans Symbols"/>
              <a:buChar char="●"/>
            </a:pPr>
            <a:r>
              <a:rPr lang="ru" sz="17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создание в творческих группах, авторских мастерских, а также других инновационных форм объединений педагогов по отдельным направлениям учебно-воспитательной и научно-методической работы, руководство, консультирование и координация их деятельности с целью разработки на их основе нового интеллектуального продукта в области содержания образования и методов его реализации;</a:t>
            </a:r>
            <a:endParaRPr sz="1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36550" lvl="0" marL="457200" marR="151765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Noto Sans Symbols"/>
              <a:buChar char="●"/>
            </a:pPr>
            <a:r>
              <a:rPr lang="ru" sz="17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осуществление издательской деятельности на основе использования интеллектуального продукта педагогических работников.</a:t>
            </a:r>
            <a:endParaRPr sz="2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 sz="28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4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Обоснование разработки проекта</a:t>
            </a:r>
            <a:endParaRPr/>
          </a:p>
        </p:txBody>
      </p:sp>
      <p:sp>
        <p:nvSpPr>
          <p:cNvPr id="93" name="Google Shape;93;p14"/>
          <p:cNvSpPr txBox="1"/>
          <p:nvPr>
            <p:ph idx="1" type="body"/>
          </p:nvPr>
        </p:nvSpPr>
        <p:spPr>
          <a:xfrm>
            <a:off x="311700" y="1017800"/>
            <a:ext cx="8520600" cy="355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2520315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000000"/>
                </a:solidFill>
                <a:highlight>
                  <a:srgbClr val="FFFFFF"/>
                </a:highlight>
                <a:latin typeface="Times New Roman"/>
                <a:ea typeface="Times New Roman"/>
                <a:cs typeface="Times New Roman"/>
                <a:sym typeface="Times New Roman"/>
              </a:rPr>
              <a:t>Вечно изобретать, пробовать, совершенствовать и совершенствоваться - вот единственный курс учительской жизни... </a:t>
            </a:r>
            <a:br>
              <a:rPr lang="ru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ru">
                <a:solidFill>
                  <a:srgbClr val="000000"/>
                </a:solidFill>
                <a:highlight>
                  <a:srgbClr val="FFFFFF"/>
                </a:highlight>
                <a:latin typeface="Times New Roman"/>
                <a:ea typeface="Times New Roman"/>
                <a:cs typeface="Times New Roman"/>
                <a:sym typeface="Times New Roman"/>
              </a:rPr>
              <a:t>К.Д.Ушинский 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360045" lvl="0" marL="0" rtl="0" algn="just">
              <a:lnSpc>
                <a:spcPct val="99166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360045" lvl="0" marL="0" rtl="0" algn="just">
              <a:lnSpc>
                <a:spcPct val="9875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360045" lvl="0" marL="0" rtl="0" algn="just">
              <a:lnSpc>
                <a:spcPct val="9875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Внедрение образовательных и </a:t>
            </a:r>
            <a:r>
              <a:rPr b="1" lang="ru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профессиональных стандартов</a:t>
            </a:r>
            <a:r>
              <a:rPr lang="ru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диктуют новые требования к профессиональной компетентности педагогических работников.. </a:t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360045" lvl="0" marL="0" rtl="0" algn="just">
              <a:lnSpc>
                <a:spcPct val="9875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Образование нуждается в учителе, способном модернизировать свою деятельность посредством критического, творческого ее преобразования, использования новейших достижений науки и передового педагогического опыта.</a:t>
            </a:r>
            <a:endParaRPr sz="24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5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Актуальность проекта</a:t>
            </a:r>
            <a:endParaRPr/>
          </a:p>
        </p:txBody>
      </p:sp>
      <p:sp>
        <p:nvSpPr>
          <p:cNvPr id="99" name="Google Shape;99;p15"/>
          <p:cNvSpPr txBox="1"/>
          <p:nvPr>
            <p:ph idx="1" type="body"/>
          </p:nvPr>
        </p:nvSpPr>
        <p:spPr>
          <a:xfrm>
            <a:off x="311700" y="1017800"/>
            <a:ext cx="8520600" cy="3857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 </a:t>
            </a: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Актуальность проекта </a:t>
            </a: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“</a:t>
            </a: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Создание условий для развития  профессиональных компетенций педагога с целью его профессионального роста” </a:t>
            </a:r>
            <a:r>
              <a:rPr b="1"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обусловлена переменами, происходящими во всех сферах нашего общества и прежде всего в сфере образования. </a:t>
            </a: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 стремительно меняющемся открытом мире главным профессиональным качеством, которое педагог должен постоянно демонстрировать своим ученикам, становится умение учиться.  Обретение таких ценных качеств   как готовность к переменам, мобильность, способность к нестандартным трудовым действиям, ответственность и самостоятельность в принятии решений невозможно без расширения пространства педагогического творчества.  Однако в процессе формирования среды профессионального совершенствования и роста  в МБОУ “Пестречинская СОШ №1” были выявлены следующие актуальные проблемы деятельности педагогов: </a:t>
            </a:r>
            <a:endParaRPr sz="1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04800" lvl="0" marL="457200" rtl="0" algn="just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Times New Roman"/>
              <a:buChar char="●"/>
            </a:pP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обновленный педагогический состав учителей начальных классов;</a:t>
            </a:r>
            <a:endParaRPr sz="1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04800" lvl="0" marL="45720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Times New Roman"/>
              <a:buChar char="●"/>
            </a:pP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инертность педагога к инновационным процессам современной системы образования;  </a:t>
            </a:r>
            <a:endParaRPr sz="1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04800" lvl="0" marL="45720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Times New Roman"/>
              <a:buChar char="●"/>
            </a:pP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недостаточная подготовленность педагогических кадров к работе в режиме реализации современных образовательных программ;  </a:t>
            </a:r>
            <a:endParaRPr sz="1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04800" lvl="0" marL="45720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Times New Roman"/>
              <a:buChar char="●"/>
            </a:pP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отсутствие системности подготовки педагогических кадров к аттестации; </a:t>
            </a:r>
            <a:endParaRPr sz="1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04800" lvl="0" marL="45720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Times New Roman"/>
              <a:buChar char="●"/>
            </a:pP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низкая потребность учителя в повышении своего профессионального мастерства; </a:t>
            </a:r>
            <a:endParaRPr sz="1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04800" lvl="0" marL="45720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Times New Roman"/>
              <a:buChar char="●"/>
            </a:pP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отсутствие у учителей стремления к самообразовательной деятельности;  </a:t>
            </a:r>
            <a:endParaRPr sz="1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04800" lvl="0" marL="45720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Times New Roman"/>
              <a:buChar char="●"/>
            </a:pP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низкая мотивация педагога к проектированию траектории своего профессионального развития.</a:t>
            </a:r>
            <a:endParaRPr sz="12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2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endParaRPr sz="12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6"/>
          <p:cNvSpPr txBox="1"/>
          <p:nvPr>
            <p:ph type="title"/>
          </p:nvPr>
        </p:nvSpPr>
        <p:spPr>
          <a:xfrm>
            <a:off x="847725" y="467150"/>
            <a:ext cx="7422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Анализ ситуации</a:t>
            </a:r>
            <a:endParaRPr/>
          </a:p>
        </p:txBody>
      </p:sp>
      <p:sp>
        <p:nvSpPr>
          <p:cNvPr id="105" name="Google Shape;105;p16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lnSpc>
                <a:spcPct val="1375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241300" lvl="1" marL="4445" rtl="0" algn="just">
              <a:lnSpc>
                <a:spcPct val="97916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Noto Sans Symbols"/>
              <a:buChar char=""/>
            </a:pPr>
            <a:r>
              <a:rPr lang="ru" sz="18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несоответствие требований профессионального стандарта текущей профессиональной деятельности значительного числа педагогов, которые не имеют необходимых знаний и квалификации для осуществления профессиональных действий, направленных на обучение, воспитание и развитие учащихся, формирование предметных, метапредметных и личностных образовательных результатов, на индивидуализацию своей профессиональной деятельности с учетом специальных образовательных потребностей учащихся, в том числе учащихся с ограниченными возможностями здоровья</a:t>
            </a:r>
            <a:endParaRPr sz="20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7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1200"/>
              </a:spcAft>
              <a:buNone/>
            </a:pPr>
            <a:r>
              <a:rPr lang="ru"/>
              <a:t>Цели и задачи </a:t>
            </a:r>
            <a:endParaRPr sz="1800">
              <a:solidFill>
                <a:schemeClr val="dk2"/>
              </a:solidFill>
            </a:endParaRPr>
          </a:p>
        </p:txBody>
      </p:sp>
      <p:sp>
        <p:nvSpPr>
          <p:cNvPr id="111" name="Google Shape;111;p17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 </a:t>
            </a:r>
            <a:r>
              <a:rPr lang="ru"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Создание системы управления профессиональным развитием педагогов, их профессиональным  ростом, с целью повышения качества образования и формирования положительного  имиджа образовательной организации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ru" sz="15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endParaRPr sz="15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23850" lvl="0" marL="53340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Clr>
                <a:srgbClr val="000000"/>
              </a:buClr>
              <a:buSzPts val="1500"/>
              <a:buFont typeface="Noto Sans Symbols"/>
              <a:buChar char="●"/>
            </a:pPr>
            <a:r>
              <a:rPr lang="ru" sz="15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выявлять профессиональную компетентность педагогов школы;</a:t>
            </a:r>
            <a:endParaRPr sz="15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23850" lvl="0" marL="5334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500"/>
              <a:buFont typeface="Noto Sans Symbols"/>
              <a:buChar char="●"/>
            </a:pPr>
            <a:r>
              <a:rPr lang="ru" sz="15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повышать уровень профессионализма каждого учителя до уровня, соответствующего требованиям  времени  и  запросам  социума;  </a:t>
            </a:r>
            <a:endParaRPr sz="15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23850" lvl="0" marL="5334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500"/>
              <a:buFont typeface="Noto Sans Symbols"/>
              <a:buChar char="●"/>
            </a:pPr>
            <a:r>
              <a:rPr lang="ru" sz="15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осуществлять мониторинг  эффективности  работы  учителей  по  формированию  профессиональных  компетенций; </a:t>
            </a:r>
            <a:endParaRPr sz="15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23850" lvl="0" marL="5334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500"/>
              <a:buFont typeface="Noto Sans Symbols"/>
              <a:buChar char="●"/>
            </a:pPr>
            <a:r>
              <a:rPr lang="ru" sz="15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наметить перспективы личностного  профессионального роста педагогов на  ближайшие  годы; </a:t>
            </a:r>
            <a:endParaRPr sz="15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23850" lvl="0" marL="5334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500"/>
              <a:buFont typeface="Noto Sans Symbols"/>
              <a:buChar char="●"/>
            </a:pPr>
            <a:r>
              <a:rPr lang="ru" sz="15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сохранять в школе  благоприятную рабочую обстановку   и  атмосферу;  </a:t>
            </a:r>
            <a:endParaRPr sz="15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23850" lvl="0" marL="5334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500"/>
              <a:buFont typeface="Noto Sans Symbols"/>
              <a:buChar char="●"/>
            </a:pPr>
            <a:r>
              <a:rPr lang="ru" sz="15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расширять мотивационную сферу  деятельности педагогов</a:t>
            </a:r>
            <a:endParaRPr sz="21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18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Планируемые результаты</a:t>
            </a:r>
            <a:endParaRPr/>
          </a:p>
        </p:txBody>
      </p:sp>
      <p:sp>
        <p:nvSpPr>
          <p:cNvPr id="117" name="Google Shape;117;p18"/>
          <p:cNvSpPr txBox="1"/>
          <p:nvPr>
            <p:ph idx="1" type="body"/>
          </p:nvPr>
        </p:nvSpPr>
        <p:spPr>
          <a:xfrm>
            <a:off x="311700" y="1229875"/>
            <a:ext cx="8520600" cy="3492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36550" lvl="0" marL="41529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Times New Roman"/>
              <a:buChar char="●"/>
            </a:pPr>
            <a:r>
              <a:rPr lang="ru" sz="17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Повышение квалификации учителей: курсы повышения и переподготовки, работа ШМО, функционирование профессионального сообщества, аттестация учителей в новой форме.</a:t>
            </a:r>
            <a:endParaRPr sz="1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36550" lvl="0" marL="41529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Times New Roman"/>
              <a:buChar char="●"/>
            </a:pPr>
            <a:r>
              <a:rPr lang="ru" sz="17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Овладение новыми педагогическими технологиями</a:t>
            </a:r>
            <a:endParaRPr sz="1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36550" lvl="0" marL="41529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Times New Roman"/>
              <a:buChar char="●"/>
            </a:pPr>
            <a:r>
              <a:rPr lang="ru" sz="17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Повышение качества обучения,  рост количества победителей олимпиад,  повышение результатов  ВПР</a:t>
            </a:r>
            <a:endParaRPr sz="1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36550" lvl="0" marL="41529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Times New Roman"/>
              <a:buChar char="●"/>
            </a:pPr>
            <a:r>
              <a:rPr lang="ru" sz="17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Развитие инструментов самооценки, мониторинга, диагностики  результатов обучения, выравнивание шансов детей для получения качественного образования</a:t>
            </a:r>
            <a:endParaRPr sz="1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336550" lvl="0" marL="41529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700"/>
              <a:buFont typeface="Times New Roman"/>
              <a:buChar char="●"/>
            </a:pPr>
            <a:r>
              <a:rPr lang="ru" sz="17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Психолого-педагогическое  сопровождение образовательного процесса</a:t>
            </a:r>
            <a:endParaRPr sz="1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41529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ru" sz="1700" u="sng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Основной результат:</a:t>
            </a:r>
            <a:endParaRPr b="1" sz="1700" u="sng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7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Создание  системы  непрерывного  профессионального  образования сотрудников  школы  с  целью  повышения  качества  образования  в условиях реализации ФГОС, Профессионального стандарта «Педагог» и объективной оценки деятельности педагога, ОУ. </a:t>
            </a:r>
            <a:endParaRPr sz="17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18796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9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endParaRPr sz="25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19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Ресурсное обеспечение</a:t>
            </a:r>
            <a:endParaRPr/>
          </a:p>
        </p:txBody>
      </p:sp>
      <p:sp>
        <p:nvSpPr>
          <p:cNvPr id="123" name="Google Shape;123;p19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i="1" lang="ru" sz="1400" u="sng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1. Материально – техническое обеспечение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Приведение предметно-пространственной среды учреждения в соответствие с требованиями новых образовательных стандартов.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i="1" lang="ru" sz="1400" u="sng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2. Нормативно -правовое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marR="58674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Положение об индивидуальном образовательном       маршруте учителя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lnSpc>
                <a:spcPct val="13375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Положение об наставничестве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Стандарт педагога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i="1" lang="ru" sz="1400" u="sng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2. Кадровые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Повышение педагогической компетенции педагогических работников в области организации образовательного процесса и обновления содержания образования в соответствии с современными подходами.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i="1" lang="ru" sz="1400" u="sng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3. Мотивационные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Материальное стимулирование педагогов через систему надбавок и доплат.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Награждение учителей грамотами и наградами за высокое качество обучения и воспитания, обусловленное работой в режиме инноваций.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Публикации в СМИ о достижениях педагогов. </a:t>
            </a:r>
            <a:endParaRPr sz="14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1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Выдвижение учителей на участие в конкурсах</a:t>
            </a:r>
            <a:endParaRPr i="1" u="sng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0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Этапы и сроки выполнения</a:t>
            </a:r>
            <a:endParaRPr/>
          </a:p>
        </p:txBody>
      </p:sp>
      <p:sp>
        <p:nvSpPr>
          <p:cNvPr id="129" name="Google Shape;129;p20"/>
          <p:cNvSpPr txBox="1"/>
          <p:nvPr>
            <p:ph idx="1" type="body"/>
          </p:nvPr>
        </p:nvSpPr>
        <p:spPr>
          <a:xfrm>
            <a:off x="311700" y="1229875"/>
            <a:ext cx="8520600" cy="1846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63500" rtl="0" algn="l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30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1 этап: подготовительный (2021)</a:t>
            </a:r>
            <a:endParaRPr sz="30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63500" rtl="0" algn="l">
              <a:lnSpc>
                <a:spcPct val="112916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30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2 этап: реализация проекта (2021-2024)</a:t>
            </a:r>
            <a:endParaRPr sz="300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63500" rtl="0" algn="l">
              <a:lnSpc>
                <a:spcPct val="112916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" sz="30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3 этап: мониторинг проекта (ежегодно)</a:t>
            </a:r>
            <a:endParaRPr sz="36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21"/>
          <p:cNvSpPr txBox="1"/>
          <p:nvPr>
            <p:ph type="title"/>
          </p:nvPr>
        </p:nvSpPr>
        <p:spPr>
          <a:xfrm>
            <a:off x="-87975" y="236475"/>
            <a:ext cx="8520600" cy="36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ru"/>
              <a:t>Практическая деятельность</a:t>
            </a:r>
            <a:endParaRPr/>
          </a:p>
        </p:txBody>
      </p:sp>
      <p:sp>
        <p:nvSpPr>
          <p:cNvPr id="135" name="Google Shape;135;p21"/>
          <p:cNvSpPr/>
          <p:nvPr/>
        </p:nvSpPr>
        <p:spPr>
          <a:xfrm>
            <a:off x="2789775" y="1227700"/>
            <a:ext cx="2765100" cy="15003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>
                <a:latin typeface="Times New Roman"/>
                <a:ea typeface="Times New Roman"/>
                <a:cs typeface="Times New Roman"/>
                <a:sym typeface="Times New Roman"/>
              </a:rPr>
              <a:t>ПРОЕКТНЫЕ ПЛОЩАДКИ</a:t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6" name="Google Shape;136;p21"/>
          <p:cNvSpPr/>
          <p:nvPr/>
        </p:nvSpPr>
        <p:spPr>
          <a:xfrm>
            <a:off x="5593350" y="596425"/>
            <a:ext cx="2765100" cy="1163400"/>
          </a:xfrm>
          <a:prstGeom prst="ellipse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/>
              <a:t>ВЕСЫ ЖИЗНИ</a:t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  <p:sp>
        <p:nvSpPr>
          <p:cNvPr id="137" name="Google Shape;137;p21"/>
          <p:cNvSpPr/>
          <p:nvPr/>
        </p:nvSpPr>
        <p:spPr>
          <a:xfrm>
            <a:off x="123900" y="782325"/>
            <a:ext cx="2156400" cy="1436100"/>
          </a:xfrm>
          <a:prstGeom prst="ellipse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>
                <a:latin typeface="Times New Roman"/>
                <a:ea typeface="Times New Roman"/>
                <a:cs typeface="Times New Roman"/>
                <a:sym typeface="Times New Roman"/>
              </a:rPr>
              <a:t>ФАБРИКА ТАЛАНТОВ</a:t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8" name="Google Shape;138;p21"/>
          <p:cNvSpPr/>
          <p:nvPr/>
        </p:nvSpPr>
        <p:spPr>
          <a:xfrm>
            <a:off x="6009725" y="1978200"/>
            <a:ext cx="2864400" cy="1375200"/>
          </a:xfrm>
          <a:prstGeom prst="ellipse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>
                <a:latin typeface="Times New Roman"/>
                <a:ea typeface="Times New Roman"/>
                <a:cs typeface="Times New Roman"/>
                <a:sym typeface="Times New Roman"/>
              </a:rPr>
              <a:t>ДОПОЛНИТЕЛЬНОЕ  ОБРАЗОВАНИЕ </a:t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9" name="Google Shape;139;p21"/>
          <p:cNvSpPr/>
          <p:nvPr/>
        </p:nvSpPr>
        <p:spPr>
          <a:xfrm>
            <a:off x="123900" y="2646375"/>
            <a:ext cx="2627400" cy="1375200"/>
          </a:xfrm>
          <a:prstGeom prst="ellipse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>
                <a:latin typeface="Times New Roman"/>
                <a:ea typeface="Times New Roman"/>
                <a:cs typeface="Times New Roman"/>
                <a:sym typeface="Times New Roman"/>
              </a:rPr>
              <a:t>ВЕЧЕРН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ru">
                <a:latin typeface="Times New Roman"/>
                <a:ea typeface="Times New Roman"/>
                <a:cs typeface="Times New Roman"/>
                <a:sym typeface="Times New Roman"/>
              </a:rPr>
              <a:t>ИЙ УНИВЕРСИТЕТ</a:t>
            </a:r>
            <a:endParaRPr b="1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40" name="Google Shape;140;p21"/>
          <p:cNvSpPr/>
          <p:nvPr/>
        </p:nvSpPr>
        <p:spPr>
          <a:xfrm>
            <a:off x="2924975" y="3272525"/>
            <a:ext cx="3172800" cy="1500300"/>
          </a:xfrm>
          <a:prstGeom prst="ellipse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ru"/>
              <a:t>МАСТЕР ПЕДАГОГИЧЕСКОГО ДЕЛА</a:t>
            </a:r>
            <a:endParaRPr b="1"/>
          </a:p>
        </p:txBody>
      </p:sp>
      <p:cxnSp>
        <p:nvCxnSpPr>
          <p:cNvPr id="141" name="Google Shape;141;p21"/>
          <p:cNvCxnSpPr/>
          <p:nvPr/>
        </p:nvCxnSpPr>
        <p:spPr>
          <a:xfrm>
            <a:off x="5326625" y="2119275"/>
            <a:ext cx="683100" cy="619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42" name="Google Shape;142;p21"/>
          <p:cNvCxnSpPr>
            <a:endCxn id="136" idx="2"/>
          </p:cNvCxnSpPr>
          <p:nvPr/>
        </p:nvCxnSpPr>
        <p:spPr>
          <a:xfrm flipH="1" rot="10800000">
            <a:off x="5107050" y="1178125"/>
            <a:ext cx="486300" cy="2385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43" name="Google Shape;143;p21"/>
          <p:cNvCxnSpPr/>
          <p:nvPr/>
        </p:nvCxnSpPr>
        <p:spPr>
          <a:xfrm>
            <a:off x="4038963" y="2646375"/>
            <a:ext cx="1500" cy="613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44" name="Google Shape;144;p21"/>
          <p:cNvCxnSpPr/>
          <p:nvPr/>
        </p:nvCxnSpPr>
        <p:spPr>
          <a:xfrm flipH="1">
            <a:off x="2020213" y="2033175"/>
            <a:ext cx="731100" cy="681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45" name="Google Shape;145;p21"/>
          <p:cNvCxnSpPr>
            <a:endCxn id="137" idx="6"/>
          </p:cNvCxnSpPr>
          <p:nvPr/>
        </p:nvCxnSpPr>
        <p:spPr>
          <a:xfrm rot="10800000">
            <a:off x="2280300" y="1500375"/>
            <a:ext cx="520800" cy="2595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Geometric">
  <a:themeElements>
    <a:clrScheme name="Geometric">
      <a:dk1>
        <a:srgbClr val="2A3990"/>
      </a:dk1>
      <a:lt1>
        <a:srgbClr val="FFFFFF"/>
      </a:lt1>
      <a:dk2>
        <a:srgbClr val="434343"/>
      </a:dk2>
      <a:lt2>
        <a:srgbClr val="999999"/>
      </a:lt2>
      <a:accent1>
        <a:srgbClr val="212D74"/>
      </a:accent1>
      <a:accent2>
        <a:srgbClr val="3949AB"/>
      </a:accent2>
      <a:accent3>
        <a:srgbClr val="9C254D"/>
      </a:accent3>
      <a:accent4>
        <a:srgbClr val="D23369"/>
      </a:accent4>
      <a:accent5>
        <a:srgbClr val="F06292"/>
      </a:accent5>
      <a:accent6>
        <a:srgbClr val="7890CD"/>
      </a:accent6>
      <a:hlink>
        <a:srgbClr val="F06292"/>
      </a:hlink>
      <a:folHlink>
        <a:srgbClr val="F0629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