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6" r:id="rId3"/>
    <p:sldId id="258" r:id="rId4"/>
    <p:sldId id="274" r:id="rId5"/>
    <p:sldId id="260" r:id="rId6"/>
    <p:sldId id="275" r:id="rId7"/>
    <p:sldId id="262" r:id="rId8"/>
    <p:sldId id="263" r:id="rId9"/>
    <p:sldId id="264" r:id="rId10"/>
    <p:sldId id="265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dvdodevj2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2000" dirty="0"/>
              <a:t>Презентации к урокам по предмету речь и альтернативная коммуникация.</a:t>
            </a:r>
            <a:br>
              <a:rPr lang="ru-RU" sz="2000" dirty="0"/>
            </a:br>
            <a:r>
              <a:rPr lang="ru-RU" sz="2000" dirty="0" smtClean="0"/>
              <a:t>Тема: Посуда. Кастрюля, ложка, кружка, тарелка.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тарелка.</a:t>
            </a:r>
            <a:endParaRPr lang="ru-RU" dirty="0"/>
          </a:p>
        </p:txBody>
      </p:sp>
      <p:pic>
        <p:nvPicPr>
          <p:cNvPr id="9218" name="Picture 2" descr="Тарелка IKEA ОФТАСТ | Отзывы покупател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371600"/>
            <a:ext cx="4476750" cy="4476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2. </a:t>
            </a:r>
            <a:r>
              <a:rPr lang="ru-RU" sz="3200" dirty="0" smtClean="0"/>
              <a:t>Посуда.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Глобальное чтение. </a:t>
            </a:r>
            <a:r>
              <a:rPr lang="ru-RU" sz="3200" dirty="0" smtClean="0"/>
              <a:t>Кастрюля. Ложка.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804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Блинчик </a:t>
            </a:r>
          </a:p>
          <a:p>
            <a:pPr>
              <a:buNone/>
            </a:pPr>
            <a:r>
              <a:rPr lang="ru-RU" dirty="0" smtClean="0"/>
              <a:t>С медом блинчики люблю, </a:t>
            </a:r>
          </a:p>
          <a:p>
            <a:pPr>
              <a:buNone/>
            </a:pPr>
            <a:r>
              <a:rPr lang="ru-RU" dirty="0" smtClean="0"/>
              <a:t>Их </a:t>
            </a:r>
            <a:r>
              <a:rPr lang="ru-RU" dirty="0" err="1" smtClean="0"/>
              <a:t>сметанкою</a:t>
            </a:r>
            <a:r>
              <a:rPr lang="ru-RU" dirty="0" smtClean="0"/>
              <a:t> залью.</a:t>
            </a:r>
          </a:p>
          <a:p>
            <a:pPr>
              <a:buNone/>
            </a:pPr>
            <a:r>
              <a:rPr lang="ru-RU" dirty="0" smtClean="0"/>
              <a:t>Положу себе их в ротик, </a:t>
            </a:r>
          </a:p>
          <a:p>
            <a:pPr>
              <a:buNone/>
            </a:pPr>
            <a:r>
              <a:rPr lang="ru-RU" dirty="0" smtClean="0"/>
              <a:t>Будет счастлив мой животик.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приоткрыть рот;</a:t>
            </a:r>
          </a:p>
          <a:p>
            <a:r>
              <a:rPr lang="ru-RU" dirty="0" smtClean="0"/>
              <a:t>положить широкий язык на нижнюю губу.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4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Оближи варенье </a:t>
            </a:r>
          </a:p>
          <a:p>
            <a:pPr>
              <a:buNone/>
            </a:pPr>
            <a:r>
              <a:rPr lang="ru-RU" dirty="0" smtClean="0"/>
              <a:t>Банку вкусного варенья </a:t>
            </a:r>
          </a:p>
          <a:p>
            <a:pPr>
              <a:buNone/>
            </a:pPr>
            <a:r>
              <a:rPr lang="ru-RU" dirty="0" smtClean="0"/>
              <a:t>Мы съедим на Дне рожденья. </a:t>
            </a:r>
          </a:p>
          <a:p>
            <a:pPr>
              <a:buNone/>
            </a:pPr>
            <a:r>
              <a:rPr lang="ru-RU" dirty="0" smtClean="0"/>
              <a:t>Чтоб ни капли не пропало, </a:t>
            </a:r>
          </a:p>
          <a:p>
            <a:pPr>
              <a:buNone/>
            </a:pPr>
            <a:r>
              <a:rPr lang="ru-RU" dirty="0" smtClean="0"/>
              <a:t>Я все губки облизала.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открыть рот;</a:t>
            </a:r>
          </a:p>
          <a:p>
            <a:r>
              <a:rPr lang="ru-RU" dirty="0" smtClean="0"/>
              <a:t>широким языком в форме «чашечки» облизать верхнюю губу.</a:t>
            </a:r>
          </a:p>
        </p:txBody>
      </p:sp>
    </p:spTree>
    <p:extLst>
      <p:ext uri="{BB962C8B-B14F-4D97-AF65-F5344CB8AC3E}">
        <p14:creationId xmlns:p14="http://schemas.microsoft.com/office/powerpoint/2010/main" val="21425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Дыхательная  гимнастика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Перышко, лети! </a:t>
            </a:r>
          </a:p>
          <a:p>
            <a:pPr algn="ctr">
              <a:buNone/>
            </a:pPr>
            <a:endParaRPr lang="ru-RU" b="1" dirty="0" smtClean="0"/>
          </a:p>
          <a:p>
            <a:pPr algn="just"/>
            <a:r>
              <a:rPr lang="ru-RU" dirty="0" smtClean="0"/>
              <a:t>Цель: развитие сильного плавного направленного выдоха; активизация губных мышц. </a:t>
            </a:r>
          </a:p>
          <a:p>
            <a:pPr algn="just"/>
            <a:r>
              <a:rPr lang="ru-RU" dirty="0" smtClean="0"/>
              <a:t>Оборудование: птичье перышко. </a:t>
            </a:r>
          </a:p>
          <a:p>
            <a:pPr algn="just"/>
            <a:r>
              <a:rPr lang="ru-RU" dirty="0" smtClean="0"/>
              <a:t>Ход игры: Подбросьте перышко вверх и дуйте на него, не давая упасть вниз. Затем предложите подуть ребенку. Обратите его внимание на то, что дуть нужно сильно, направляя струю воздуха на перышко снизу вверх.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Повторение.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03387" y="3244334"/>
            <a:ext cx="23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Кастрюли PNG фото скачать, кастрюля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4457700" cy="2971800"/>
          </a:xfrm>
          <a:prstGeom prst="rect">
            <a:avLst/>
          </a:prstGeom>
          <a:noFill/>
        </p:spPr>
      </p:pic>
      <p:pic>
        <p:nvPicPr>
          <p:cNvPr id="6" name="Picture 4" descr="930332-1 Серебряная столовая ложка «Весна» с золочением в магазине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038600"/>
            <a:ext cx="3657600" cy="2209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552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Примерные задания на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Взрослый показывает картинку  и спрашивает: «Что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спрашивает: «Где кастрюля?» или «Покажи кастрюлю». В случае затруднения оказывает помощь. </a:t>
            </a:r>
          </a:p>
          <a:p>
            <a:pPr algn="just"/>
            <a:r>
              <a:rPr lang="ru-RU" dirty="0" smtClean="0"/>
              <a:t>Игра «Да -нет». Взрослый показывает картинку и спрашивает: «Это кастрюля?»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</a:t>
            </a:r>
            <a:r>
              <a:rPr lang="ru-RU" smtClean="0"/>
              <a:t>со словом «ложка».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8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Задания по новой теме.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Ребенку предлагается картинка с надписью.</a:t>
            </a:r>
          </a:p>
          <a:p>
            <a:pPr algn="just"/>
            <a:r>
              <a:rPr lang="ru-RU" dirty="0" smtClean="0"/>
              <a:t>Взрослый произносит написанное слово: «кастрюля».</a:t>
            </a:r>
          </a:p>
          <a:p>
            <a:pPr algn="just"/>
            <a:r>
              <a:rPr lang="ru-RU" dirty="0" smtClean="0"/>
              <a:t>Предлагаем карточку (напечатать или написать от руки печатными буквами) со словом «кастрюля», произносим слово  «кастрюля» и прикладываем карточку к картинке с надписью. Обращаем внимание, что надписи одинаковые. Для этого  произносим слово и одновременно показываем надпись  под картинкой,  далее снова произносим слово и показываем надпись на карточке.</a:t>
            </a:r>
          </a:p>
          <a:p>
            <a:pPr algn="just"/>
            <a:r>
              <a:rPr lang="ru-RU" dirty="0" smtClean="0"/>
              <a:t>Предлагаем карточку со словом «кастрюля», произносим слово «кастрюля» и прикладываем карточку  к картинке  (надпись на картинке закрыта). Открываем надпись на картинке и обращаем внимание на то, что  слова одинаковые.</a:t>
            </a:r>
          </a:p>
          <a:p>
            <a:pPr algn="just"/>
            <a:r>
              <a:rPr lang="ru-RU" dirty="0" smtClean="0"/>
              <a:t>Учим ребенка самостоятельно прикладывать карточку с надписью к картинке, просим произносить его слово «кастрюля» (если возможно), оказываем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5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4953000"/>
            <a:ext cx="7772400" cy="1447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кастрюля</a:t>
            </a:r>
            <a:endParaRPr lang="ru-RU" sz="9600" dirty="0"/>
          </a:p>
        </p:txBody>
      </p:sp>
      <p:pic>
        <p:nvPicPr>
          <p:cNvPr id="7" name="Picture 2" descr="Кастрюли PNG фото скачать, кастрюля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90600"/>
            <a:ext cx="5638800" cy="375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926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429000" cy="4572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Посуда. </a:t>
            </a:r>
          </a:p>
          <a:p>
            <a:pPr>
              <a:buNone/>
            </a:pPr>
            <a:r>
              <a:rPr lang="ru-RU" dirty="0" smtClean="0"/>
              <a:t>Раз, два, три, четыре,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Мы посуду перемыли: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Чайник, чашку, ковшик, ложку </a:t>
            </a:r>
          </a:p>
          <a:p>
            <a:pPr>
              <a:buNone/>
            </a:pPr>
            <a:r>
              <a:rPr lang="ru-RU" dirty="0" smtClean="0"/>
              <a:t>И большую поварёшку.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Чередование хлопков в ладоши и ударов кулачков друг о друга.</a:t>
            </a:r>
          </a:p>
          <a:p>
            <a:r>
              <a:rPr lang="ru-RU" dirty="0" smtClean="0"/>
              <a:t>Одна ладонь скользит по другой по кругу.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Загибать пальчики по одному, начиная с большого. </a:t>
            </a:r>
          </a:p>
        </p:txBody>
      </p:sp>
    </p:spTree>
    <p:extLst>
      <p:ext uri="{BB962C8B-B14F-4D97-AF65-F5344CB8AC3E}">
        <p14:creationId xmlns:p14="http://schemas.microsoft.com/office/powerpoint/2010/main" val="218495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1. Посуда.</a:t>
            </a:r>
            <a:br>
              <a:rPr lang="ru-RU" sz="3200" dirty="0" smtClean="0"/>
            </a:br>
            <a:r>
              <a:rPr lang="ru-RU" sz="3200" dirty="0" smtClean="0"/>
              <a:t> Кастрюля, ложка, кружка, тарелка. </a:t>
            </a:r>
            <a:br>
              <a:rPr lang="ru-RU" sz="3200" dirty="0" smtClean="0"/>
            </a:br>
            <a:r>
              <a:rPr lang="ru-RU" sz="3200" dirty="0" smtClean="0"/>
              <a:t>Узнавание предметов.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663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Мы посуду перемыли,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Только чашку мы разбили, </a:t>
            </a:r>
          </a:p>
          <a:p>
            <a:pPr>
              <a:buNone/>
            </a:pPr>
            <a:r>
              <a:rPr lang="ru-RU" dirty="0" smtClean="0"/>
              <a:t>Ковшик тоже развалился,</a:t>
            </a:r>
          </a:p>
          <a:p>
            <a:pPr>
              <a:buNone/>
            </a:pPr>
            <a:r>
              <a:rPr lang="ru-RU" dirty="0" smtClean="0"/>
              <a:t>Нос у чайника отбился.</a:t>
            </a:r>
          </a:p>
          <a:p>
            <a:pPr>
              <a:buNone/>
            </a:pPr>
            <a:r>
              <a:rPr lang="ru-RU" dirty="0" smtClean="0"/>
              <a:t>Ложку мы чуть-чуть сломали. </a:t>
            </a:r>
          </a:p>
          <a:p>
            <a:pPr>
              <a:buNone/>
            </a:pPr>
            <a:r>
              <a:rPr lang="ru-RU" dirty="0" smtClean="0"/>
              <a:t>Так мы маме помогали.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Одна ладонь скользит по другой.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Разгибать пальчики по одному, начиная с большого.</a:t>
            </a:r>
          </a:p>
          <a:p>
            <a:endParaRPr lang="ru-RU" dirty="0" smtClean="0"/>
          </a:p>
          <a:p>
            <a:r>
              <a:rPr lang="ru-RU" dirty="0" smtClean="0"/>
              <a:t>Удар кулачками друг о друга, хлопок в ладоши.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1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Аналогичные задания проводим со словом «ложка».  </a:t>
            </a:r>
          </a:p>
        </p:txBody>
      </p:sp>
    </p:spTree>
    <p:extLst>
      <p:ext uri="{BB962C8B-B14F-4D97-AF65-F5344CB8AC3E}">
        <p14:creationId xmlns:p14="http://schemas.microsoft.com/office/powerpoint/2010/main" val="112693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ложка</a:t>
            </a:r>
            <a:endParaRPr lang="ru-RU" sz="9600" dirty="0"/>
          </a:p>
        </p:txBody>
      </p:sp>
      <p:pic>
        <p:nvPicPr>
          <p:cNvPr id="4" name="Picture 4" descr="930332-1 Серебряная столовая ложка «Весна» с золочением в магазин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371600"/>
            <a:ext cx="4953000" cy="2992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254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Предлагаем ребенку две картинки: кастрюля, ложка. Выбираем одну из карточек с надписью и просим найти нужную картинку, приложив к ней надпись.</a:t>
            </a:r>
          </a:p>
          <a:p>
            <a:pPr algn="just"/>
            <a:r>
              <a:rPr lang="ru-RU" dirty="0" smtClean="0"/>
              <a:t>Предлагаем ребенку две карточки с надписями: кастрюля, ложка. Выбираем одну из картинок с изображением указанных предметов и просим найти нужную надпись, приложив к ней картинку.</a:t>
            </a:r>
          </a:p>
          <a:p>
            <a:pPr algn="just"/>
            <a:r>
              <a:rPr lang="ru-RU" dirty="0" smtClean="0"/>
              <a:t>Предлагаем ребенку две картинки и две карточки с  соответствующими надписями: кастрюля, ложка. Просим ребенка  разложить надписи под картинками.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3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Дополнительное задание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https://learningapps.org/watch?v=pdvdodevj20</a:t>
            </a:r>
            <a:r>
              <a:rPr lang="ru-RU" dirty="0" smtClean="0"/>
              <a:t>   по данной ссылке можно выполнить задание на печатание слова </a:t>
            </a:r>
            <a:r>
              <a:rPr lang="ru-RU" smtClean="0"/>
              <a:t>на клавиатуре.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6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3. Посуда. 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Сюжетная </a:t>
            </a:r>
            <a:r>
              <a:rPr lang="ru-RU" sz="3200" dirty="0" smtClean="0"/>
              <a:t>игра «Чаепитие».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273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Бульки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Цель: развитие сильного ротового выдоха; обучение умению дуть через трубочку; активизация губных мышц. </a:t>
            </a:r>
          </a:p>
          <a:p>
            <a:r>
              <a:rPr lang="ru-RU" dirty="0" smtClean="0"/>
              <a:t>Оборудование: стакан с водой, коктейльные трубочки разного диаметра. </a:t>
            </a:r>
          </a:p>
          <a:p>
            <a:r>
              <a:rPr lang="ru-RU" dirty="0" smtClean="0"/>
              <a:t>Ход игры: </a:t>
            </a:r>
            <a:r>
              <a:rPr lang="ru-RU" sz="2900" dirty="0" smtClean="0"/>
              <a:t>В стакан, наполовину наполненный водой, опустите коктейльную трубочку и подуйте в нее - пузыри с громким бульканьем будут подниматься на поверхность. Затем дайте трубочку ребенку и предложите подуть. - Давай сделаем веселые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! Возьми трубочку и подуй в стакан воды. Если дуть слабо - получаются маленькие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. А если подуть сильно, то получается целая буря! Давай устроим бурю! По "буре" в воде можно легко оценить силу выдоха и его длительность. В начале занятий диаметр трубочки должен быть 5-6 мм, в дальнейшем можно использовать более тонкие трубочки.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4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Чашечка </a:t>
            </a:r>
          </a:p>
          <a:p>
            <a:pPr>
              <a:buNone/>
            </a:pPr>
            <a:r>
              <a:rPr lang="ru-RU" dirty="0" smtClean="0"/>
              <a:t>Чашечку в шкафу возьмем, </a:t>
            </a:r>
          </a:p>
          <a:p>
            <a:pPr>
              <a:buNone/>
            </a:pPr>
            <a:r>
              <a:rPr lang="ru-RU" dirty="0" smtClean="0"/>
              <a:t>Чаю сладкого нальем.</a:t>
            </a:r>
          </a:p>
          <a:p>
            <a:pPr>
              <a:buNone/>
            </a:pPr>
            <a:r>
              <a:rPr lang="ru-RU" dirty="0" smtClean="0"/>
              <a:t>Вкусный чай мы будем пить. </a:t>
            </a:r>
          </a:p>
          <a:p>
            <a:pPr>
              <a:buNone/>
            </a:pPr>
            <a:r>
              <a:rPr lang="ru-RU" dirty="0" smtClean="0"/>
              <a:t>Чашку не забудь помыть.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широко открыть рот;</a:t>
            </a:r>
          </a:p>
          <a:p>
            <a:r>
              <a:rPr lang="ru-RU" dirty="0" smtClean="0"/>
              <a:t>высунуть широкий язык и придать ему форму «чашечки» (т. е. слегка приподнять кончик языка)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2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Блинчик </a:t>
            </a:r>
          </a:p>
          <a:p>
            <a:pPr>
              <a:buNone/>
            </a:pPr>
            <a:r>
              <a:rPr lang="ru-RU" dirty="0" smtClean="0"/>
              <a:t>С медом блинчики люблю, </a:t>
            </a:r>
          </a:p>
          <a:p>
            <a:pPr>
              <a:buNone/>
            </a:pPr>
            <a:r>
              <a:rPr lang="ru-RU" dirty="0" smtClean="0"/>
              <a:t>Их </a:t>
            </a:r>
            <a:r>
              <a:rPr lang="ru-RU" dirty="0" err="1" smtClean="0"/>
              <a:t>сметанкою</a:t>
            </a:r>
            <a:r>
              <a:rPr lang="ru-RU" dirty="0" smtClean="0"/>
              <a:t> залью.</a:t>
            </a:r>
          </a:p>
          <a:p>
            <a:pPr>
              <a:buNone/>
            </a:pPr>
            <a:r>
              <a:rPr lang="ru-RU" dirty="0" smtClean="0"/>
              <a:t>Положу себе их в ротик, </a:t>
            </a:r>
          </a:p>
          <a:p>
            <a:pPr>
              <a:buNone/>
            </a:pPr>
            <a:r>
              <a:rPr lang="ru-RU" dirty="0" smtClean="0"/>
              <a:t>Будет счастлив мой животик.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приоткрыть рот;</a:t>
            </a:r>
          </a:p>
          <a:p>
            <a:r>
              <a:rPr lang="ru-RU" dirty="0" smtClean="0"/>
              <a:t>положить широкий язык на нижнюю губу.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01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Оближи варенье </a:t>
            </a:r>
          </a:p>
          <a:p>
            <a:pPr>
              <a:buNone/>
            </a:pPr>
            <a:r>
              <a:rPr lang="ru-RU" dirty="0" smtClean="0"/>
              <a:t>Банку вкусного варенья </a:t>
            </a:r>
          </a:p>
          <a:p>
            <a:pPr>
              <a:buNone/>
            </a:pPr>
            <a:r>
              <a:rPr lang="ru-RU" dirty="0" smtClean="0"/>
              <a:t>Мы съедим на Дне рожденья. </a:t>
            </a:r>
          </a:p>
          <a:p>
            <a:pPr>
              <a:buNone/>
            </a:pPr>
            <a:r>
              <a:rPr lang="ru-RU" dirty="0" smtClean="0"/>
              <a:t>Чтоб ни капли не пропало, </a:t>
            </a:r>
          </a:p>
          <a:p>
            <a:pPr>
              <a:buNone/>
            </a:pPr>
            <a:r>
              <a:rPr lang="ru-RU" dirty="0" smtClean="0"/>
              <a:t>Я все губки облизала.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открыть рот;</a:t>
            </a:r>
          </a:p>
          <a:p>
            <a:r>
              <a:rPr lang="ru-RU" dirty="0" smtClean="0"/>
              <a:t>широким языком в форме «чашечки» облизать верхнюю губу.</a:t>
            </a:r>
          </a:p>
        </p:txBody>
      </p:sp>
    </p:spTree>
    <p:extLst>
      <p:ext uri="{BB962C8B-B14F-4D97-AF65-F5344CB8AC3E}">
        <p14:creationId xmlns:p14="http://schemas.microsoft.com/office/powerpoint/2010/main" val="336843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Бульки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Цель: развитие сильного ротового выдоха; обучение умению дуть через трубочку; активизация губных мышц. </a:t>
            </a:r>
          </a:p>
          <a:p>
            <a:r>
              <a:rPr lang="ru-RU" dirty="0" smtClean="0"/>
              <a:t>Оборудование: стакан с водой, коктейльные трубочки разного диаметра. </a:t>
            </a:r>
          </a:p>
          <a:p>
            <a:r>
              <a:rPr lang="ru-RU" dirty="0" smtClean="0"/>
              <a:t>Ход игры: </a:t>
            </a:r>
            <a:r>
              <a:rPr lang="ru-RU" sz="2900" dirty="0" smtClean="0"/>
              <a:t>В стакан, наполовину наполненный водой, опустите коктейльную трубочку и подуйте в нее - пузыри с громким бульканьем будут подниматься на поверхность. Затем дайте трубочку ребенку и предложите подуть. - Давай сделаем веселые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! Возьми трубочку и подуй в стакан воды. Если дуть слабо - получаются маленькие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. А если подуть сильно, то получается целая буря! Давай устроим бурю! По "буре" в воде можно легко оценить силу выдоха и его длительность. В начале занятий диаметр трубочки должен быть 5-6 мм, в дальнейшем можно использовать более тонкие трубочки.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Гости. Русская игра.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 </a:t>
            </a:r>
            <a:r>
              <a:rPr lang="ru-RU" sz="3600" dirty="0" smtClean="0"/>
              <a:t>Мама, мама!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</a:t>
            </a:r>
            <a:r>
              <a:rPr lang="ru-RU" sz="3600" dirty="0" smtClean="0"/>
              <a:t>Что, что, что?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</a:t>
            </a:r>
            <a:r>
              <a:rPr lang="ru-RU" sz="3600" dirty="0" smtClean="0"/>
              <a:t>Гости едут!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</a:t>
            </a:r>
            <a:r>
              <a:rPr lang="ru-RU" sz="3600" dirty="0" smtClean="0"/>
              <a:t>Ну и что?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600" dirty="0" smtClean="0"/>
              <a:t>- </a:t>
            </a:r>
            <a:r>
              <a:rPr lang="ru-RU" sz="3600" dirty="0" err="1" smtClean="0"/>
              <a:t>Здрасте</a:t>
            </a:r>
            <a:r>
              <a:rPr lang="ru-RU" sz="3600" dirty="0" smtClean="0"/>
              <a:t>,  </a:t>
            </a:r>
            <a:r>
              <a:rPr lang="ru-RU" sz="3600" dirty="0" err="1" smtClean="0"/>
              <a:t>здрастье</a:t>
            </a:r>
            <a:r>
              <a:rPr lang="ru-RU" sz="3600" dirty="0" smtClean="0"/>
              <a:t>!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sz="3600" dirty="0" smtClean="0"/>
              <a:t>Чмок, чмок, чмок!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Ладони сомкнуты перед грудью, пальцы левой руки плотно прижаты к пальцам правой руки.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Мизинцы четыре раза постукивают друг о друга.</a:t>
            </a:r>
          </a:p>
          <a:p>
            <a:endParaRPr lang="ru-RU" dirty="0" smtClean="0"/>
          </a:p>
          <a:p>
            <a:r>
              <a:rPr lang="ru-RU" dirty="0" smtClean="0"/>
              <a:t>Три раза постукивают друг о друга указательные пальцы.</a:t>
            </a:r>
          </a:p>
          <a:p>
            <a:r>
              <a:rPr lang="ru-RU" dirty="0" smtClean="0"/>
              <a:t>Постукивают мизинцы.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Постукивают указательные пальцы.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Средний и безымянный пальцы дважды перекрещиваются с теми же пальцами другой руки, обходя их то справа, то слева.</a:t>
            </a:r>
          </a:p>
          <a:p>
            <a:r>
              <a:rPr lang="ru-RU" dirty="0" smtClean="0"/>
              <a:t>Гости целуются: средний и безымянный пальцы постукивают по тем же пальцам другой руки.</a:t>
            </a:r>
          </a:p>
        </p:txBody>
      </p:sp>
    </p:spTree>
    <p:extLst>
      <p:ext uri="{BB962C8B-B14F-4D97-AF65-F5344CB8AC3E}">
        <p14:creationId xmlns:p14="http://schemas.microsoft.com/office/powerpoint/2010/main" val="196308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Пальчиковая гимнастика.</a:t>
            </a:r>
          </a:p>
          <a:p>
            <a:pPr algn="ctr">
              <a:buNone/>
            </a:pPr>
            <a:r>
              <a:rPr lang="ru-RU" dirty="0" smtClean="0"/>
              <a:t>Упражнение </a:t>
            </a:r>
            <a:r>
              <a:rPr lang="ru-RU" b="1" dirty="0" smtClean="0"/>
              <a:t>«Тесто»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Тесто мы месили </a:t>
            </a:r>
            <a:r>
              <a:rPr lang="ru-RU" dirty="0" smtClean="0"/>
              <a:t>(сжимаем кисти рук)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Мы пирог лепили </a:t>
            </a:r>
            <a:r>
              <a:rPr lang="ru-RU" dirty="0" smtClean="0"/>
              <a:t>(ладошки лепят)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Шлёп, шлёп,  Шлёп, шлёп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Слепим мы большой пирог! </a:t>
            </a:r>
            <a:r>
              <a:rPr lang="ru-RU" dirty="0" smtClean="0"/>
              <a:t>(разводим руки)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5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Сюжетная игра «Чаепитие».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Оборудование: набор игрушечной посуды для чаепития -  чашки, блюдца или тарелочки, ложечки, чайник; игрушки в качестве гостей  (зайка, мишка), конфеты, сушки.</a:t>
            </a:r>
          </a:p>
          <a:p>
            <a:pPr algn="just"/>
            <a:r>
              <a:rPr lang="ru-RU" dirty="0" smtClean="0"/>
              <a:t>Ход игры:</a:t>
            </a:r>
          </a:p>
          <a:p>
            <a:pPr algn="just">
              <a:buFontTx/>
              <a:buChar char="-"/>
            </a:pPr>
            <a:r>
              <a:rPr lang="ru-RU" dirty="0" smtClean="0"/>
              <a:t>«К нам пришли гости. Кто это?»  (Взрослый  показывает ребенку  игрушки. Если   ответ не возможен, произносит сам.)</a:t>
            </a:r>
          </a:p>
          <a:p>
            <a:pPr algn="just">
              <a:buFontTx/>
              <a:buChar char="-"/>
            </a:pPr>
            <a:r>
              <a:rPr lang="ru-RU" dirty="0" smtClean="0"/>
              <a:t>«Покажи зайку. Покажи мишку.» (В случае затруднения взрослый оказывает помощь.)</a:t>
            </a:r>
          </a:p>
          <a:p>
            <a:pPr algn="just">
              <a:buFontTx/>
              <a:buChar char="-"/>
            </a:pPr>
            <a:r>
              <a:rPr lang="ru-RU" dirty="0" smtClean="0"/>
              <a:t>«Здравствуй, мишка. Здравствуй, зайка.» (Произнести слово, кивнуть головой в знак приветствия, можно пожать лапку.)</a:t>
            </a:r>
          </a:p>
          <a:p>
            <a:pPr algn="just">
              <a:buFontTx/>
              <a:buChar char="-"/>
            </a:pPr>
            <a:r>
              <a:rPr lang="ru-RU" dirty="0" smtClean="0"/>
              <a:t>«Давай угостим их чаем. Накроем на стол.» (Взрослый показывает действия с игрушечной посудой, ребенок повторяет за взрослым).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Сюжетная игра «Чаепитие».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Tx/>
              <a:buChar char="-"/>
            </a:pPr>
            <a:r>
              <a:rPr lang="ru-RU" dirty="0" smtClean="0"/>
              <a:t>«Разольем чай в чашки.» (Взрослый показывает, ребенок повторяет за взрослым).</a:t>
            </a:r>
          </a:p>
          <a:p>
            <a:pPr algn="just">
              <a:buFontTx/>
              <a:buChar char="-"/>
            </a:pPr>
            <a:r>
              <a:rPr lang="ru-RU" dirty="0" smtClean="0"/>
              <a:t>«Угости зайку конфетой. Угости мишку сушками.» (Взрослый  помогает ребенку).</a:t>
            </a:r>
          </a:p>
          <a:p>
            <a:pPr algn="just">
              <a:buFontTx/>
              <a:buChar char="-"/>
            </a:pPr>
            <a:r>
              <a:rPr lang="ru-RU" dirty="0" smtClean="0"/>
              <a:t>«Приятного чаепития!» Гости пьют чай. (Взрослый имитирует  действия: берет чашку, подносит ко рту и т.д.  Демонстрирует удовольствие. Ребенок повторяет. ) – Вкусно!</a:t>
            </a:r>
          </a:p>
          <a:p>
            <a:pPr algn="just">
              <a:buFontTx/>
              <a:buChar char="-"/>
            </a:pPr>
            <a:r>
              <a:rPr lang="ru-RU" dirty="0" smtClean="0"/>
              <a:t> Гости  говорят: «</a:t>
            </a:r>
            <a:r>
              <a:rPr lang="ru-RU" smtClean="0"/>
              <a:t>Спасибо!» </a:t>
            </a:r>
            <a:endParaRPr lang="ru-RU" dirty="0" smtClean="0"/>
          </a:p>
          <a:p>
            <a:pPr algn="just">
              <a:buFontTx/>
              <a:buChar char="-"/>
            </a:pPr>
            <a:r>
              <a:rPr lang="ru-RU" dirty="0" smtClean="0"/>
              <a:t>«Пожалуйста».</a:t>
            </a:r>
          </a:p>
          <a:p>
            <a:pPr algn="just">
              <a:buFontTx/>
              <a:buChar char="-"/>
            </a:pPr>
            <a:r>
              <a:rPr lang="ru-RU" dirty="0" smtClean="0"/>
              <a:t>«Уберем со стола посуду.» Взрослый показывает действия с игрушечной посудой, ребенок повторяет за взрослым).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1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Чашечка </a:t>
            </a:r>
          </a:p>
          <a:p>
            <a:pPr>
              <a:buNone/>
            </a:pPr>
            <a:r>
              <a:rPr lang="ru-RU" dirty="0" smtClean="0"/>
              <a:t>Чашечку в шкафу возьмем, </a:t>
            </a:r>
          </a:p>
          <a:p>
            <a:pPr>
              <a:buNone/>
            </a:pPr>
            <a:r>
              <a:rPr lang="ru-RU" dirty="0" smtClean="0"/>
              <a:t>Чаю сладкого нальем.</a:t>
            </a:r>
          </a:p>
          <a:p>
            <a:pPr>
              <a:buNone/>
            </a:pPr>
            <a:r>
              <a:rPr lang="ru-RU" dirty="0" smtClean="0"/>
              <a:t>Вкусный чай мы будем пить. </a:t>
            </a:r>
          </a:p>
          <a:p>
            <a:pPr>
              <a:buNone/>
            </a:pPr>
            <a:r>
              <a:rPr lang="ru-RU" dirty="0" smtClean="0"/>
              <a:t>Чашку не забудь помыть.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широко открыть рот;</a:t>
            </a:r>
          </a:p>
          <a:p>
            <a:r>
              <a:rPr lang="ru-RU" dirty="0" smtClean="0"/>
              <a:t>высунуть широкий язык и придать ему форму «чашечки» (т. е. слегка приподнять кончик языка)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Пальчиковая гимнастика.</a:t>
            </a:r>
          </a:p>
          <a:p>
            <a:pPr algn="ctr">
              <a:buNone/>
            </a:pPr>
            <a:r>
              <a:rPr lang="ru-RU" dirty="0" smtClean="0"/>
              <a:t>Упражнение </a:t>
            </a:r>
            <a:r>
              <a:rPr lang="ru-RU" b="1" dirty="0" smtClean="0"/>
              <a:t>«Тесто»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Тесто мы месили </a:t>
            </a:r>
            <a:r>
              <a:rPr lang="ru-RU" dirty="0" smtClean="0"/>
              <a:t>(сжимаем кисти рук)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Мы пирог лепили </a:t>
            </a:r>
            <a:r>
              <a:rPr lang="ru-RU" dirty="0" smtClean="0"/>
              <a:t>(ладошки лепят)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Шлёп, шлёп,  Шлёп, шлёп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Слепим мы большой пирог! </a:t>
            </a:r>
            <a:r>
              <a:rPr lang="ru-RU" dirty="0" smtClean="0"/>
              <a:t>(разводим руки)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Посуда. Примерные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Взрослый показывает предмет (игрушку, картинку) и произносит:  «Кастрюля» или «Это кастрюля».</a:t>
            </a:r>
          </a:p>
          <a:p>
            <a:pPr algn="just"/>
            <a:r>
              <a:rPr lang="ru-RU" dirty="0" smtClean="0"/>
              <a:t>Взрослый показывает предмет (игрушку, картинку) и спрашивает: «Что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спрашивает: «Где кастрюля?» или «Покажи кастрюлю». В случае затруднения оказывает помощь. (Количество предметов  определяется в соответствии с особенностями и возможностями ребенка).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просит: «Возьми кастрюлю» или «Дай кастрюлю». В случае затруднения оказывает помощь.</a:t>
            </a:r>
          </a:p>
          <a:p>
            <a:pPr algn="just"/>
            <a:r>
              <a:rPr lang="ru-RU" dirty="0" smtClean="0"/>
              <a:t>Игра «Да -нет». Взрослый показывает предмет (игрушку, картинку) и спрашивает: «Это кастрюля?».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«ложка, кружка, тарелка».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Иллюстративный материал.</a:t>
            </a:r>
            <a:br>
              <a:rPr lang="ru-RU" dirty="0" smtClean="0"/>
            </a:br>
            <a:r>
              <a:rPr lang="ru-RU" dirty="0" smtClean="0"/>
              <a:t>Это кастрюля.</a:t>
            </a:r>
            <a:endParaRPr lang="ru-RU" dirty="0"/>
          </a:p>
        </p:txBody>
      </p:sp>
      <p:pic>
        <p:nvPicPr>
          <p:cNvPr id="12290" name="Picture 2" descr="Кастрюли PNG фото скачать, кастрюля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33600"/>
            <a:ext cx="44577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ложка.</a:t>
            </a:r>
            <a:endParaRPr lang="ru-RU" dirty="0"/>
          </a:p>
        </p:txBody>
      </p:sp>
      <p:sp>
        <p:nvSpPr>
          <p:cNvPr id="11266" name="AutoShape 2" descr="ᐈ Картинка ложки фото, фотографии ложки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930332-1 Серебряная столовая ложка «Весна» с золочением в магазин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438400"/>
            <a:ext cx="3657600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кружка.</a:t>
            </a:r>
            <a:endParaRPr lang="ru-RU" dirty="0"/>
          </a:p>
        </p:txBody>
      </p:sp>
      <p:pic>
        <p:nvPicPr>
          <p:cNvPr id="10242" name="Picture 2" descr="Кружка хамелеон красная меняющая цвет под сублимацию (117854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9050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145</TotalTime>
  <Words>1652</Words>
  <Application>Microsoft Office PowerPoint</Application>
  <PresentationFormat>Экран (4:3)</PresentationFormat>
  <Paragraphs>208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Презентации к урокам по предмету речь и альтернативная коммуникация. Тема: Посуда. Кастрюля, ложка, кружка, тарелка. </vt:lpstr>
      <vt:lpstr>Урок 1. Посуда.  Кастрюля, ложка, кружка, тарелка.  Узнавание предметов.</vt:lpstr>
      <vt:lpstr>Дыхательная гимнастика.</vt:lpstr>
      <vt:lpstr>Артикуляционная гимнастика.</vt:lpstr>
      <vt:lpstr>Развитие мелкой моторики.</vt:lpstr>
      <vt:lpstr>Посуда. Примерные задания.</vt:lpstr>
      <vt:lpstr>Иллюстративный материал. Это кастрюля.</vt:lpstr>
      <vt:lpstr> Это ложка.</vt:lpstr>
      <vt:lpstr> Это кружка.</vt:lpstr>
      <vt:lpstr>Это тарелка.</vt:lpstr>
      <vt:lpstr>Урок 2. Посуда.  Глобальное чтение. Кастрюля. Ложка.</vt:lpstr>
      <vt:lpstr>Артикуляционная гимнастика</vt:lpstr>
      <vt:lpstr>Артикуляционная гимнастика</vt:lpstr>
      <vt:lpstr>Дыхательная  гимнастика</vt:lpstr>
      <vt:lpstr>Повторение.</vt:lpstr>
      <vt:lpstr>Примерные задания на повторение</vt:lpstr>
      <vt:lpstr>Задания по новой теме.</vt:lpstr>
      <vt:lpstr>кастрюля</vt:lpstr>
      <vt:lpstr>Пальчиковая гимнастика</vt:lpstr>
      <vt:lpstr>Пальчиковая гимнастика</vt:lpstr>
      <vt:lpstr>Презентация PowerPoint</vt:lpstr>
      <vt:lpstr>ложка</vt:lpstr>
      <vt:lpstr>Закрепление </vt:lpstr>
      <vt:lpstr>Дополнительное задание</vt:lpstr>
      <vt:lpstr>Урок 3. Посуда.   Сюжетная игра «Чаепитие».</vt:lpstr>
      <vt:lpstr>Дыхательная гимнастика.</vt:lpstr>
      <vt:lpstr>Артикуляционная гимнастика.</vt:lpstr>
      <vt:lpstr>Артикуляционная гимнастика</vt:lpstr>
      <vt:lpstr>Артикуляционная гимнастика</vt:lpstr>
      <vt:lpstr>Развитие мелкой моторики.</vt:lpstr>
      <vt:lpstr>Развитие мелкой моторики.</vt:lpstr>
      <vt:lpstr>Сюжетная игра «Чаепитие».</vt:lpstr>
      <vt:lpstr>Сюжетная игра «Чаепитие».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теме «Дикие животные. Медведь. Еж. Лиса. Заяц. Узнавание предметов».</dc:title>
  <dc:creator>Mama</dc:creator>
  <cp:lastModifiedBy>Пользователь</cp:lastModifiedBy>
  <cp:revision>27</cp:revision>
  <dcterms:created xsi:type="dcterms:W3CDTF">2020-04-01T06:33:00Z</dcterms:created>
  <dcterms:modified xsi:type="dcterms:W3CDTF">2022-09-30T09:36:49Z</dcterms:modified>
</cp:coreProperties>
</file>