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7" r:id="rId2"/>
    <p:sldId id="266" r:id="rId3"/>
    <p:sldId id="267" r:id="rId4"/>
    <p:sldId id="288" r:id="rId5"/>
    <p:sldId id="280" r:id="rId6"/>
    <p:sldId id="279" r:id="rId7"/>
    <p:sldId id="281" r:id="rId8"/>
    <p:sldId id="289" r:id="rId9"/>
    <p:sldId id="282" r:id="rId10"/>
    <p:sldId id="283" r:id="rId11"/>
    <p:sldId id="284" r:id="rId12"/>
    <p:sldId id="285" r:id="rId13"/>
    <p:sldId id="291" r:id="rId14"/>
    <p:sldId id="292" r:id="rId15"/>
    <p:sldId id="28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Готовый к школе, зрелый уровень психомоторного развития</c:v>
                </c:pt>
                <c:pt idx="1">
                  <c:v>Средний уровень готовности к школе, так называемый "зреющий"</c:v>
                </c:pt>
                <c:pt idx="2">
                  <c:v>Уровень готовности к школе ниже среднего</c:v>
                </c:pt>
                <c:pt idx="3">
                  <c:v>Низкий уровень готовности к школе.Незрелый по психомоторному развитию.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34.700000000000003</c:v>
                </c:pt>
                <c:pt idx="1">
                  <c:v>47.8</c:v>
                </c:pt>
                <c:pt idx="2">
                  <c:v>17.3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Готовый к школе, зрелый уровень психомоторного развития</c:v>
                </c:pt>
                <c:pt idx="1">
                  <c:v>Средний уровень готовности к школе, так называемый "зреющий"</c:v>
                </c:pt>
                <c:pt idx="2">
                  <c:v>Уровень готовности к школе ниже среднего</c:v>
                </c:pt>
                <c:pt idx="3">
                  <c:v>Низкий уровень готовности к школе.Незрелый по психомоторному развитию.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Готовый к школе, зрелый уровень психомоторного развития</c:v>
                </c:pt>
                <c:pt idx="1">
                  <c:v>Средний уровень готовности к школе, так называемый "зреющий"</c:v>
                </c:pt>
                <c:pt idx="2">
                  <c:v>Уровень готовности к школе ниже среднего</c:v>
                </c:pt>
                <c:pt idx="3">
                  <c:v>Низкий уровень готовности к школе.Незрелый по психомоторному развитию.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/>
        <c:axId val="97088640"/>
        <c:axId val="97090176"/>
      </c:barChart>
      <c:catAx>
        <c:axId val="97088640"/>
        <c:scaling>
          <c:orientation val="minMax"/>
        </c:scaling>
        <c:axPos val="l"/>
        <c:numFmt formatCode="General" sourceLinked="0"/>
        <c:tickLblPos val="nextTo"/>
        <c:crossAx val="97090176"/>
        <c:crosses val="autoZero"/>
        <c:auto val="1"/>
        <c:lblAlgn val="ctr"/>
        <c:lblOffset val="100"/>
      </c:catAx>
      <c:valAx>
        <c:axId val="97090176"/>
        <c:scaling>
          <c:orientation val="minMax"/>
        </c:scaling>
        <c:axPos val="b"/>
        <c:majorGridlines/>
        <c:numFmt formatCode="General" sourceLinked="1"/>
        <c:tickLblPos val="nextTo"/>
        <c:crossAx val="9708864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81</c:v>
                </c:pt>
                <c:pt idx="1">
                  <c:v>13.6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dLbls/>
        <c:axId val="116512640"/>
        <c:axId val="116514176"/>
      </c:barChart>
      <c:catAx>
        <c:axId val="116512640"/>
        <c:scaling>
          <c:orientation val="minMax"/>
        </c:scaling>
        <c:axPos val="l"/>
        <c:numFmt formatCode="General" sourceLinked="0"/>
        <c:tickLblPos val="nextTo"/>
        <c:crossAx val="116514176"/>
        <c:crosses val="autoZero"/>
        <c:auto val="1"/>
        <c:lblAlgn val="ctr"/>
        <c:lblOffset val="100"/>
      </c:catAx>
      <c:valAx>
        <c:axId val="116514176"/>
        <c:scaling>
          <c:orientation val="minMax"/>
        </c:scaling>
        <c:axPos val="b"/>
        <c:majorGridlines/>
        <c:numFmt formatCode="General" sourceLinked="1"/>
        <c:tickLblPos val="nextTo"/>
        <c:crossAx val="11651264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68.7</c:v>
                </c:pt>
                <c:pt idx="1">
                  <c:v>18.100000000000001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dLbls/>
        <c:axId val="116612480"/>
        <c:axId val="116630656"/>
      </c:barChart>
      <c:catAx>
        <c:axId val="116612480"/>
        <c:scaling>
          <c:orientation val="minMax"/>
        </c:scaling>
        <c:axPos val="l"/>
        <c:numFmt formatCode="General" sourceLinked="0"/>
        <c:tickLblPos val="nextTo"/>
        <c:crossAx val="116630656"/>
        <c:crosses val="autoZero"/>
        <c:auto val="1"/>
        <c:lblAlgn val="ctr"/>
        <c:lblOffset val="100"/>
      </c:catAx>
      <c:valAx>
        <c:axId val="116630656"/>
        <c:scaling>
          <c:orientation val="minMax"/>
        </c:scaling>
        <c:axPos val="b"/>
        <c:majorGridlines/>
        <c:numFmt formatCode="General" sourceLinked="1"/>
        <c:tickLblPos val="nextTo"/>
        <c:crossAx val="11661248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81</c:v>
                </c:pt>
                <c:pt idx="1">
                  <c:v>18.7</c:v>
                </c:pt>
                <c:pt idx="2">
                  <c:v>4.5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dLbls/>
        <c:axId val="124241024"/>
        <c:axId val="124242560"/>
      </c:barChart>
      <c:catAx>
        <c:axId val="124241024"/>
        <c:scaling>
          <c:orientation val="minMax"/>
        </c:scaling>
        <c:axPos val="l"/>
        <c:numFmt formatCode="General" sourceLinked="0"/>
        <c:tickLblPos val="nextTo"/>
        <c:crossAx val="124242560"/>
        <c:crosses val="autoZero"/>
        <c:auto val="1"/>
        <c:lblAlgn val="ctr"/>
        <c:lblOffset val="100"/>
      </c:catAx>
      <c:valAx>
        <c:axId val="124242560"/>
        <c:scaling>
          <c:orientation val="minMax"/>
        </c:scaling>
        <c:axPos val="b"/>
        <c:majorGridlines/>
        <c:numFmt formatCode="General" sourceLinked="1"/>
        <c:tickLblPos val="nextTo"/>
        <c:crossAx val="12424102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готовность к школе, зрелый уровень психомоторного развития</c:v>
                </c:pt>
                <c:pt idx="1">
                  <c:v>Средний уровень готовности к школе, так называемый "зреющий"</c:v>
                </c:pt>
                <c:pt idx="2">
                  <c:v>Ниже среднего уровень готовности к школе</c:v>
                </c:pt>
                <c:pt idx="3">
                  <c:v>Низкий уровень готовности к школе, незрелый по психомоторному развитию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27.2</c:v>
                </c:pt>
                <c:pt idx="1">
                  <c:v>45.4</c:v>
                </c:pt>
                <c:pt idx="2">
                  <c:v>18.100000000000001</c:v>
                </c:pt>
                <c:pt idx="3">
                  <c:v>4.3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готовность к школе, зрелый уровень психомоторного развития</c:v>
                </c:pt>
                <c:pt idx="1">
                  <c:v>Средний уровень готовности к школе, так называемый "зреющий"</c:v>
                </c:pt>
                <c:pt idx="2">
                  <c:v>Ниже среднего уровень готовности к школе</c:v>
                </c:pt>
                <c:pt idx="3">
                  <c:v>Низкий уровень готовности к школе, незрелый по психомоторному развитию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готовность к школе, зрелый уровень психомоторного развития</c:v>
                </c:pt>
                <c:pt idx="1">
                  <c:v>Средний уровень готовности к школе, так называемый "зреющий"</c:v>
                </c:pt>
                <c:pt idx="2">
                  <c:v>Ниже среднего уровень готовности к школе</c:v>
                </c:pt>
                <c:pt idx="3">
                  <c:v>Низкий уровень готовности к школе, незрелый по психомоторному развитию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/>
        <c:axId val="97125120"/>
        <c:axId val="97126656"/>
      </c:barChart>
      <c:catAx>
        <c:axId val="97125120"/>
        <c:scaling>
          <c:orientation val="minMax"/>
        </c:scaling>
        <c:axPos val="l"/>
        <c:numFmt formatCode="General" sourceLinked="0"/>
        <c:tickLblPos val="nextTo"/>
        <c:crossAx val="97126656"/>
        <c:crosses val="autoZero"/>
        <c:auto val="1"/>
        <c:lblAlgn val="ctr"/>
        <c:lblOffset val="100"/>
      </c:catAx>
      <c:valAx>
        <c:axId val="97126656"/>
        <c:scaling>
          <c:orientation val="minMax"/>
        </c:scaling>
        <c:axPos val="b"/>
        <c:majorGridlines/>
        <c:numFmt formatCode="General" sourceLinked="1"/>
        <c:tickLblPos val="nextTo"/>
        <c:crossAx val="9712512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готовность к школе, зрелый уровень психомоторного развития</c:v>
                </c:pt>
                <c:pt idx="1">
                  <c:v>Средний уровень готовности к школе, так называемый "зреющий"</c:v>
                </c:pt>
                <c:pt idx="2">
                  <c:v>Ниже среднего уровень готовности к школе</c:v>
                </c:pt>
                <c:pt idx="3">
                  <c:v>Низкий уровень готовности к школе, незрелый по психомоторному развитию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36.300000000000011</c:v>
                </c:pt>
                <c:pt idx="1">
                  <c:v>59</c:v>
                </c:pt>
                <c:pt idx="2">
                  <c:v>4.5</c:v>
                </c:pt>
                <c:pt idx="3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готовность к школе, зрелый уровень психомоторного развития</c:v>
                </c:pt>
                <c:pt idx="1">
                  <c:v>Средний уровень готовности к школе, так называемый "зреющий"</c:v>
                </c:pt>
                <c:pt idx="2">
                  <c:v>Ниже среднего уровень готовности к школе</c:v>
                </c:pt>
                <c:pt idx="3">
                  <c:v>Низкий уровень готовности к школе, незрелый по психомоторному развитию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dLbls/>
        <c:axId val="97217536"/>
        <c:axId val="97227520"/>
      </c:barChart>
      <c:catAx>
        <c:axId val="97217536"/>
        <c:scaling>
          <c:orientation val="minMax"/>
        </c:scaling>
        <c:axPos val="l"/>
        <c:numFmt formatCode="General" sourceLinked="0"/>
        <c:tickLblPos val="nextTo"/>
        <c:crossAx val="97227520"/>
        <c:crosses val="autoZero"/>
        <c:auto val="1"/>
        <c:lblAlgn val="ctr"/>
        <c:lblOffset val="100"/>
      </c:catAx>
      <c:valAx>
        <c:axId val="97227520"/>
        <c:scaling>
          <c:orientation val="minMax"/>
        </c:scaling>
        <c:axPos val="b"/>
        <c:majorGridlines/>
        <c:numFmt formatCode="General" sourceLinked="1"/>
        <c:tickLblPos val="nextTo"/>
        <c:crossAx val="9721753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готовность к школе, зрелый уровень психомоторного развития</c:v>
                </c:pt>
                <c:pt idx="1">
                  <c:v>средний уровень готовности к школе, так называемый "Зреющий"</c:v>
                </c:pt>
                <c:pt idx="2">
                  <c:v>Ниже среднего уровень готовности к школе</c:v>
                </c:pt>
                <c:pt idx="3">
                  <c:v>Низкий уровень, незрелый по психомоторному развитию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33</c:v>
                </c:pt>
                <c:pt idx="1">
                  <c:v>33</c:v>
                </c:pt>
                <c:pt idx="2">
                  <c:v>25</c:v>
                </c:pt>
                <c:pt idx="3" formatCode="0%">
                  <c:v>12.5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готовность к школе, зрелый уровень психомоторного развития</c:v>
                </c:pt>
                <c:pt idx="1">
                  <c:v>средний уровень готовности к школе, так называемый "Зреющий"</c:v>
                </c:pt>
                <c:pt idx="2">
                  <c:v>Ниже среднего уровень готовности к школе</c:v>
                </c:pt>
                <c:pt idx="3">
                  <c:v>Низкий уровень, незрелый по психомоторному развитию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4"/>
                <c:pt idx="0">
                  <c:v>готовность к школе, зрелый уровень психомоторного развития</c:v>
                </c:pt>
                <c:pt idx="1">
                  <c:v>средний уровень готовности к школе, так называемый "Зреющий"</c:v>
                </c:pt>
                <c:pt idx="2">
                  <c:v>Ниже среднего уровень готовности к школе</c:v>
                </c:pt>
                <c:pt idx="3">
                  <c:v>Низкий уровень, незрелый по психомоторному развитию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/>
        <c:axId val="97249920"/>
        <c:axId val="98767232"/>
      </c:barChart>
      <c:catAx>
        <c:axId val="97249920"/>
        <c:scaling>
          <c:orientation val="minMax"/>
        </c:scaling>
        <c:axPos val="l"/>
        <c:numFmt formatCode="General" sourceLinked="0"/>
        <c:tickLblPos val="nextTo"/>
        <c:crossAx val="98767232"/>
        <c:crosses val="autoZero"/>
        <c:auto val="1"/>
        <c:lblAlgn val="ctr"/>
        <c:lblOffset val="100"/>
      </c:catAx>
      <c:valAx>
        <c:axId val="98767232"/>
        <c:scaling>
          <c:orientation val="minMax"/>
        </c:scaling>
        <c:axPos val="b"/>
        <c:majorGridlines/>
        <c:numFmt formatCode="General" sourceLinked="1"/>
        <c:tickLblPos val="nextTo"/>
        <c:crossAx val="9724992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86</c:v>
                </c:pt>
                <c:pt idx="1">
                  <c:v>8.6</c:v>
                </c:pt>
                <c:pt idx="2">
                  <c:v>4.3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dLbls/>
        <c:axId val="98809344"/>
        <c:axId val="98810880"/>
      </c:barChart>
      <c:catAx>
        <c:axId val="98809344"/>
        <c:scaling>
          <c:orientation val="minMax"/>
        </c:scaling>
        <c:axPos val="l"/>
        <c:numFmt formatCode="General" sourceLinked="0"/>
        <c:tickLblPos val="nextTo"/>
        <c:crossAx val="98810880"/>
        <c:crosses val="autoZero"/>
        <c:auto val="1"/>
        <c:lblAlgn val="ctr"/>
        <c:lblOffset val="100"/>
      </c:catAx>
      <c:valAx>
        <c:axId val="98810880"/>
        <c:scaling>
          <c:orientation val="minMax"/>
        </c:scaling>
        <c:axPos val="b"/>
        <c:majorGridlines/>
        <c:numFmt formatCode="General" sourceLinked="1"/>
        <c:tickLblPos val="nextTo"/>
        <c:crossAx val="9880934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65.2</c:v>
                </c:pt>
                <c:pt idx="1">
                  <c:v>21.7</c:v>
                </c:pt>
                <c:pt idx="2">
                  <c:v>4.3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</c:numCache>
            </c:numRef>
          </c:val>
        </c:ser>
        <c:dLbls/>
        <c:axId val="104784640"/>
        <c:axId val="104786176"/>
      </c:barChart>
      <c:catAx>
        <c:axId val="104784640"/>
        <c:scaling>
          <c:orientation val="minMax"/>
        </c:scaling>
        <c:axPos val="l"/>
        <c:numFmt formatCode="General" sourceLinked="0"/>
        <c:tickLblPos val="nextTo"/>
        <c:crossAx val="104786176"/>
        <c:crosses val="autoZero"/>
        <c:auto val="1"/>
        <c:lblAlgn val="ctr"/>
        <c:lblOffset val="100"/>
      </c:catAx>
      <c:valAx>
        <c:axId val="104786176"/>
        <c:scaling>
          <c:orientation val="minMax"/>
        </c:scaling>
        <c:axPos val="b"/>
        <c:majorGridlines/>
        <c:numFmt formatCode="General" sourceLinked="1"/>
        <c:tickLblPos val="nextTo"/>
        <c:crossAx val="10478464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90</c:v>
                </c:pt>
                <c:pt idx="1">
                  <c:v>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dLbls/>
        <c:axId val="104836096"/>
        <c:axId val="104841984"/>
      </c:barChart>
      <c:catAx>
        <c:axId val="104836096"/>
        <c:scaling>
          <c:orientation val="minMax"/>
        </c:scaling>
        <c:axPos val="l"/>
        <c:numFmt formatCode="General" sourceLinked="0"/>
        <c:tickLblPos val="nextTo"/>
        <c:crossAx val="104841984"/>
        <c:crosses val="autoZero"/>
        <c:auto val="1"/>
        <c:lblAlgn val="ctr"/>
        <c:lblOffset val="100"/>
      </c:catAx>
      <c:valAx>
        <c:axId val="104841984"/>
        <c:scaling>
          <c:orientation val="minMax"/>
        </c:scaling>
        <c:axPos val="b"/>
        <c:majorGridlines/>
        <c:numFmt formatCode="General" sourceLinked="1"/>
        <c:tickLblPos val="nextTo"/>
        <c:crossAx val="104836096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72</c:v>
                </c:pt>
                <c:pt idx="1">
                  <c:v>27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dLbls/>
        <c:axId val="104920192"/>
        <c:axId val="104921728"/>
      </c:barChart>
      <c:catAx>
        <c:axId val="104920192"/>
        <c:scaling>
          <c:orientation val="minMax"/>
        </c:scaling>
        <c:axPos val="l"/>
        <c:numFmt formatCode="General" sourceLinked="0"/>
        <c:tickLblPos val="nextTo"/>
        <c:crossAx val="104921728"/>
        <c:crosses val="autoZero"/>
        <c:auto val="1"/>
        <c:lblAlgn val="ctr"/>
        <c:lblOffset val="100"/>
      </c:catAx>
      <c:valAx>
        <c:axId val="104921728"/>
        <c:scaling>
          <c:orientation val="minMax"/>
        </c:scaling>
        <c:axPos val="b"/>
        <c:majorGridlines/>
        <c:numFmt formatCode="General" sourceLinked="1"/>
        <c:tickLblPos val="nextTo"/>
        <c:crossAx val="10492019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bar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81</c:v>
                </c:pt>
                <c:pt idx="1">
                  <c:v>18.100000000000001</c:v>
                </c:pt>
                <c:pt idx="2">
                  <c:v>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Лист1!$A$2:$A$5</c:f>
              <c:strCache>
                <c:ptCount val="3"/>
                <c:pt idx="0">
                  <c:v>высокий уровень</c:v>
                </c:pt>
                <c:pt idx="1">
                  <c:v>средний уровень</c:v>
                </c:pt>
                <c:pt idx="2">
                  <c:v>низкий уровень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</c:numCache>
            </c:numRef>
          </c:val>
        </c:ser>
        <c:dLbls/>
        <c:axId val="116465024"/>
        <c:axId val="116475008"/>
      </c:barChart>
      <c:catAx>
        <c:axId val="116465024"/>
        <c:scaling>
          <c:orientation val="minMax"/>
        </c:scaling>
        <c:axPos val="l"/>
        <c:numFmt formatCode="General" sourceLinked="0"/>
        <c:tickLblPos val="nextTo"/>
        <c:crossAx val="116475008"/>
        <c:crosses val="autoZero"/>
        <c:auto val="1"/>
        <c:lblAlgn val="ctr"/>
        <c:lblOffset val="100"/>
      </c:catAx>
      <c:valAx>
        <c:axId val="116475008"/>
        <c:scaling>
          <c:orientation val="minMax"/>
        </c:scaling>
        <c:axPos val="b"/>
        <c:majorGridlines/>
        <c:numFmt formatCode="General" sourceLinked="1"/>
        <c:tickLblPos val="nextTo"/>
        <c:crossAx val="11646502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04403-3272-4B3D-B3C2-28CC2C0AEA59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3DADA2-7C26-468B-832E-785381689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04403-3272-4B3D-B3C2-28CC2C0AEA59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3DADA2-7C26-468B-832E-785381689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04403-3272-4B3D-B3C2-28CC2C0AEA59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3DADA2-7C26-468B-832E-785381689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04403-3272-4B3D-B3C2-28CC2C0AEA59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3DADA2-7C26-468B-832E-785381689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04403-3272-4B3D-B3C2-28CC2C0AEA59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3DADA2-7C26-468B-832E-785381689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04403-3272-4B3D-B3C2-28CC2C0AEA59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3DADA2-7C26-468B-832E-785381689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04403-3272-4B3D-B3C2-28CC2C0AEA59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3DADA2-7C26-468B-832E-785381689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04403-3272-4B3D-B3C2-28CC2C0AEA59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3DADA2-7C26-468B-832E-785381689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04403-3272-4B3D-B3C2-28CC2C0AEA59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3DADA2-7C26-468B-832E-785381689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04403-3272-4B3D-B3C2-28CC2C0AEA59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3DADA2-7C26-468B-832E-785381689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204403-3272-4B3D-B3C2-28CC2C0AEA59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F3DADA2-7C26-468B-832E-785381689D7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3204403-3272-4B3D-B3C2-28CC2C0AEA59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4F3DADA2-7C26-468B-832E-785381689D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5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effectLst/>
              </a:rPr>
              <a:t>Готовность первоклассников к школе</a:t>
            </a:r>
            <a:endParaRPr lang="ru-RU" dirty="0">
              <a:solidFill>
                <a:srgbClr val="00206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5537108"/>
          </a:xfrm>
        </p:spPr>
        <p:txBody>
          <a:bodyPr>
            <a:normAutofit/>
          </a:bodyPr>
          <a:lstStyle/>
          <a:p>
            <a:endParaRPr lang="ru-RU" sz="900" b="0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600" b="1" u="sng" dirty="0" smtClean="0"/>
              <a:t>1 а класс </a:t>
            </a:r>
            <a:r>
              <a:rPr lang="ru-RU" sz="1600" dirty="0" smtClean="0"/>
              <a:t>Методика «Лесенка»</a:t>
            </a: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Методика «Рукавички»</a:t>
            </a:r>
          </a:p>
          <a:p>
            <a:pPr>
              <a:buNone/>
            </a:pPr>
            <a:endParaRPr lang="ru-RU" sz="1600" dirty="0" smtClean="0"/>
          </a:p>
          <a:p>
            <a:endParaRPr lang="ru-RU" sz="1600" dirty="0" smtClean="0"/>
          </a:p>
          <a:p>
            <a:pPr>
              <a:buNone/>
            </a:pPr>
            <a:endParaRPr lang="ru-RU" sz="1600" dirty="0" smtClean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642910" y="1571612"/>
          <a:ext cx="4000528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/>
        </p:nvGraphicFramePr>
        <p:xfrm>
          <a:off x="4714876" y="1397000"/>
          <a:ext cx="3786214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000" b="0" dirty="0" smtClean="0">
                <a:effectLst/>
              </a:rPr>
              <a:t>.</a:t>
            </a:r>
            <a:endParaRPr lang="ru-RU" sz="1000" b="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600" b="1" u="sng" dirty="0" smtClean="0"/>
              <a:t>1 б класс </a:t>
            </a:r>
            <a:r>
              <a:rPr lang="ru-RU" sz="1600" dirty="0" smtClean="0"/>
              <a:t>Методика «Лесенка»</a:t>
            </a:r>
            <a:endParaRPr lang="ru-RU" sz="16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Методика «Рукавички»</a:t>
            </a:r>
            <a:endParaRPr lang="ru-RU" sz="1600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3730547178"/>
              </p:ext>
            </p:extLst>
          </p:nvPr>
        </p:nvGraphicFramePr>
        <p:xfrm>
          <a:off x="571472" y="1428736"/>
          <a:ext cx="392909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3627757122"/>
              </p:ext>
            </p:extLst>
          </p:nvPr>
        </p:nvGraphicFramePr>
        <p:xfrm>
          <a:off x="4572000" y="1357298"/>
          <a:ext cx="364333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0" dirty="0" smtClean="0">
                <a:effectLst/>
              </a:rPr>
              <a:t>.</a:t>
            </a:r>
            <a:endParaRPr lang="ru-RU" sz="1600" b="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1600" b="1" u="sng" dirty="0" smtClean="0"/>
              <a:t>1 в класс </a:t>
            </a:r>
            <a:r>
              <a:rPr lang="ru-RU" sz="1600" dirty="0" smtClean="0"/>
              <a:t>Методика «Лесенка»</a:t>
            </a:r>
            <a:endParaRPr lang="ru-RU" sz="1600" b="1" u="sng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600" dirty="0" smtClean="0"/>
              <a:t>Методика «Рукавички»</a:t>
            </a:r>
            <a:endParaRPr lang="ru-RU" sz="1600" dirty="0"/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928988102"/>
              </p:ext>
            </p:extLst>
          </p:nvPr>
        </p:nvGraphicFramePr>
        <p:xfrm>
          <a:off x="500034" y="1397000"/>
          <a:ext cx="407196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1872190800"/>
              </p:ext>
            </p:extLst>
          </p:nvPr>
        </p:nvGraphicFramePr>
        <p:xfrm>
          <a:off x="4857752" y="1397000"/>
          <a:ext cx="35719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xmlns="" val="953291571"/>
              </p:ext>
            </p:extLst>
          </p:nvPr>
        </p:nvGraphicFramePr>
        <p:xfrm>
          <a:off x="500034" y="1397000"/>
          <a:ext cx="4071966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xmlns="" val="3526193040"/>
              </p:ext>
            </p:extLst>
          </p:nvPr>
        </p:nvGraphicFramePr>
        <p:xfrm>
          <a:off x="4857752" y="1397000"/>
          <a:ext cx="35719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022918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700" b="0" dirty="0" smtClean="0">
                <a:solidFill>
                  <a:srgbClr val="C00000"/>
                </a:solidFill>
                <a:effectLst/>
              </a:rPr>
              <a:t>Дети «Группы риска»</a:t>
            </a:r>
            <a:br>
              <a:rPr lang="ru-RU" sz="2700" b="0" dirty="0" smtClean="0">
                <a:solidFill>
                  <a:srgbClr val="C00000"/>
                </a:solidFill>
                <a:effectLst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</a:rPr>
              <a:t>1 А класс </a:t>
            </a:r>
            <a:r>
              <a:rPr lang="ru-RU" sz="2700" b="0" dirty="0" smtClean="0">
                <a:solidFill>
                  <a:schemeClr val="accent3"/>
                </a:solidFill>
                <a:effectLst/>
              </a:rPr>
              <a:t/>
            </a:r>
            <a:br>
              <a:rPr lang="ru-RU" sz="2700" b="0" dirty="0" smtClean="0">
                <a:solidFill>
                  <a:schemeClr val="accent3"/>
                </a:solidFill>
                <a:effectLst/>
              </a:rPr>
            </a:br>
            <a:r>
              <a:rPr lang="ru-RU" sz="2700" b="0" dirty="0" smtClean="0">
                <a:solidFill>
                  <a:schemeClr val="accent3"/>
                </a:solidFill>
                <a:effectLst/>
              </a:rPr>
              <a:t>Житков Николай</a:t>
            </a:r>
            <a:br>
              <a:rPr lang="ru-RU" sz="2700" b="0" dirty="0" smtClean="0">
                <a:solidFill>
                  <a:schemeClr val="accent3"/>
                </a:solidFill>
                <a:effectLst/>
              </a:rPr>
            </a:br>
            <a:r>
              <a:rPr lang="ru-RU" sz="2700" b="0" dirty="0" smtClean="0">
                <a:solidFill>
                  <a:schemeClr val="accent3"/>
                </a:solidFill>
                <a:effectLst/>
              </a:rPr>
              <a:t>Адеева Алена</a:t>
            </a:r>
            <a:br>
              <a:rPr lang="ru-RU" sz="2700" b="0" dirty="0" smtClean="0">
                <a:solidFill>
                  <a:schemeClr val="accent3"/>
                </a:solidFill>
                <a:effectLst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</a:rPr>
              <a:t>1 Б класс</a:t>
            </a:r>
            <a:r>
              <a:rPr lang="ru-RU" sz="2700" b="0" dirty="0" smtClean="0">
                <a:solidFill>
                  <a:schemeClr val="accent3"/>
                </a:solidFill>
                <a:effectLst/>
              </a:rPr>
              <a:t/>
            </a:r>
            <a:br>
              <a:rPr lang="ru-RU" sz="2700" b="0" dirty="0" smtClean="0">
                <a:solidFill>
                  <a:schemeClr val="accent3"/>
                </a:solidFill>
                <a:effectLst/>
              </a:rPr>
            </a:br>
            <a:r>
              <a:rPr lang="ru-RU" sz="2700" b="0" dirty="0" smtClean="0">
                <a:solidFill>
                  <a:schemeClr val="accent3"/>
                </a:solidFill>
                <a:effectLst/>
              </a:rPr>
              <a:t>Стрелков Егор</a:t>
            </a:r>
            <a:br>
              <a:rPr lang="ru-RU" sz="2700" b="0" dirty="0" smtClean="0">
                <a:solidFill>
                  <a:schemeClr val="accent3"/>
                </a:solidFill>
                <a:effectLst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</a:rPr>
              <a:t>1 В класс</a:t>
            </a:r>
            <a:r>
              <a:rPr lang="ru-RU" sz="2700" b="0" dirty="0" smtClean="0">
                <a:solidFill>
                  <a:schemeClr val="accent3"/>
                </a:solidFill>
                <a:effectLst/>
              </a:rPr>
              <a:t/>
            </a:r>
            <a:br>
              <a:rPr lang="ru-RU" sz="2700" b="0" dirty="0" smtClean="0">
                <a:solidFill>
                  <a:schemeClr val="accent3"/>
                </a:solidFill>
                <a:effectLst/>
              </a:rPr>
            </a:br>
            <a:r>
              <a:rPr lang="ru-RU" sz="2700" b="0" dirty="0" smtClean="0">
                <a:solidFill>
                  <a:schemeClr val="accent3"/>
                </a:solidFill>
                <a:effectLst/>
              </a:rPr>
              <a:t>Румянцев Николай</a:t>
            </a:r>
            <a:br>
              <a:rPr lang="ru-RU" sz="2700" b="0" dirty="0" smtClean="0">
                <a:solidFill>
                  <a:schemeClr val="accent3"/>
                </a:solidFill>
                <a:effectLst/>
              </a:rPr>
            </a:br>
            <a:r>
              <a:rPr lang="ru-RU" sz="2700" b="0" dirty="0" smtClean="0">
                <a:solidFill>
                  <a:schemeClr val="tx1"/>
                </a:solidFill>
                <a:effectLst/>
              </a:rPr>
              <a:t>1 Г класс</a:t>
            </a:r>
            <a:r>
              <a:rPr lang="ru-RU" sz="2700" b="0" dirty="0" smtClean="0">
                <a:solidFill>
                  <a:schemeClr val="accent3"/>
                </a:solidFill>
                <a:effectLst/>
              </a:rPr>
              <a:t/>
            </a:r>
            <a:br>
              <a:rPr lang="ru-RU" sz="2700" b="0" dirty="0" smtClean="0">
                <a:solidFill>
                  <a:schemeClr val="accent3"/>
                </a:solidFill>
                <a:effectLst/>
              </a:rPr>
            </a:br>
            <a:r>
              <a:rPr lang="ru-RU" sz="2700" b="0" dirty="0" smtClean="0">
                <a:solidFill>
                  <a:schemeClr val="accent3"/>
                </a:solidFill>
                <a:effectLst/>
              </a:rPr>
              <a:t>Комлев Владимир</a:t>
            </a:r>
            <a:r>
              <a:rPr lang="ru-RU" b="0" dirty="0" smtClean="0">
                <a:solidFill>
                  <a:schemeClr val="accent3"/>
                </a:solidFill>
                <a:effectLst/>
              </a:rPr>
              <a:t/>
            </a:r>
            <a:br>
              <a:rPr lang="ru-RU" b="0" dirty="0" smtClean="0">
                <a:solidFill>
                  <a:schemeClr val="accent3"/>
                </a:solidFill>
                <a:effectLst/>
              </a:rPr>
            </a:br>
            <a:r>
              <a:rPr lang="ru-RU" sz="2700" b="0" dirty="0" smtClean="0">
                <a:solidFill>
                  <a:schemeClr val="accent3"/>
                </a:solidFill>
                <a:effectLst/>
              </a:rPr>
              <a:t>Синицин Степан</a:t>
            </a:r>
            <a:br>
              <a:rPr lang="ru-RU" sz="2700" b="0" dirty="0" smtClean="0">
                <a:solidFill>
                  <a:schemeClr val="accent3"/>
                </a:solidFill>
                <a:effectLst/>
              </a:rPr>
            </a:br>
            <a:r>
              <a:rPr lang="ru-RU" sz="2700" b="0" dirty="0" smtClean="0">
                <a:solidFill>
                  <a:schemeClr val="accent3"/>
                </a:solidFill>
                <a:effectLst/>
              </a:rPr>
              <a:t>Лапавчук Родион</a:t>
            </a:r>
            <a:r>
              <a:rPr lang="ru-RU" b="0" dirty="0" smtClean="0">
                <a:solidFill>
                  <a:schemeClr val="accent3"/>
                </a:solidFill>
                <a:effectLst/>
              </a:rPr>
              <a:t/>
            </a:r>
            <a:br>
              <a:rPr lang="ru-RU" b="0" dirty="0" smtClean="0">
                <a:solidFill>
                  <a:schemeClr val="accent3"/>
                </a:solidFill>
                <a:effectLst/>
              </a:rPr>
            </a:br>
            <a:r>
              <a:rPr lang="ru-RU" b="0" dirty="0" smtClean="0">
                <a:solidFill>
                  <a:schemeClr val="accent3"/>
                </a:solidFill>
                <a:effectLst/>
              </a:rPr>
              <a:t/>
            </a:r>
            <a:br>
              <a:rPr lang="ru-RU" b="0" dirty="0" smtClean="0">
                <a:solidFill>
                  <a:schemeClr val="accent3"/>
                </a:solidFill>
                <a:effectLst/>
              </a:rPr>
            </a:br>
            <a:endParaRPr lang="ru-RU" b="0" dirty="0"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586682"/>
          </a:xfrm>
        </p:spPr>
        <p:txBody>
          <a:bodyPr>
            <a:normAutofit fontScale="90000"/>
          </a:bodyPr>
          <a:lstStyle/>
          <a:p>
            <a:r>
              <a:rPr lang="ru-RU" b="0" dirty="0" smtClean="0">
                <a:solidFill>
                  <a:schemeClr val="tx1"/>
                </a:solidFill>
                <a:effectLst/>
              </a:rPr>
              <a:t>Рекомендации</a:t>
            </a:r>
            <a:br>
              <a:rPr lang="ru-RU" b="0" dirty="0" smtClean="0">
                <a:solidFill>
                  <a:schemeClr val="tx1"/>
                </a:solidFill>
                <a:effectLst/>
              </a:rPr>
            </a:br>
            <a:r>
              <a:rPr lang="ru-RU" sz="1200" b="0" dirty="0" smtClean="0">
                <a:solidFill>
                  <a:schemeClr val="tx1"/>
                </a:solidFill>
                <a:effectLst/>
              </a:rPr>
              <a:t> </a:t>
            </a:r>
            <a:r>
              <a:rPr lang="ru-RU" sz="1600" dirty="0">
                <a:solidFill>
                  <a:schemeClr val="tx1"/>
                </a:solidFill>
                <a:effectLst/>
              </a:rPr>
              <a:t>1. </a:t>
            </a:r>
            <a:r>
              <a:rPr lang="ru-RU" sz="1600" b="0" dirty="0">
                <a:solidFill>
                  <a:schemeClr val="tx1"/>
                </a:solidFill>
                <a:effectLst/>
              </a:rPr>
              <a:t>Обеспечить оптимальный процесс физиологической адаптации, т.е. помнить, что длительное напряжение, утомление и переутомление могут стоить ребенку здоровья, т.е.</a:t>
            </a:r>
            <a:br>
              <a:rPr lang="ru-RU" sz="1600" b="0" dirty="0">
                <a:solidFill>
                  <a:schemeClr val="tx1"/>
                </a:solidFill>
                <a:effectLst/>
              </a:rPr>
            </a:br>
            <a:r>
              <a:rPr lang="ru-RU" sz="1600" b="0" dirty="0">
                <a:solidFill>
                  <a:schemeClr val="tx1"/>
                </a:solidFill>
                <a:effectLst/>
              </a:rPr>
              <a:t>·   обеспечить своевременную смену видов деятельности;</a:t>
            </a:r>
            <a:br>
              <a:rPr lang="ru-RU" sz="1600" b="0" dirty="0">
                <a:solidFill>
                  <a:schemeClr val="tx1"/>
                </a:solidFill>
                <a:effectLst/>
              </a:rPr>
            </a:br>
            <a:r>
              <a:rPr lang="ru-RU" sz="1600" b="0" dirty="0">
                <a:solidFill>
                  <a:schemeClr val="tx1"/>
                </a:solidFill>
                <a:effectLst/>
              </a:rPr>
              <a:t>·   не давать задания, требующие длительного сосредоточения взгляда на одном предмете, монотонных движений;</a:t>
            </a:r>
            <a:br>
              <a:rPr lang="ru-RU" sz="1600" b="0" dirty="0">
                <a:solidFill>
                  <a:schemeClr val="tx1"/>
                </a:solidFill>
                <a:effectLst/>
              </a:rPr>
            </a:br>
            <a:r>
              <a:rPr lang="ru-RU" sz="1600" b="0" dirty="0">
                <a:solidFill>
                  <a:schemeClr val="tx1"/>
                </a:solidFill>
                <a:effectLst/>
              </a:rPr>
              <a:t>·   отводить большее место практическим действиям с предметами, работе с наглядностью.</a:t>
            </a:r>
            <a:br>
              <a:rPr lang="ru-RU" sz="1600" b="0" dirty="0">
                <a:solidFill>
                  <a:schemeClr val="tx1"/>
                </a:solidFill>
                <a:effectLst/>
              </a:rPr>
            </a:br>
            <a:r>
              <a:rPr lang="ru-RU" sz="1600" dirty="0">
                <a:solidFill>
                  <a:schemeClr val="tx1"/>
                </a:solidFill>
                <a:effectLst/>
              </a:rPr>
              <a:t>2. </a:t>
            </a:r>
            <a:r>
              <a:rPr lang="ru-RU" sz="1600" b="0" dirty="0">
                <a:solidFill>
                  <a:schemeClr val="tx1"/>
                </a:solidFill>
                <a:effectLst/>
              </a:rPr>
              <a:t>Систематически проводить индивидуальную работу с детьми, имеющими трудности в адаптации.</a:t>
            </a:r>
            <a:br>
              <a:rPr lang="ru-RU" sz="1600" b="0" dirty="0">
                <a:solidFill>
                  <a:schemeClr val="tx1"/>
                </a:solidFill>
                <a:effectLst/>
              </a:rPr>
            </a:br>
            <a:r>
              <a:rPr lang="ru-RU" sz="1600" dirty="0">
                <a:solidFill>
                  <a:schemeClr val="tx1"/>
                </a:solidFill>
                <a:effectLst/>
              </a:rPr>
              <a:t>3. </a:t>
            </a:r>
            <a:r>
              <a:rPr lang="ru-RU" sz="1600" b="0" dirty="0">
                <a:solidFill>
                  <a:schemeClr val="tx1"/>
                </a:solidFill>
                <a:effectLst/>
              </a:rPr>
              <a:t>Обеспечить дифференцированный и индивидуальный подход к детям, имеющим особенности в психофизическом развитии и поведении: леворукие, синдром гиперактивности, застенчивость, неврозы, агрессивность и т. п.</a:t>
            </a:r>
            <a:br>
              <a:rPr lang="ru-RU" sz="1600" b="0" dirty="0">
                <a:solidFill>
                  <a:schemeClr val="tx1"/>
                </a:solidFill>
                <a:effectLst/>
              </a:rPr>
            </a:br>
            <a:r>
              <a:rPr lang="ru-RU" sz="1600" dirty="0">
                <a:solidFill>
                  <a:schemeClr val="tx1"/>
                </a:solidFill>
                <a:effectLst/>
              </a:rPr>
              <a:t>4. </a:t>
            </a:r>
            <a:r>
              <a:rPr lang="ru-RU" sz="1600" b="0" dirty="0">
                <a:solidFill>
                  <a:schemeClr val="tx1"/>
                </a:solidFill>
                <a:effectLst/>
              </a:rPr>
              <a:t>Включать детей, занимающих низкое статусное положение в группе сверстников, в общественно значимую деятельность, повышая их авторитет и самооценку.</a:t>
            </a:r>
            <a:br>
              <a:rPr lang="ru-RU" sz="1600" b="0" dirty="0">
                <a:solidFill>
                  <a:schemeClr val="tx1"/>
                </a:solidFill>
                <a:effectLst/>
              </a:rPr>
            </a:br>
            <a:r>
              <a:rPr lang="ru-RU" sz="1600" dirty="0" smtClean="0">
                <a:solidFill>
                  <a:schemeClr val="tx1"/>
                </a:solidFill>
                <a:effectLst/>
              </a:rPr>
              <a:t>6</a:t>
            </a:r>
            <a:r>
              <a:rPr lang="ru-RU" sz="1600" dirty="0">
                <a:solidFill>
                  <a:schemeClr val="tx1"/>
                </a:solidFill>
                <a:effectLst/>
              </a:rPr>
              <a:t>. </a:t>
            </a:r>
            <a:r>
              <a:rPr lang="ru-RU" sz="1600" b="0" dirty="0">
                <a:solidFill>
                  <a:schemeClr val="tx1"/>
                </a:solidFill>
                <a:effectLst/>
              </a:rPr>
              <a:t>Использовать активные формы работы для формирования коллектива и создания благоприятного социально - психологического климата в классе.</a:t>
            </a:r>
            <a:br>
              <a:rPr lang="ru-RU" sz="1600" b="0" dirty="0">
                <a:solidFill>
                  <a:schemeClr val="tx1"/>
                </a:solidFill>
                <a:effectLst/>
              </a:rPr>
            </a:br>
            <a:r>
              <a:rPr lang="ru-RU" sz="1600" dirty="0">
                <a:solidFill>
                  <a:schemeClr val="tx1"/>
                </a:solidFill>
                <a:effectLst/>
              </a:rPr>
              <a:t>7</a:t>
            </a:r>
            <a:r>
              <a:rPr lang="ru-RU" sz="1600" dirty="0" smtClean="0">
                <a:solidFill>
                  <a:schemeClr val="tx1"/>
                </a:solidFill>
                <a:effectLst/>
              </a:rPr>
              <a:t>.</a:t>
            </a:r>
            <a:r>
              <a:rPr lang="ru-RU" sz="1600" dirty="0">
                <a:solidFill>
                  <a:schemeClr val="tx1"/>
                </a:solidFill>
                <a:effectLst/>
              </a:rPr>
              <a:t> </a:t>
            </a:r>
            <a:r>
              <a:rPr lang="ru-RU" sz="1600" b="0" dirty="0">
                <a:solidFill>
                  <a:schemeClr val="tx1"/>
                </a:solidFill>
                <a:effectLst/>
              </a:rPr>
              <a:t>Помогите детям организовать свою деятельность, повторяйте последовательность действий из урока в урок.</a:t>
            </a:r>
            <a:br>
              <a:rPr lang="ru-RU" sz="1600" b="0" dirty="0">
                <a:solidFill>
                  <a:schemeClr val="tx1"/>
                </a:solidFill>
                <a:effectLst/>
              </a:rPr>
            </a:br>
            <a:r>
              <a:rPr lang="ru-RU" sz="1600" dirty="0">
                <a:solidFill>
                  <a:schemeClr val="tx1"/>
                </a:solidFill>
                <a:effectLst/>
              </a:rPr>
              <a:t>8</a:t>
            </a:r>
            <a:r>
              <a:rPr lang="ru-RU" sz="1600" dirty="0" smtClean="0">
                <a:solidFill>
                  <a:schemeClr val="tx1"/>
                </a:solidFill>
                <a:effectLst/>
              </a:rPr>
              <a:t>.</a:t>
            </a:r>
            <a:r>
              <a:rPr lang="ru-RU" sz="1600" dirty="0">
                <a:solidFill>
                  <a:schemeClr val="tx1"/>
                </a:solidFill>
                <a:effectLst/>
              </a:rPr>
              <a:t> </a:t>
            </a:r>
            <a:r>
              <a:rPr lang="ru-RU" sz="1600" b="0" dirty="0">
                <a:solidFill>
                  <a:schemeClr val="tx1"/>
                </a:solidFill>
                <a:effectLst/>
              </a:rPr>
              <a:t>Просите повторить задание самых невнимательных учеников, но не в качестве наказания.</a:t>
            </a:r>
            <a:br>
              <a:rPr lang="ru-RU" sz="1600" b="0" dirty="0">
                <a:solidFill>
                  <a:schemeClr val="tx1"/>
                </a:solidFill>
                <a:effectLst/>
              </a:rPr>
            </a:br>
            <a:r>
              <a:rPr lang="ru-RU" sz="1600" dirty="0">
                <a:solidFill>
                  <a:schemeClr val="tx1"/>
                </a:solidFill>
                <a:effectLst/>
              </a:rPr>
              <a:t>9</a:t>
            </a:r>
            <a:r>
              <a:rPr lang="ru-RU" sz="1600" dirty="0" smtClean="0">
                <a:solidFill>
                  <a:schemeClr val="tx1"/>
                </a:solidFill>
                <a:effectLst/>
              </a:rPr>
              <a:t>.</a:t>
            </a:r>
            <a:r>
              <a:rPr lang="ru-RU" sz="1600" dirty="0">
                <a:solidFill>
                  <a:schemeClr val="tx1"/>
                </a:solidFill>
                <a:effectLst/>
              </a:rPr>
              <a:t> </a:t>
            </a:r>
            <a:r>
              <a:rPr lang="ru-RU" sz="1600" b="0" dirty="0">
                <a:solidFill>
                  <a:schemeClr val="tx1"/>
                </a:solidFill>
                <a:effectLst/>
              </a:rPr>
              <a:t>Поощряйте детей задавать вопросы, если что-то непонятно. Снисходительно относитесь к тому, что первоклашки склонны спросить одно и тоже несколько раз.</a:t>
            </a:r>
            <a:br>
              <a:rPr lang="ru-RU" sz="1600" b="0" dirty="0">
                <a:solidFill>
                  <a:schemeClr val="tx1"/>
                </a:solidFill>
                <a:effectLst/>
              </a:rPr>
            </a:br>
            <a:r>
              <a:rPr lang="ru-RU" sz="1600" dirty="0" smtClean="0">
                <a:solidFill>
                  <a:schemeClr val="tx1"/>
                </a:solidFill>
                <a:effectLst/>
              </a:rPr>
              <a:t>10.</a:t>
            </a:r>
            <a:r>
              <a:rPr lang="ru-RU" sz="1600" dirty="0">
                <a:solidFill>
                  <a:schemeClr val="tx1"/>
                </a:solidFill>
                <a:effectLst/>
              </a:rPr>
              <a:t> </a:t>
            </a:r>
            <a:r>
              <a:rPr lang="ru-RU" sz="1600" b="0" dirty="0">
                <a:solidFill>
                  <a:schemeClr val="tx1"/>
                </a:solidFill>
                <a:effectLst/>
              </a:rPr>
              <a:t>Организуйте личное общение с каждым учеником своего класса; будьте в курсе их радостей и переживаний.</a:t>
            </a:r>
            <a:br>
              <a:rPr lang="ru-RU" sz="1600" b="0" dirty="0">
                <a:solidFill>
                  <a:schemeClr val="tx1"/>
                </a:solidFill>
                <a:effectLst/>
              </a:rPr>
            </a:br>
            <a:endParaRPr lang="ru-RU" sz="1600" b="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/>
          </a:bodyPr>
          <a:lstStyle/>
          <a:p>
            <a:pPr marL="514350" indent="-514350">
              <a:buAutoNum type="arabicParenR"/>
            </a:pPr>
            <a:r>
              <a:rPr lang="ru-RU" b="1" u="sng" dirty="0" smtClean="0"/>
              <a:t>Тест </a:t>
            </a:r>
            <a:r>
              <a:rPr lang="ru-RU" b="1" u="sng" dirty="0" err="1" smtClean="0"/>
              <a:t>Керна-Ирасека</a:t>
            </a:r>
            <a:r>
              <a:rPr lang="ru-RU" b="1" u="sng" dirty="0" smtClean="0"/>
              <a:t> (</a:t>
            </a:r>
            <a:r>
              <a:rPr lang="ru-RU" b="1" u="sng" dirty="0" err="1" smtClean="0"/>
              <a:t>тест</a:t>
            </a:r>
            <a:r>
              <a:rPr lang="ru-RU" b="1" u="sng" dirty="0" smtClean="0"/>
              <a:t> интеллектуального развития)</a:t>
            </a:r>
            <a:endParaRPr lang="ru-RU" b="1" u="sng" dirty="0" smtClean="0"/>
          </a:p>
          <a:p>
            <a:pPr marL="514350" indent="-514350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ru-RU" b="1" dirty="0" smtClean="0"/>
              <a:t>Цель</a:t>
            </a:r>
            <a:r>
              <a:rPr lang="ru-RU" dirty="0" smtClean="0"/>
              <a:t>: определить, насколько у ребенка сформированы функции, необходимые для школы: речь, умственное развитие, умение выполнять учебную задачу, навыки изобразительной деятельности, уровень волевой организации ребенка.</a:t>
            </a:r>
          </a:p>
          <a:p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5726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928670"/>
            <a:ext cx="4214842" cy="5143536"/>
          </a:xfrm>
        </p:spPr>
        <p:txBody>
          <a:bodyPr>
            <a:noAutofit/>
          </a:bodyPr>
          <a:lstStyle/>
          <a:p>
            <a:r>
              <a:rPr lang="ru-RU" sz="1800" b="0" u="sng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800" b="0" u="sng" dirty="0" smtClean="0">
                <a:solidFill>
                  <a:schemeClr val="tx1"/>
                </a:solidFill>
                <a:effectLst/>
              </a:rPr>
            </a:br>
            <a:r>
              <a:rPr lang="ru-RU" sz="1800" b="0" u="sng" dirty="0" smtClean="0">
                <a:solidFill>
                  <a:schemeClr val="tx1"/>
                </a:solidFill>
                <a:effectLst/>
              </a:rPr>
              <a:t>Данные задания позволяют оценить</a:t>
            </a:r>
            <a:r>
              <a:rPr lang="ru-RU" sz="18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1800" b="0" dirty="0" smtClean="0">
                <a:solidFill>
                  <a:schemeClr val="tx1"/>
                </a:solidFill>
                <a:effectLst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</a:rPr>
              <a:t>- достиг ли ребенок такого уровня психического развития, чтобы понять принцип задания «подражать образцу» и «усвоить образец»</a:t>
            </a:r>
            <a:br>
              <a:rPr lang="ru-RU" sz="1800" b="0" dirty="0" smtClean="0">
                <a:solidFill>
                  <a:schemeClr val="tx1"/>
                </a:solidFill>
                <a:effectLst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</a:rPr>
              <a:t>-Уровень развития моторных навыков, мелких мышц кисти и тонкой двигательной координации, необходимых для становления навыков письма и совершенствования рисунка.</a:t>
            </a:r>
            <a:br>
              <a:rPr lang="ru-RU" sz="1800" b="0" dirty="0" smtClean="0">
                <a:solidFill>
                  <a:schemeClr val="tx1"/>
                </a:solidFill>
                <a:effectLst/>
              </a:rPr>
            </a:br>
            <a:r>
              <a:rPr lang="ru-RU" sz="1800" b="0" dirty="0" smtClean="0">
                <a:solidFill>
                  <a:schemeClr val="tx1"/>
                </a:solidFill>
                <a:effectLst/>
              </a:rPr>
              <a:t>- Умения самостоятельно действовать по образцу и осуществлять контроль, обладать определенным уровнем работоспособности. </a:t>
            </a:r>
            <a:r>
              <a:rPr lang="ru-RU" sz="1800" b="0" dirty="0" smtClean="0">
                <a:solidFill>
                  <a:schemeClr val="tx1"/>
                </a:solidFill>
              </a:rPr>
              <a:t/>
            </a:r>
            <a:br>
              <a:rPr lang="ru-RU" sz="1800" b="0" dirty="0" smtClean="0">
                <a:solidFill>
                  <a:schemeClr val="tx1"/>
                </a:solidFill>
              </a:rPr>
            </a:br>
            <a:endParaRPr lang="ru-RU" sz="1800" b="0" dirty="0">
              <a:solidFill>
                <a:schemeClr val="tx1"/>
              </a:solidFill>
            </a:endParaRPr>
          </a:p>
        </p:txBody>
      </p:sp>
      <p:pic>
        <p:nvPicPr>
          <p:cNvPr id="7" name="Содержимое 6" descr="http://l-pankova.ru/wp-content/uploads/2_html_m2d576ed8-3-768x109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530225"/>
            <a:ext cx="3500462" cy="5399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8183880" cy="5786478"/>
          </a:xfrm>
        </p:spPr>
        <p:txBody>
          <a:bodyPr>
            <a:normAutofit fontScale="90000"/>
          </a:bodyPr>
          <a:lstStyle/>
          <a:p>
            <a:pPr lvl="0" fontAlgn="base"/>
            <a:r>
              <a:rPr lang="ru-RU" b="0" dirty="0" smtClean="0">
                <a:solidFill>
                  <a:schemeClr val="tx1"/>
                </a:solidFill>
                <a:effectLst/>
              </a:rPr>
              <a:t>     </a:t>
            </a:r>
            <a:br>
              <a:rPr lang="ru-RU" b="0" dirty="0" smtClean="0">
                <a:solidFill>
                  <a:schemeClr val="tx1"/>
                </a:solidFill>
                <a:effectLst/>
              </a:rPr>
            </a:br>
            <a:r>
              <a:rPr lang="ru-RU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b="0" dirty="0" smtClean="0">
                <a:solidFill>
                  <a:schemeClr val="tx1"/>
                </a:solidFill>
                <a:effectLst/>
              </a:rPr>
            </a:br>
            <a:r>
              <a:rPr lang="ru-RU" sz="2800" b="0" u="sng" dirty="0" smtClean="0">
                <a:solidFill>
                  <a:schemeClr val="tx1"/>
                </a:solidFill>
                <a:effectLst/>
              </a:rPr>
              <a:t>Критерии оценивания</a:t>
            </a:r>
            <a:r>
              <a:rPr lang="ru-RU" sz="28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/>
              </a:rPr>
            </a:br>
            <a:r>
              <a:rPr lang="ru-RU" sz="2800" b="0" dirty="0" smtClean="0">
                <a:solidFill>
                  <a:schemeClr val="tx1"/>
                </a:solidFill>
                <a:effectLst/>
              </a:rPr>
              <a:t>- </a:t>
            </a:r>
            <a:r>
              <a:rPr lang="ru-RU" sz="2200" b="0" dirty="0" smtClean="0">
                <a:solidFill>
                  <a:schemeClr val="tx1"/>
                </a:solidFill>
                <a:effectLst/>
              </a:rPr>
              <a:t>Ребенок, получивший за выполнение всех заданий </a:t>
            </a:r>
            <a:r>
              <a:rPr lang="ru-RU" sz="2200" dirty="0" smtClean="0">
                <a:solidFill>
                  <a:schemeClr val="tx1"/>
                </a:solidFill>
                <a:effectLst/>
              </a:rPr>
              <a:t>от 3 до 5 баллов</a:t>
            </a:r>
            <a:r>
              <a:rPr lang="ru-RU" sz="2200" b="0" dirty="0" smtClean="0">
                <a:solidFill>
                  <a:schemeClr val="tx1"/>
                </a:solidFill>
                <a:effectLst/>
              </a:rPr>
              <a:t>, оценивается по уровню психомоторного развития как зрелый, то есть готовый к школе.</a:t>
            </a:r>
            <a:br>
              <a:rPr lang="ru-RU" sz="2200" b="0" dirty="0" smtClean="0">
                <a:solidFill>
                  <a:schemeClr val="tx1"/>
                </a:solidFill>
                <a:effectLst/>
              </a:rPr>
            </a:br>
            <a:r>
              <a:rPr lang="ru-RU" sz="22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200" b="0" dirty="0" smtClean="0">
                <a:solidFill>
                  <a:schemeClr val="tx1"/>
                </a:solidFill>
                <a:effectLst/>
              </a:rPr>
            </a:br>
            <a:r>
              <a:rPr lang="ru-RU" sz="2200" b="0" dirty="0" smtClean="0">
                <a:solidFill>
                  <a:schemeClr val="tx1"/>
                </a:solidFill>
                <a:effectLst/>
              </a:rPr>
              <a:t>- </a:t>
            </a:r>
            <a:r>
              <a:rPr lang="ru-RU" sz="2200" dirty="0" smtClean="0">
                <a:solidFill>
                  <a:schemeClr val="tx1"/>
                </a:solidFill>
                <a:effectLst/>
              </a:rPr>
              <a:t>6-7 баллов</a:t>
            </a:r>
            <a:r>
              <a:rPr lang="ru-RU" sz="2200" b="0" dirty="0" smtClean="0">
                <a:solidFill>
                  <a:schemeClr val="tx1"/>
                </a:solidFill>
                <a:effectLst/>
              </a:rPr>
              <a:t> – средний уровень готовности к школе, так называемый «зреющий». В этом случае можно говорить о благоприятном прогнозе.</a:t>
            </a:r>
            <a:br>
              <a:rPr lang="ru-RU" sz="2200" b="0" dirty="0" smtClean="0">
                <a:solidFill>
                  <a:schemeClr val="tx1"/>
                </a:solidFill>
                <a:effectLst/>
              </a:rPr>
            </a:br>
            <a:r>
              <a:rPr lang="ru-RU" sz="22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200" b="0" dirty="0" smtClean="0">
                <a:solidFill>
                  <a:schemeClr val="tx1"/>
                </a:solidFill>
                <a:effectLst/>
              </a:rPr>
            </a:br>
            <a:r>
              <a:rPr lang="ru-RU" sz="2200" b="0" dirty="0" smtClean="0">
                <a:solidFill>
                  <a:schemeClr val="tx1"/>
                </a:solidFill>
                <a:effectLst/>
              </a:rPr>
              <a:t>- </a:t>
            </a:r>
            <a:r>
              <a:rPr lang="ru-RU" sz="2200" dirty="0" smtClean="0">
                <a:solidFill>
                  <a:schemeClr val="tx1"/>
                </a:solidFill>
                <a:effectLst/>
              </a:rPr>
              <a:t>8-9 баллов</a:t>
            </a:r>
            <a:r>
              <a:rPr lang="ru-RU" sz="2200" b="0" dirty="0" smtClean="0">
                <a:solidFill>
                  <a:schemeClr val="tx1"/>
                </a:solidFill>
                <a:effectLst/>
              </a:rPr>
              <a:t> – уровень готовности к школе ниже среднего. Этот ребенок нуждается в дополнительных занятиях.</a:t>
            </a:r>
            <a:br>
              <a:rPr lang="ru-RU" sz="2200" b="0" dirty="0" smtClean="0">
                <a:solidFill>
                  <a:schemeClr val="tx1"/>
                </a:solidFill>
                <a:effectLst/>
              </a:rPr>
            </a:br>
            <a:r>
              <a:rPr lang="ru-RU" sz="22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200" b="0" dirty="0" smtClean="0">
                <a:solidFill>
                  <a:schemeClr val="tx1"/>
                </a:solidFill>
                <a:effectLst/>
              </a:rPr>
            </a:br>
            <a:r>
              <a:rPr lang="ru-RU" sz="2200" b="0" dirty="0" smtClean="0">
                <a:solidFill>
                  <a:schemeClr val="tx1"/>
                </a:solidFill>
                <a:effectLst/>
              </a:rPr>
              <a:t>- Ребенок, </a:t>
            </a:r>
            <a:r>
              <a:rPr lang="ru-RU" sz="2200" dirty="0" smtClean="0">
                <a:solidFill>
                  <a:schemeClr val="tx1"/>
                </a:solidFill>
                <a:effectLst/>
              </a:rPr>
              <a:t>получивший 10 и более баллов</a:t>
            </a:r>
            <a:r>
              <a:rPr lang="ru-RU" sz="2200" b="0" dirty="0" smtClean="0">
                <a:solidFill>
                  <a:schemeClr val="tx1"/>
                </a:solidFill>
                <a:effectLst/>
              </a:rPr>
              <a:t>, оценивается как незрелый по психомоторному развитию.</a:t>
            </a:r>
            <a:br>
              <a:rPr lang="ru-RU" sz="2200" b="0" dirty="0" smtClean="0">
                <a:solidFill>
                  <a:schemeClr val="tx1"/>
                </a:solidFill>
                <a:effectLst/>
              </a:rPr>
            </a:br>
            <a:r>
              <a:rPr lang="ru-RU" sz="2200" b="0" dirty="0" smtClean="0">
                <a:solidFill>
                  <a:schemeClr val="tx1"/>
                </a:solidFill>
                <a:effectLst/>
              </a:rPr>
              <a:t> 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/>
              </a:rPr>
            </a:br>
            <a:endParaRPr lang="ru-RU" sz="2800" b="0" dirty="0"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785818"/>
          </a:xfrm>
        </p:spPr>
        <p:txBody>
          <a:bodyPr>
            <a:normAutofit/>
          </a:bodyPr>
          <a:lstStyle/>
          <a:p>
            <a:r>
              <a:rPr lang="ru-RU" sz="1600" b="0" dirty="0" smtClean="0">
                <a:solidFill>
                  <a:schemeClr val="tx1"/>
                </a:solidFill>
                <a:effectLst/>
              </a:rPr>
              <a:t>1 а класс. Дата проведения :17.09.2018 г.  Количество обучающихся, принимающих участие в диагностике: 23</a:t>
            </a:r>
            <a:endParaRPr lang="ru-RU" sz="1600" b="0" dirty="0">
              <a:effectLst/>
            </a:endParaRPr>
          </a:p>
        </p:txBody>
      </p:sp>
      <p:graphicFrame>
        <p:nvGraphicFramePr>
          <p:cNvPr id="3" name="Диаграмма 2"/>
          <p:cNvGraphicFramePr/>
          <p:nvPr/>
        </p:nvGraphicFramePr>
        <p:xfrm>
          <a:off x="1000100" y="1397000"/>
          <a:ext cx="66199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857256"/>
          </a:xfrm>
        </p:spPr>
        <p:txBody>
          <a:bodyPr>
            <a:normAutofit/>
          </a:bodyPr>
          <a:lstStyle/>
          <a:p>
            <a:r>
              <a:rPr lang="ru-RU" sz="1600" b="0" dirty="0" smtClean="0">
                <a:solidFill>
                  <a:schemeClr val="tx1"/>
                </a:solidFill>
                <a:effectLst/>
              </a:rPr>
              <a:t>1 б класс. Дата проведения :25.09.2018 год.  Количество обучающихся, принимающих участие в диагностике: 11</a:t>
            </a:r>
            <a:endParaRPr lang="ru-RU" sz="1600" b="0" dirty="0">
              <a:effectLst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8604"/>
            <a:ext cx="8183880" cy="785818"/>
          </a:xfrm>
        </p:spPr>
        <p:txBody>
          <a:bodyPr>
            <a:normAutofit/>
          </a:bodyPr>
          <a:lstStyle/>
          <a:p>
            <a:r>
              <a:rPr lang="ru-RU" sz="1600" b="0" dirty="0" smtClean="0">
                <a:solidFill>
                  <a:schemeClr val="tx1"/>
                </a:solidFill>
                <a:effectLst/>
              </a:rPr>
              <a:t>1 в класс. Дата проведения :28.09.2018 г.  Количество обучающихся, принимающих участие в диагностике: 22</a:t>
            </a:r>
            <a:endParaRPr lang="ru-RU" sz="1600" b="0" dirty="0">
              <a:effectLst/>
            </a:endParaRPr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857232"/>
            <a:ext cx="73581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 г класс. Дата проведения :2.10.2018 г.  Количество обучающихся, принимающих участие в диагностике: 16</a:t>
            </a:r>
            <a:endParaRPr lang="ru-RU" dirty="0"/>
          </a:p>
        </p:txBody>
      </p:sp>
      <p:graphicFrame>
        <p:nvGraphicFramePr>
          <p:cNvPr id="4" name="Диаграмма 3"/>
          <p:cNvGraphicFramePr/>
          <p:nvPr/>
        </p:nvGraphicFramePr>
        <p:xfrm>
          <a:off x="1285852" y="1928802"/>
          <a:ext cx="6286544" cy="3746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00042"/>
            <a:ext cx="8183880" cy="5537108"/>
          </a:xfrm>
        </p:spPr>
        <p:txBody>
          <a:bodyPr>
            <a:normAutofit/>
          </a:bodyPr>
          <a:lstStyle/>
          <a:p>
            <a:r>
              <a:rPr lang="ru-RU" sz="1400" b="0" dirty="0" smtClean="0">
                <a:effectLst/>
              </a:rPr>
              <a:t>-</a:t>
            </a:r>
            <a:endParaRPr lang="ru-RU" sz="1400" b="0" dirty="0">
              <a:effectLst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642918"/>
            <a:ext cx="771530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</a:t>
            </a:r>
            <a:r>
              <a:rPr kumimoji="0" lang="ru-RU" sz="28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Методика «Лесенка»</a:t>
            </a:r>
            <a:endParaRPr kumimoji="0" lang="ru-RU" sz="2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выявления системы представлений ребенка о том, как он оценивает себя сам, как, по его мнению, его оценивают другие люди и как соотносятся эти представления между собой.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</a:t>
            </a:r>
            <a:r>
              <a:rPr kumimoji="0" lang="ru-RU" sz="28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Методика «Рукавички»</a:t>
            </a:r>
            <a:endParaRPr kumimoji="0" lang="ru-RU" sz="2800" b="0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 выявление уровня сформированности действий по согласованию усилий в процессе организации и осуществления сотрудничества (кооперация).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316</TotalTime>
  <Words>227</Words>
  <Application>Microsoft Office PowerPoint</Application>
  <PresentationFormat>Экран (4:3)</PresentationFormat>
  <Paragraphs>26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Готовность первоклассников к школе</vt:lpstr>
      <vt:lpstr>Слайд 2</vt:lpstr>
      <vt:lpstr> Данные задания позволяют оценить - достиг ли ребенок такого уровня психического развития, чтобы понять принцип задания «подражать образцу» и «усвоить образец» -Уровень развития моторных навыков, мелких мышц кисти и тонкой двигательной координации, необходимых для становления навыков письма и совершенствования рисунка. - Умения самостоятельно действовать по образцу и осуществлять контроль, обладать определенным уровнем работоспособности.  </vt:lpstr>
      <vt:lpstr>       Критерии оценивания - Ребенок, получивший за выполнение всех заданий от 3 до 5 баллов, оценивается по уровню психомоторного развития как зрелый, то есть готовый к школе.  - 6-7 баллов – средний уровень готовности к школе, так называемый «зреющий». В этом случае можно говорить о благоприятном прогнозе.  - 8-9 баллов – уровень готовности к школе ниже среднего. Этот ребенок нуждается в дополнительных занятиях.  - Ребенок, получивший 10 и более баллов, оценивается как незрелый по психомоторному развитию.    </vt:lpstr>
      <vt:lpstr>1 а класс. Дата проведения :17.09.2018 г.  Количество обучающихся, принимающих участие в диагностике: 23</vt:lpstr>
      <vt:lpstr>1 б класс. Дата проведения :25.09.2018 год.  Количество обучающихся, принимающих участие в диагностике: 11</vt:lpstr>
      <vt:lpstr>1 в класс. Дата проведения :28.09.2018 г.  Количество обучающихся, принимающих участие в диагностике: 22</vt:lpstr>
      <vt:lpstr>Слайд 8</vt:lpstr>
      <vt:lpstr>-</vt:lpstr>
      <vt:lpstr>Слайд 10</vt:lpstr>
      <vt:lpstr>.</vt:lpstr>
      <vt:lpstr>.</vt:lpstr>
      <vt:lpstr>Слайд 13</vt:lpstr>
      <vt:lpstr>Дети «Группы риска» 1 А класс  Житков Николай Адеева Алена 1 Б класс Стрелков Егор 1 В класс Румянцев Николай 1 Г класс Комлев Владимир Синицин Степан Лапавчук Родион  </vt:lpstr>
      <vt:lpstr>Рекомендации  1. Обеспечить оптимальный процесс физиологической адаптации, т.е. помнить, что длительное напряжение, утомление и переутомление могут стоить ребенку здоровья, т.е. ·   обеспечить своевременную смену видов деятельности; ·   не давать задания, требующие длительного сосредоточения взгляда на одном предмете, монотонных движений; ·   отводить большее место практическим действиям с предметами, работе с наглядностью. 2. Систематически проводить индивидуальную работу с детьми, имеющими трудности в адаптации. 3. Обеспечить дифференцированный и индивидуальный подход к детям, имеющим особенности в психофизическом развитии и поведении: леворукие, синдром гиперактивности, застенчивость, неврозы, агрессивность и т. п. 4. Включать детей, занимающих низкое статусное положение в группе сверстников, в общественно значимую деятельность, повышая их авторитет и самооценку. 6. Использовать активные формы работы для формирования коллектива и создания благоприятного социально - психологического климата в классе. 7. Помогите детям организовать свою деятельность, повторяйте последовательность действий из урока в урок. 8. Просите повторить задание самых невнимательных учеников, но не в качестве наказания. 9. Поощряйте детей задавать вопросы, если что-то непонятно. Снисходительно относитесь к тому, что первоклашки склонны спросить одно и тоже несколько раз. 10. Организуйте личное общение с каждым учеником своего класса; будьте в курсе их радостей и переживаний.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user</cp:lastModifiedBy>
  <cp:revision>45</cp:revision>
  <dcterms:created xsi:type="dcterms:W3CDTF">2015-11-01T11:59:57Z</dcterms:created>
  <dcterms:modified xsi:type="dcterms:W3CDTF">2018-12-04T09:32:00Z</dcterms:modified>
</cp:coreProperties>
</file>