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4" r:id="rId4"/>
    <p:sldId id="257" r:id="rId5"/>
    <p:sldId id="258" r:id="rId6"/>
    <p:sldId id="259" r:id="rId7"/>
    <p:sldId id="260" r:id="rId8"/>
    <p:sldId id="281" r:id="rId9"/>
    <p:sldId id="280" r:id="rId10"/>
    <p:sldId id="282" r:id="rId11"/>
    <p:sldId id="283" r:id="rId12"/>
    <p:sldId id="285" r:id="rId13"/>
    <p:sldId id="286" r:id="rId14"/>
    <p:sldId id="288" r:id="rId15"/>
    <p:sldId id="264" r:id="rId16"/>
    <p:sldId id="265" r:id="rId17"/>
    <p:sldId id="287" r:id="rId18"/>
    <p:sldId id="266" r:id="rId19"/>
    <p:sldId id="269" r:id="rId20"/>
    <p:sldId id="278" r:id="rId21"/>
    <p:sldId id="289" r:id="rId22"/>
    <p:sldId id="267" r:id="rId23"/>
    <p:sldId id="263" r:id="rId24"/>
    <p:sldId id="290" r:id="rId25"/>
    <p:sldId id="29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472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25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7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9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23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55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737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04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4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08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339DC-D3F7-4A7F-847A-33549D8AF0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59AB6-F588-4E96-9E8C-5B6B834FB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272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 b="1" dirty="0"/>
              <a:t>Лист. Функции и морфология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577"/>
            <a:ext cx="328086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-29166"/>
            <a:ext cx="3635896" cy="272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http://im4-tub-ru.yandex.net/i?id=124895011-6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5719097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http://im3-tub-ru.yandex.net/i?id=169353077-69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881" y="3645024"/>
            <a:ext cx="326436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27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274638"/>
            <a:ext cx="2530624" cy="8501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5508104" cy="6858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Пальчатое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от основания листовой пластинки лучами расходятся несколько (3—5) крупных жилок. Они, в свою очередь, разветвляются на более мелкие жилки. Пальчатое жилкование также может быть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краебеж­ным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петлевидным В и 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Дуговидное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когда от черешка отходят несколько одинаково разви­тых, слабо ветвящихся, дуговидно изогнутых жилок, сходящихся к верши­не листа (ландыш, подорожник);</a:t>
            </a:r>
          </a:p>
          <a:p>
            <a:pPr marL="0" indent="0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Параллельное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свойственно сидячим листьям злаков и осок. У них от основания листа отходят несколько параллельных, одинаково развитых жилок, сходящихся в вершине.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844824"/>
            <a:ext cx="363537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09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19294"/>
            <a:ext cx="9177180" cy="6838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3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ru-RU" dirty="0" smtClean="0"/>
              <a:t>Форма листовой пластинки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692696"/>
            <a:ext cx="6444208" cy="6165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Округлый – наиболее широкий участок находится посередине, длина равна или немного превышает ширину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Эллиптический – длина 1,5- 2 раза больше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Продолговатый – 3-4 раза больше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Широкояйцевидный – широкая нижняя часть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 широкояйцевидной - наоборот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Яйцевидная  и ланцетная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Мечевидный - Длина в 10 и более раз превышает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Линейный – длинный, но узкий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Трубчатый – цилиндрический полый внутри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Игловидный – небольшие, узкие плотные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54"/>
          <a:stretch/>
        </p:blipFill>
        <p:spPr bwMode="auto">
          <a:xfrm>
            <a:off x="6228184" y="971600"/>
            <a:ext cx="2736303" cy="512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65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Форма верши­ны листовой пластинки: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8640960" cy="580526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закругленная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  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острая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заостренная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остроконечная;</a:t>
            </a:r>
          </a:p>
          <a:p>
            <a:pPr marL="0" indent="0"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Форма основания листа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клиновидное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закругленное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сердцевидное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стреловидное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копьевидное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5" b="63011"/>
          <a:stretch/>
        </p:blipFill>
        <p:spPr bwMode="auto">
          <a:xfrm>
            <a:off x="3927804" y="4149080"/>
            <a:ext cx="4892668" cy="253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844" y="690876"/>
            <a:ext cx="2915816" cy="271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5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Форма края листовой пластинки: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" y="908720"/>
            <a:ext cx="4810601" cy="5949280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цельнокрайный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если край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листа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 имеет выемок (ландыш, сирень);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зубчатый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пильчатый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городчатый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выемчатый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1" t="34831"/>
          <a:stretch/>
        </p:blipFill>
        <p:spPr bwMode="auto">
          <a:xfrm>
            <a:off x="4482018" y="1844824"/>
            <a:ext cx="4470238" cy="433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50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07288" cy="3460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Степени рассечения простых листьев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8231"/>
            <a:ext cx="9144001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89756" y="617190"/>
            <a:ext cx="8964488" cy="93610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выемки по краю листа неглубокие, лист называется 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цельным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996952"/>
            <a:ext cx="119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1/3-1/4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013176"/>
            <a:ext cx="1053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(почти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18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0"/>
            <a:ext cx="2818656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28800"/>
            <a:ext cx="9144000" cy="52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Лопастные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пластинки которых имеют вырезы, доходящие до 1/3-1/4 расстояния между краем листа и средней жилкой.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Взависимости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расположения лопастей, листья бывают: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перистолопастные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лопасти расположены парами по бокам от главной жилки, наподобие пера  (у дуба)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альчатолопастные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расходятся лучеобразно от одной точки (клен, смородина)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Раздельными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-вырезы которых заходят глубже половины расстояния между краем листа и главной жилкой , 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доглавной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жилки не доходят (одуванчик, мак),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пальчетораздельный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(у лесной герани)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Рассеченными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надрезы которых доходят до центральной жилки 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перисторассечённые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чистотел, дважды…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снытия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многократно… тысячелистник и т.д.)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"/>
            <a:ext cx="9144000" cy="1628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59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980728"/>
            <a:ext cx="5508104" cy="5695996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имеют одну листовую пластинку, цельную или иногда силь­но расчлененную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состоят из нескольких листовых пластинок (листочков), которые прикрепляются с помощью собственных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черешочков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304" y="2837448"/>
            <a:ext cx="3568229" cy="402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607" y="519671"/>
            <a:ext cx="3297622" cy="198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0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70609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Сложные листья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988840"/>
            <a:ext cx="9036496" cy="4869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Сложные листья – состоят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нескольких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листовых пластинок –листочков,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прикрепляющих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особым сочленениями к общему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черешку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рябина,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акация).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листопада сложный лист отпадает постепенно и последним отпадает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черешок.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Тройчатослжный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(клевер, земляника)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Пальчатосложные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(конский каштан)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Парноперистосложные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(акация желтая)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Непарноперистосложный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(рябина, акация белая)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Дваждыпарноперистосложный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(гледичии)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0"/>
            <a:ext cx="2618873" cy="2121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5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32040" y="0"/>
            <a:ext cx="1584176" cy="105273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Форма листовой пластины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780928"/>
            <a:ext cx="4699335" cy="388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0"/>
            <a:ext cx="8352928" cy="6858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листовой пластинки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 — округлая;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эллиптическая;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про­долговатая;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широкояйцевидная;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—яйцевидная;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6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ланцетная;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обратно-широкояйцевидная;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обратнояйцевидная;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обратно ланцетная.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верши­ны листовой пластинки: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закругленная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   11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—острая;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заостренная;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13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остроконечная;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основания листа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клиновидное;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15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закругленное;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сердцевидное;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17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стреловидное;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копьевидное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Форма края листовой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пластинки: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цельнокрайный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если край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имеет выемок (ландыш, сирень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20 — зубчатый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21 — пильчатый;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городчатый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23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выемчатый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00" y="1465"/>
            <a:ext cx="2592288" cy="2849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9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Контрольные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№ 1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роль растений в природе и жизни человека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вклад в науку внес  Теофраст 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вклад в науку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 Линне­й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Корень. Функции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морфология. Метаморфозы корня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 в науку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Ламарк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побег и стебель, его строение и метаморфозы.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вклад в науку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Дар­вин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и типы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почек.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70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28" b="50000"/>
          <a:stretch/>
        </p:blipFill>
        <p:spPr bwMode="auto">
          <a:xfrm>
            <a:off x="499356" y="0"/>
            <a:ext cx="79928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31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34563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Метаморфозы листьев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717" y="1856561"/>
            <a:ext cx="3816424" cy="485740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Луковицы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Семядоли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Усики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Колючки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Почечные чешуи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Ловушки </a:t>
            </a:r>
          </a:p>
          <a:p>
            <a:pPr marL="514350" indent="-514350">
              <a:buFont typeface="+mj-lt"/>
              <a:buAutoNum type="arabicPeriod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Моу &quot;Школа 33&quot; г. Казани Буранова Зульфия Валерьевна содержание что такое лис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14202"/>
            <a:ext cx="5652120" cy="684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Моу &quot;Школа 33&quot; г. Казани Буранова Зульфия Валерьевна содержа…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9" t="63901" r="40152" b="2080"/>
          <a:stretch/>
        </p:blipFill>
        <p:spPr bwMode="auto">
          <a:xfrm>
            <a:off x="5831632" y="4913784"/>
            <a:ext cx="331236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295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iouroki.ru/content/page/679/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3" y="2168"/>
            <a:ext cx="9119027" cy="685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53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295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Жизненная форма растений</a:t>
            </a:r>
            <a:r>
              <a:rPr lang="ru-RU" sz="3600" dirty="0"/>
              <a:t>, или </a:t>
            </a:r>
            <a:r>
              <a:rPr lang="ru-RU" sz="3600" i="1" dirty="0" err="1"/>
              <a:t>биоморфой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244280" cy="504056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Деревья</a:t>
            </a:r>
          </a:p>
          <a:p>
            <a:r>
              <a:rPr lang="ru-RU" b="1" i="1" dirty="0"/>
              <a:t>Кустарники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i="1" dirty="0"/>
              <a:t>Кустарнички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i="1" dirty="0"/>
              <a:t>Полукустарники</a:t>
            </a:r>
            <a:r>
              <a:rPr lang="ru-RU" dirty="0"/>
              <a:t> и </a:t>
            </a:r>
            <a:r>
              <a:rPr lang="ru-RU" b="1" i="1" dirty="0"/>
              <a:t>полукустарнички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i="1" dirty="0"/>
              <a:t>Травянистые растения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i="1" dirty="0"/>
              <a:t>Растения-подушки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i="1" dirty="0" smtClean="0"/>
              <a:t>Суккуленты</a:t>
            </a:r>
          </a:p>
          <a:p>
            <a:r>
              <a:rPr lang="ru-RU" b="1" i="1" dirty="0"/>
              <a:t>Лианы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306478"/>
            <a:ext cx="4797881" cy="2626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3952590"/>
            <a:ext cx="4783267" cy="273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3121672" cy="164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6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обег - ЖИЗНЬ РАСТЕНИЙ - БОТАНИКА - Каталог статей - БИОЛОГИЯ НЕ ДЛЯ БОТАН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25"/>
            <a:ext cx="9148575" cy="684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003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Контрольные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предложенным образцам растений дайте морфологическое их описание.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Контрольные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№ 1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Функции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морфология. Метаморфозы корня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побег и стебель, его строение и метаморфозы.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типы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почек, определение.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1143000"/>
          </a:xfrm>
        </p:spPr>
        <p:txBody>
          <a:bodyPr/>
          <a:lstStyle/>
          <a:p>
            <a:r>
              <a:rPr lang="ru-RU" dirty="0" smtClean="0"/>
              <a:t>Лист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7549" y="1492312"/>
            <a:ext cx="3178696" cy="45259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структурная часть побега и важнейший вегетатив­ный орган растения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7551"/>
            <a:ext cx="5637553" cy="67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9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осуществляет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3240360" cy="50691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(фото­синтез),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испарение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воды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транспирацию)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газообмен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(поглоще­ние и выделение диоксида углерода и кислорода).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62" y="1124744"/>
            <a:ext cx="538068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3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r>
              <a:rPr lang="ru-RU" dirty="0" smtClean="0"/>
              <a:t>характерен </a:t>
            </a:r>
            <a:r>
              <a:rPr lang="ru-RU" dirty="0"/>
              <a:t>ограниченный верхушечный рост.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077" y="116632"/>
            <a:ext cx="5350411" cy="659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55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038" y="116632"/>
            <a:ext cx="3250704" cy="898880"/>
          </a:xfrm>
        </p:spPr>
        <p:txBody>
          <a:bodyPr>
            <a:normAutofit/>
          </a:bodyPr>
          <a:lstStyle/>
          <a:p>
            <a:r>
              <a:rPr lang="ru-RU" dirty="0" smtClean="0"/>
              <a:t>Состоит: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1" y="836712"/>
            <a:ext cx="5653759" cy="403244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пластинки,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Черешка (черешковые, сидячие, влагалищные)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при­листники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Жилки (проводящие пучки) (перистое и пальчатое,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дуговидное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параллельное)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102" y="9840"/>
            <a:ext cx="3140898" cy="399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biouroki.ru/content/page/679/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564" y="4233861"/>
            <a:ext cx="2881102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3" y="4743132"/>
            <a:ext cx="2598235" cy="2114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7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778098"/>
          </a:xfrm>
        </p:spPr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Жилкование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" y="980728"/>
            <a:ext cx="5395057" cy="5688632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определенное для каждого вида расположе­ние проводящих пучков (жилок) в пластинке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поступает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и отток продуктов ассимиляции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механическая опора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01" t="50000"/>
          <a:stretch/>
        </p:blipFill>
        <p:spPr bwMode="auto">
          <a:xfrm>
            <a:off x="5395057" y="1030281"/>
            <a:ext cx="3765573" cy="5189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4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8515" y="188640"/>
            <a:ext cx="3024417" cy="18722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Типы жилкования листьев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6300192" cy="6669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Простое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листовую пластинку от основания до верхушки проходит только одна жилка (мхи, плауны, хвои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сосны,элодеи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Перисто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от крупной главной жилки отходят более тонкие боковые жилки второго порядка.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они достигают края листа (упираются в не­го), заходя в зубчики или даже выступая за их пределы в виде щетинок, жилкование называется </a:t>
            </a:r>
            <a:r>
              <a:rPr lang="ru-RU" sz="3900" b="1" dirty="0" err="1" smtClean="0">
                <a:latin typeface="Times New Roman" pitchFamily="18" charset="0"/>
                <a:cs typeface="Times New Roman" pitchFamily="18" charset="0"/>
              </a:rPr>
              <a:t>краебежным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боковые жилки, не доходя до края листовой пластинки,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петлевидно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изгибаются, присоединяясь к выше­расположенной жилке - жилкование называется 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петлевидным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515" y="2204864"/>
            <a:ext cx="302441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02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898</Words>
  <Application>Microsoft Office PowerPoint</Application>
  <PresentationFormat>Экран (4:3)</PresentationFormat>
  <Paragraphs>134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Лист. Функции и морфология</vt:lpstr>
      <vt:lpstr>Контрольные вопросы:</vt:lpstr>
      <vt:lpstr>Контрольные вопросы:</vt:lpstr>
      <vt:lpstr>Лист</vt:lpstr>
      <vt:lpstr>осуществляет</vt:lpstr>
      <vt:lpstr>Презентация PowerPoint</vt:lpstr>
      <vt:lpstr>Состоит:</vt:lpstr>
      <vt:lpstr>Жилкование</vt:lpstr>
      <vt:lpstr>Типы жилкования листьев</vt:lpstr>
      <vt:lpstr>Презентация PowerPoint</vt:lpstr>
      <vt:lpstr>Презентация PowerPoint</vt:lpstr>
      <vt:lpstr>Форма листовой пластинки</vt:lpstr>
      <vt:lpstr>Форма верши­ны листовой пластинки:  </vt:lpstr>
      <vt:lpstr> Форма края листовой пластинки:  </vt:lpstr>
      <vt:lpstr>Степени рассечения простых листьев</vt:lpstr>
      <vt:lpstr>Презентация PowerPoint</vt:lpstr>
      <vt:lpstr>Презентация PowerPoint</vt:lpstr>
      <vt:lpstr>Сложные листья</vt:lpstr>
      <vt:lpstr>Форма листовой пластины</vt:lpstr>
      <vt:lpstr>Презентация PowerPoint</vt:lpstr>
      <vt:lpstr>Метаморфозы листьев </vt:lpstr>
      <vt:lpstr>Презентация PowerPoint</vt:lpstr>
      <vt:lpstr>Жизненная форма растений, или биоморфой </vt:lpstr>
      <vt:lpstr>Презентация PowerPoint</vt:lpstr>
      <vt:lpstr>Контрольные вопросы: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Лист. Функции и морфология</dc:title>
  <dc:creator>Elena</dc:creator>
  <cp:lastModifiedBy>Кабинет 21</cp:lastModifiedBy>
  <cp:revision>36</cp:revision>
  <dcterms:created xsi:type="dcterms:W3CDTF">2013-09-18T06:10:51Z</dcterms:created>
  <dcterms:modified xsi:type="dcterms:W3CDTF">2018-11-12T06:44:00Z</dcterms:modified>
</cp:coreProperties>
</file>