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62" r:id="rId3"/>
    <p:sldId id="273" r:id="rId4"/>
    <p:sldId id="274" r:id="rId5"/>
    <p:sldId id="261" r:id="rId6"/>
    <p:sldId id="275" r:id="rId7"/>
    <p:sldId id="276" r:id="rId8"/>
    <p:sldId id="277" r:id="rId9"/>
    <p:sldId id="260" r:id="rId10"/>
    <p:sldId id="263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152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9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6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g"/><Relationship Id="rId5" Type="http://schemas.openxmlformats.org/officeDocument/2006/relationships/image" Target="../media/image14.jp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0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4.png"/><Relationship Id="rId7" Type="http://schemas.openxmlformats.org/officeDocument/2006/relationships/image" Target="../media/image28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g"/><Relationship Id="rId4" Type="http://schemas.openxmlformats.org/officeDocument/2006/relationships/image" Target="../media/image25.jpg"/><Relationship Id="rId9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deswal.ru/wide/1920-1200/000009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Овал 2"/>
          <p:cNvSpPr/>
          <p:nvPr/>
        </p:nvSpPr>
        <p:spPr>
          <a:xfrm>
            <a:off x="1547664" y="1556792"/>
            <a:ext cx="5760640" cy="2808312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8676" name="Picture 4" descr="https://i.sunhome.ru/journal/1/voda-zhivaya-v2.ori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358929" cy="19888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80" name="Picture 8" descr="http://itd3.mycdn.me/image?id=839429504201&amp;t=20&amp;plc=WEB&amp;tkn=*AJN1uxZZX1i6MRWU0rwiBFFRnH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4375381"/>
            <a:ext cx="8676456" cy="248261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198208" y="1916832"/>
            <a:ext cx="872732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Опыты с </a:t>
            </a:r>
            <a:r>
              <a:rPr lang="ru-RU" sz="4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водой,бумагой,воздухом</a:t>
            </a:r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</a:p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во второй младшей группе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9" name="Picture 6" descr="http://900igr.net/up/datai/197702/0016-015-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07696" y="0"/>
            <a:ext cx="2736304" cy="26614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deswal.ru/wide/1920-1200/000009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Picture 6" descr="http://900igr.net/up/datai/197702/0016-015-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265712"/>
            <a:ext cx="2665241" cy="2592288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deswal.ru/wide/1920-1200/000009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323528" y="260648"/>
            <a:ext cx="8568952" cy="633670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rgbClr val="0070C0"/>
                </a:solidFill>
              </a:rPr>
              <a:t>Список литературы:</a:t>
            </a:r>
            <a:endParaRPr lang="ru-RU" dirty="0" smtClean="0">
              <a:solidFill>
                <a:srgbClr val="0070C0"/>
              </a:solidFill>
            </a:endParaRPr>
          </a:p>
          <a:p>
            <a:r>
              <a:rPr lang="ru-RU" dirty="0" smtClean="0">
                <a:solidFill>
                  <a:srgbClr val="0070C0"/>
                </a:solidFill>
              </a:rPr>
              <a:t> </a:t>
            </a:r>
            <a:r>
              <a:rPr lang="ru-RU" i="1" dirty="0" err="1" smtClean="0">
                <a:solidFill>
                  <a:srgbClr val="0070C0"/>
                </a:solidFill>
              </a:rPr>
              <a:t>Поддьяков</a:t>
            </a:r>
            <a:r>
              <a:rPr lang="ru-RU" i="1" dirty="0" smtClean="0">
                <a:solidFill>
                  <a:srgbClr val="0070C0"/>
                </a:solidFill>
              </a:rPr>
              <a:t> А.И. </a:t>
            </a:r>
            <a:r>
              <a:rPr lang="ru-RU" dirty="0" smtClean="0">
                <a:solidFill>
                  <a:srgbClr val="0070C0"/>
                </a:solidFill>
              </a:rPr>
              <a:t>Комбинаторное экспериментирование дошкольников с многосвязным объектом- «черным ящиком»  </a:t>
            </a:r>
            <a:r>
              <a:rPr lang="ru-RU" i="1" dirty="0" smtClean="0">
                <a:solidFill>
                  <a:srgbClr val="0070C0"/>
                </a:solidFill>
              </a:rPr>
              <a:t>Вопросы </a:t>
            </a:r>
            <a:r>
              <a:rPr lang="ru-RU" dirty="0" smtClean="0">
                <a:solidFill>
                  <a:srgbClr val="0070C0"/>
                </a:solidFill>
              </a:rPr>
              <a:t>психологии, 1990. № 5.</a:t>
            </a:r>
          </a:p>
          <a:p>
            <a:r>
              <a:rPr lang="ru-RU" i="1" dirty="0" err="1" smtClean="0">
                <a:solidFill>
                  <a:srgbClr val="0070C0"/>
                </a:solidFill>
              </a:rPr>
              <a:t>Поддьяков</a:t>
            </a:r>
            <a:r>
              <a:rPr lang="ru-RU" i="1" dirty="0" smtClean="0">
                <a:solidFill>
                  <a:srgbClr val="0070C0"/>
                </a:solidFill>
              </a:rPr>
              <a:t> Н.Н. </a:t>
            </a:r>
            <a:r>
              <a:rPr lang="ru-RU" dirty="0" smtClean="0">
                <a:solidFill>
                  <a:srgbClr val="0070C0"/>
                </a:solidFill>
              </a:rPr>
              <a:t>Творчество и саморазвитие детей дошкольного возраста. Концептуальный аспект. —Волгоград: Перемена, 1995.</a:t>
            </a:r>
          </a:p>
          <a:p>
            <a:r>
              <a:rPr lang="ru-RU" i="1" dirty="0" smtClean="0">
                <a:solidFill>
                  <a:srgbClr val="0070C0"/>
                </a:solidFill>
              </a:rPr>
              <a:t>Прохорова Л.К, </a:t>
            </a:r>
            <a:r>
              <a:rPr lang="ru-RU" i="1" dirty="0" err="1" smtClean="0">
                <a:solidFill>
                  <a:srgbClr val="0070C0"/>
                </a:solidFill>
              </a:rPr>
              <a:t>Балакшина</a:t>
            </a:r>
            <a:r>
              <a:rPr lang="ru-RU" i="1" dirty="0" smtClean="0">
                <a:solidFill>
                  <a:srgbClr val="0070C0"/>
                </a:solidFill>
              </a:rPr>
              <a:t> ТА. </a:t>
            </a:r>
            <a:r>
              <a:rPr lang="ru-RU" dirty="0" smtClean="0">
                <a:solidFill>
                  <a:srgbClr val="0070C0"/>
                </a:solidFill>
              </a:rPr>
              <a:t>Детское экспериментирование — путь познания окружающего мира// </a:t>
            </a:r>
            <a:r>
              <a:rPr lang="ru-RU" i="1" dirty="0" smtClean="0">
                <a:solidFill>
                  <a:srgbClr val="0070C0"/>
                </a:solidFill>
              </a:rPr>
              <a:t>Формирование </a:t>
            </a:r>
            <a:r>
              <a:rPr lang="ru-RU" dirty="0" smtClean="0">
                <a:solidFill>
                  <a:srgbClr val="0070C0"/>
                </a:solidFill>
              </a:rPr>
              <a:t>начал экологической культуры дошкольников (из опыта работы детского сада № 15 «Подсолнушек» г. Владимира)/ Под ред. Л.Н. Прохоровой. — Владимир, ВОИУУ, 2001.</a:t>
            </a:r>
          </a:p>
          <a:p>
            <a:r>
              <a:rPr lang="ru-RU" i="1" dirty="0" smtClean="0">
                <a:solidFill>
                  <a:srgbClr val="0070C0"/>
                </a:solidFill>
              </a:rPr>
              <a:t>Рыжова П. </a:t>
            </a:r>
            <a:r>
              <a:rPr lang="ru-RU" dirty="0" smtClean="0">
                <a:solidFill>
                  <a:srgbClr val="0070C0"/>
                </a:solidFill>
              </a:rPr>
              <a:t>Игры с водой и песком// </a:t>
            </a:r>
            <a:r>
              <a:rPr lang="ru-RU" i="1" dirty="0" smtClean="0">
                <a:solidFill>
                  <a:srgbClr val="0070C0"/>
                </a:solidFill>
              </a:rPr>
              <a:t>Обруч, </a:t>
            </a:r>
            <a:r>
              <a:rPr lang="ru-RU" dirty="0" smtClean="0">
                <a:solidFill>
                  <a:srgbClr val="0070C0"/>
                </a:solidFill>
              </a:rPr>
              <a:t>1997. — № 2.</a:t>
            </a:r>
          </a:p>
          <a:p>
            <a:r>
              <a:rPr lang="ru-RU" i="1" dirty="0" err="1" smtClean="0">
                <a:solidFill>
                  <a:srgbClr val="0070C0"/>
                </a:solidFill>
              </a:rPr>
              <a:t>Тугушева</a:t>
            </a:r>
            <a:r>
              <a:rPr lang="ru-RU" i="1" dirty="0" smtClean="0">
                <a:solidFill>
                  <a:srgbClr val="0070C0"/>
                </a:solidFill>
              </a:rPr>
              <a:t> Г.П., Чистякова А.В. </a:t>
            </a:r>
            <a:r>
              <a:rPr lang="ru-RU" dirty="0" smtClean="0">
                <a:solidFill>
                  <a:srgbClr val="0070C0"/>
                </a:solidFill>
              </a:rPr>
              <a:t>Игра-экспериментирование для детей старшего дошкольного возраста// </a:t>
            </a:r>
            <a:r>
              <a:rPr lang="ru-RU" i="1" dirty="0" smtClean="0">
                <a:solidFill>
                  <a:srgbClr val="0070C0"/>
                </a:solidFill>
              </a:rPr>
              <a:t>Дошкольная </a:t>
            </a:r>
            <a:r>
              <a:rPr lang="ru-RU" dirty="0" smtClean="0">
                <a:solidFill>
                  <a:srgbClr val="0070C0"/>
                </a:solidFill>
              </a:rPr>
              <a:t>педагогика, 2001. — № 1.</a:t>
            </a:r>
          </a:p>
          <a:p>
            <a:r>
              <a:rPr lang="ru-RU" i="1" dirty="0" err="1" smtClean="0">
                <a:solidFill>
                  <a:srgbClr val="0070C0"/>
                </a:solidFill>
              </a:rPr>
              <a:t>Фасий</a:t>
            </a:r>
            <a:r>
              <a:rPr lang="ru-RU" i="1" dirty="0" smtClean="0">
                <a:solidFill>
                  <a:srgbClr val="0070C0"/>
                </a:solidFill>
              </a:rPr>
              <a:t>. И.М. </a:t>
            </a:r>
            <a:r>
              <a:rPr lang="ru-RU" dirty="0" smtClean="0">
                <a:solidFill>
                  <a:srgbClr val="0070C0"/>
                </a:solidFill>
              </a:rPr>
              <a:t>Освоение принципа сохранения количества и величины детьми шести лет в процессе экспериментирования// </a:t>
            </a:r>
            <a:r>
              <a:rPr lang="ru-RU" i="1" dirty="0" smtClean="0">
                <a:solidFill>
                  <a:srgbClr val="0070C0"/>
                </a:solidFill>
              </a:rPr>
              <a:t>Методические </a:t>
            </a:r>
            <a:r>
              <a:rPr lang="ru-RU" dirty="0" smtClean="0">
                <a:solidFill>
                  <a:srgbClr val="0070C0"/>
                </a:solidFill>
              </a:rPr>
              <a:t>советы к программе «Детство». — СПб.: ДЕТСТВО-ПРЕСС, 200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deswal.ru/wide/1920-1200/000009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2" name="Picture 6" descr="http://900igr.net/up/datai/197702/0016-015-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933056"/>
            <a:ext cx="2831548" cy="2754043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Оборудование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7793" y="1842980"/>
            <a:ext cx="5812036" cy="4525963"/>
          </a:xfrm>
          <a:effectLst>
            <a:outerShdw blurRad="50800" dist="50800" dir="5400000" sx="105000" sy="105000" algn="ctr" rotWithShape="0">
              <a:srgbClr val="000000">
                <a:alpha val="53000"/>
              </a:srgbClr>
            </a:outerShdw>
            <a:reflection blurRad="25400" stA="45000" endPos="65000" dist="50800" dir="5400000" sy="-100000" algn="bl" rotWithShape="0"/>
            <a:softEdge rad="4826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deswal.ru/wide/1920-1200/000009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323528" y="188640"/>
            <a:ext cx="8496944" cy="122413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Опыт № 1. «В какую бутылку нальётся вода быстрее?».</a:t>
            </a: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Цель: продолжать знакомить со свойствами воды, предметами разной величины, развивать смекалку.</a:t>
            </a: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6" descr="http://900igr.net/up/datai/197702/0016-015-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07058" y="4320478"/>
            <a:ext cx="2831548" cy="2754043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026" y="1512543"/>
            <a:ext cx="2592288" cy="3213225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0442" y="3661659"/>
            <a:ext cx="2314537" cy="308605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1183" y="1601416"/>
            <a:ext cx="2318342" cy="3091123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3071" y="3668108"/>
            <a:ext cx="2364692" cy="3152923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957244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deswal.ru/wide/1920-1200/000009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323528" y="188640"/>
            <a:ext cx="8496944" cy="122413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Опыт № 2. «Волшебный трубочки».</a:t>
            </a: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Цель: продолжать знакомить со свойствами воды и воздуха ,предметами разной величины, развивать смекалку.</a:t>
            </a: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6" descr="http://900igr.net/up/datai/197702/0016-015-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07058" y="4320478"/>
            <a:ext cx="2831548" cy="2754043"/>
          </a:xfrm>
          <a:prstGeom prst="rect">
            <a:avLst/>
          </a:prstGeom>
          <a:noFill/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7810" y="1695709"/>
            <a:ext cx="2715766" cy="3621022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360" y="1695709"/>
            <a:ext cx="2360121" cy="3146828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6472" y="3430514"/>
            <a:ext cx="2473680" cy="3298240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3882226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deswal.ru/wide/1920-1200/000009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627784" y="332656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1520" y="188640"/>
            <a:ext cx="8496944" cy="108012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Опыт №3. «Разноцветие».</a:t>
            </a:r>
          </a:p>
          <a:p>
            <a:r>
              <a:rPr lang="ru-RU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Цель:продолжать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знакомить со свойствами воды используя различные предметы,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краски, развивать 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смекалку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. </a:t>
            </a: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6" descr="http://900igr.net/up/datai/197702/0016-015-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03840" y="0"/>
            <a:ext cx="1440160" cy="1400740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457400"/>
            <a:ext cx="2450808" cy="3267744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5023" y="2762491"/>
            <a:ext cx="2679762" cy="3573016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9680" y="1329206"/>
            <a:ext cx="2149927" cy="286657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0007" y="3573016"/>
            <a:ext cx="2267665" cy="3023553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deswal.ru/wide/1920-1200/000009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323528" y="188640"/>
            <a:ext cx="8496944" cy="122413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Опыт № 4. «Прятки».</a:t>
            </a: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Цель: продолжать знакомить со свойствами воды и растворение в ней сахара и соли , развивать смекалку.</a:t>
            </a: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6" descr="http://900igr.net/up/datai/197702/0016-015-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07058" y="4320478"/>
            <a:ext cx="2831548" cy="2754043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4358" y="3638101"/>
            <a:ext cx="2266068" cy="3021424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8410" y="3742461"/>
            <a:ext cx="2109528" cy="2812704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340" y="1443307"/>
            <a:ext cx="1919230" cy="2558973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6980" y="1548419"/>
            <a:ext cx="3111810" cy="4149080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393150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deswal.ru/wide/1920-1200/000009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323528" y="188640"/>
            <a:ext cx="8496944" cy="122413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Опыт № 5. «Веселый гудок».</a:t>
            </a: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Цель: продолжать знакомить со свойствами воздуха.</a:t>
            </a: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6" descr="http://900igr.net/up/datai/197702/0016-015-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07058" y="4320478"/>
            <a:ext cx="2831548" cy="2754043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4579" y="2387222"/>
            <a:ext cx="2175382" cy="290051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1821253"/>
            <a:ext cx="3024336" cy="4032447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811585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deswal.ru/wide/1920-1200/000009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323528" y="188640"/>
            <a:ext cx="8496944" cy="122413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Опыт № 6. «Тонет или плывет».</a:t>
            </a: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Цель: продолжать знакомить со свойствами воды используя различные предметы, развивать смекалку.</a:t>
            </a: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6" descr="http://900igr.net/up/datai/197702/0016-015-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07058" y="4320478"/>
            <a:ext cx="2831548" cy="2754043"/>
          </a:xfrm>
          <a:prstGeom prst="rect">
            <a:avLst/>
          </a:prstGeom>
          <a:noFill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1369" y="1601416"/>
            <a:ext cx="3219822" cy="4293096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2024" y="2420888"/>
            <a:ext cx="3165816" cy="4221088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1993394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eswal.ru/wide/1920-1200/000009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5" name="Picture 6" descr="http://900igr.net/up/datai/197702/0016-015-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69070" y="5053898"/>
            <a:ext cx="1776827" cy="1728192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376" y="181880"/>
            <a:ext cx="2232248" cy="297633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522" y="264198"/>
            <a:ext cx="2160240" cy="288032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9873" y="277890"/>
            <a:ext cx="2139702" cy="2852936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628394"/>
            <a:ext cx="2168429" cy="2891239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3933056"/>
            <a:ext cx="2086939" cy="2782585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6006" y="3188399"/>
            <a:ext cx="2427734" cy="3236979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151</Words>
  <Application>Microsoft Office PowerPoint</Application>
  <PresentationFormat>Экран (4:3)</PresentationFormat>
  <Paragraphs>18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Calibri</vt:lpstr>
      <vt:lpstr>Times New Roman</vt:lpstr>
      <vt:lpstr>Тема Office</vt:lpstr>
      <vt:lpstr>Презентация PowerPoint</vt:lpstr>
      <vt:lpstr>Оборудование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PC-sad</cp:lastModifiedBy>
  <cp:revision>29</cp:revision>
  <dcterms:created xsi:type="dcterms:W3CDTF">2018-12-05T06:43:53Z</dcterms:created>
  <dcterms:modified xsi:type="dcterms:W3CDTF">2022-03-24T09:53:47Z</dcterms:modified>
</cp:coreProperties>
</file>