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257" r:id="rId4"/>
    <p:sldId id="267" r:id="rId5"/>
    <p:sldId id="258" r:id="rId6"/>
    <p:sldId id="259" r:id="rId7"/>
    <p:sldId id="271" r:id="rId8"/>
    <p:sldId id="274" r:id="rId9"/>
    <p:sldId id="275" r:id="rId10"/>
    <p:sldId id="272" r:id="rId11"/>
    <p:sldId id="262" r:id="rId12"/>
    <p:sldId id="263" r:id="rId13"/>
    <p:sldId id="288" r:id="rId14"/>
    <p:sldId id="265" r:id="rId15"/>
    <p:sldId id="264" r:id="rId16"/>
    <p:sldId id="278" r:id="rId17"/>
    <p:sldId id="279" r:id="rId18"/>
    <p:sldId id="286" r:id="rId19"/>
    <p:sldId id="289" r:id="rId20"/>
    <p:sldId id="296" r:id="rId21"/>
    <p:sldId id="301" r:id="rId22"/>
    <p:sldId id="297" r:id="rId23"/>
    <p:sldId id="290" r:id="rId24"/>
    <p:sldId id="291" r:id="rId25"/>
    <p:sldId id="292" r:id="rId26"/>
    <p:sldId id="293" r:id="rId27"/>
    <p:sldId id="294" r:id="rId28"/>
    <p:sldId id="302" r:id="rId29"/>
    <p:sldId id="306" r:id="rId30"/>
    <p:sldId id="308" r:id="rId31"/>
    <p:sldId id="287" r:id="rId32"/>
    <p:sldId id="280" r:id="rId33"/>
    <p:sldId id="304" r:id="rId34"/>
    <p:sldId id="309" r:id="rId35"/>
    <p:sldId id="266" r:id="rId36"/>
    <p:sldId id="283" r:id="rId37"/>
    <p:sldId id="273" r:id="rId38"/>
    <p:sldId id="276" r:id="rId39"/>
    <p:sldId id="268" r:id="rId40"/>
    <p:sldId id="27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8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10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862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90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E59E-7B09-4442-8208-994013AC617E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F3819-8C6D-4650-A946-99CDA7471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26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3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702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01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79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46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691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44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1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A2D03-CA9A-4E51-AE19-F95A8DE3392B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1888B-E836-4E72-A920-385C5F868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9355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8.png"/><Relationship Id="rId7" Type="http://schemas.openxmlformats.org/officeDocument/2006/relationships/image" Target="../media/image5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3.jpeg"/><Relationship Id="rId7" Type="http://schemas.openxmlformats.org/officeDocument/2006/relationships/image" Target="../media/image86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43.png"/><Relationship Id="rId9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Тема: Морфологическое строение цветка.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Цель: Изучить функции и строение цветка.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90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944" cy="1143000"/>
          </a:xfrm>
        </p:spPr>
        <p:txBody>
          <a:bodyPr/>
          <a:lstStyle/>
          <a:p>
            <a:r>
              <a:rPr lang="ru-RU" dirty="0" smtClean="0"/>
              <a:t>Гинецей по форме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5580112" cy="5616624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в цветке 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пестик образован одним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(горох)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или несколько сросшихся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(мак)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плодолистиков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гинецей называют простым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несколько пестиков образованных каждой из одного плодолистика,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гинецей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сложный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или сборным (пион)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зависимости как срастаются плодолистики, внутри завязи образуется одна или несколько плоскостей  - гнезд, в которых развиваются семяпочки.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822" y="0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322" y="-1457"/>
            <a:ext cx="17145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288" y="1428750"/>
            <a:ext cx="16478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21" y="1460651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22" y="2955043"/>
            <a:ext cx="1880081" cy="155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897" y="2955042"/>
            <a:ext cx="2072103" cy="155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017" y="4581128"/>
            <a:ext cx="334117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90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8719" y="58614"/>
            <a:ext cx="4050377" cy="70609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Положение завязи.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764704"/>
            <a:ext cx="7272808" cy="60932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пестик или пестики свободно сидят на цветоложе, а ниже находятся тычинки и околоцветник (чашелистики и лепестки), такой цветок называется подпестичным, или цветок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верхней завязью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верхней завязи образованы толь­ко плодолистиками (лютики, акация, яснотка).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покровы цветка и тычинки срастаются между собой и прирастают к стенке завязи до половины, такой цветок называется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околопестичным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цве­ток с полунижней завязью. </a:t>
            </a: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цветоложе, околоцветник и тычинки срастаются с завязью и она оказывается по положению ниже околоцветника и тычинок, такой цветок называется надпестичным, или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цветок с нижней завязью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211" y="0"/>
            <a:ext cx="1787763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9723" y="3307296"/>
            <a:ext cx="177427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312" y="4335698"/>
            <a:ext cx="1921396" cy="92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3146" y="5378271"/>
            <a:ext cx="2270854" cy="93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681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330824" cy="90872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Однополые и двуполые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764704"/>
            <a:ext cx="5328592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в цветках имеются и тычинки, и пестики, то они называются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обоеполыми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представлены только тычинки или только пестики —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од­нополыми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тычиночными (мужскими) и пестичными (женскими).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447" y="192468"/>
            <a:ext cx="2186956" cy="143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514" y="108976"/>
            <a:ext cx="1842350" cy="194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469" y="4217827"/>
            <a:ext cx="2689297" cy="260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689" y="2204863"/>
            <a:ext cx="2882629" cy="192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97151"/>
            <a:ext cx="3384376" cy="200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19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Однодомные, двудомные и многодомные – нахождение на 1 или 2-х растениях муж и жен. цветков.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780928"/>
            <a:ext cx="5940152" cy="396044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Растения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однополымц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цветками, но находящимися на одном и том же растении, на­зываются 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однодомными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(береза, дуб, лещина, кукуруза), на разных — 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дву­домными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(тополь, ива).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 некоторых растений наряду с обоеполыми цветками бывают и однополые, такие растения называются 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многодомными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(клен,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ясень, василисник многодомный).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859" y="2276872"/>
            <a:ext cx="29622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46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06613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Спайнолистный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раздельнолистный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268760"/>
            <a:ext cx="4716016" cy="54726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Иногда части цветка одного круга срастаются между собой и образуют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спайнолистную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чашечку  (примула), </a:t>
            </a:r>
          </a:p>
          <a:p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спайнолистный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венчик  (колокольчик) 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сросшиеся тычинки  (горох)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Когда нет срастания –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раздельнолистная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чашечка. , раздельнолепестной венчик, свободные тычинки.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Для обозначения сросшихся членов цветка употребляются скобки – Р (6).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6992"/>
            <a:ext cx="428873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36640"/>
            <a:ext cx="1656184" cy="164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53796"/>
            <a:ext cx="2495744" cy="167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047" y="3068960"/>
            <a:ext cx="171291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0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целях сокращения записей при описании цветков в ботанике употребляют условные сокращённые обозначения частей цветков  в виде формул и диаграмм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6443700" cy="568863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Формулы составляются  из буквенных обозначений  отдельных его частей: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Причем каждый  круг цветка обозначается большой латинской буквой: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Perigonim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простой околоцветник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(или двойной есть и чашечка и венчик)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(Calyx)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чашечка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Corola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венчик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Androeceum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тычинки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Gynoeceum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пестики</a:t>
            </a:r>
          </a:p>
          <a:p>
            <a:pPr marL="0" indent="0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019" y="1628800"/>
            <a:ext cx="1644774" cy="164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998" y="4437112"/>
            <a:ext cx="54006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33524"/>
            <a:ext cx="1045812" cy="78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38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88641"/>
            <a:ext cx="3384376" cy="7200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*P</a:t>
            </a:r>
            <a:r>
              <a:rPr lang="en-US" sz="2200" dirty="0" smtClean="0"/>
              <a:t>(6) </a:t>
            </a:r>
            <a:r>
              <a:rPr lang="ru-RU" dirty="0" smtClean="0"/>
              <a:t>А</a:t>
            </a:r>
            <a:r>
              <a:rPr lang="ru-RU" sz="2200" dirty="0" smtClean="0"/>
              <a:t>6</a:t>
            </a:r>
            <a:r>
              <a:rPr lang="en-US" sz="2200" dirty="0" smtClean="0"/>
              <a:t> </a:t>
            </a:r>
            <a:r>
              <a:rPr lang="en-US" dirty="0" smtClean="0"/>
              <a:t>G </a:t>
            </a:r>
            <a:r>
              <a:rPr lang="en-US" sz="2200" u="sng" dirty="0" smtClean="0"/>
              <a:t>(3)</a:t>
            </a:r>
            <a:endParaRPr lang="ru-RU" sz="22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6632"/>
            <a:ext cx="5220072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Число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членов каждого круга отмечается цифрой у основания буквенного обозначения, если число больше 12, то знаком бесконечности </a:t>
            </a:r>
            <a:r>
              <a:rPr lang="en-US" dirty="0"/>
              <a:t>∞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отсутствие тех или иных частей – знаком 0 (нуль) или совсем не указываются.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обозначения сросшихся членов цветка употребляются скобки – Р (6).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Расположение частей цветка в несколько кругов - +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862" y="1484784"/>
            <a:ext cx="399313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8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5" y="188640"/>
            <a:ext cx="4335046" cy="864096"/>
          </a:xfrm>
        </p:spPr>
        <p:txBody>
          <a:bodyPr>
            <a:normAutofit/>
          </a:bodyPr>
          <a:lstStyle/>
          <a:p>
            <a:r>
              <a:rPr lang="ru-RU" dirty="0" smtClean="0"/>
              <a:t>↑</a:t>
            </a:r>
            <a:r>
              <a:rPr lang="ru-RU" dirty="0" err="1" smtClean="0"/>
              <a:t>Са</a:t>
            </a:r>
            <a:r>
              <a:rPr lang="ru-RU" sz="2000" dirty="0" smtClean="0"/>
              <a:t>(5)</a:t>
            </a:r>
            <a:r>
              <a:rPr lang="ru-RU" sz="4000" dirty="0" smtClean="0"/>
              <a:t>Со</a:t>
            </a:r>
            <a:r>
              <a:rPr lang="ru-RU" sz="2000" dirty="0" smtClean="0"/>
              <a:t>1+2+(2)</a:t>
            </a:r>
            <a:r>
              <a:rPr lang="ru-RU" sz="4000" dirty="0" smtClean="0"/>
              <a:t>А</a:t>
            </a:r>
            <a:r>
              <a:rPr lang="ru-RU" sz="2000" dirty="0" smtClean="0"/>
              <a:t>1+(9)</a:t>
            </a:r>
            <a:r>
              <a:rPr lang="en-US" sz="4000" u="sng" dirty="0" smtClean="0"/>
              <a:t>G</a:t>
            </a:r>
            <a:endParaRPr lang="ru-RU" sz="18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0"/>
            <a:ext cx="5400600" cy="67413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Положение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завязи в цветке обозначается чертой: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верхняя завязь – черта наносится под цифрой  членов гинецея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нижняя  над цифрой  членов гинецея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Неправильный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цветок показывают стрелкой </a:t>
            </a:r>
            <a:r>
              <a:rPr lang="ru-RU" dirty="0"/>
              <a:t>↑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Правильный цветок *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или неправильный зависит от проведения осей симметрии),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обоеполые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стрелка кругляшек крестик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Однополые женские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кругляшек крестик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женские  или мужские – стрелка кругляшек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807" y="2132856"/>
            <a:ext cx="3901193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39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1143000"/>
          </a:xfrm>
        </p:spPr>
        <p:txBody>
          <a:bodyPr/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620688"/>
            <a:ext cx="3707904" cy="604867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Колокольчик </a:t>
            </a:r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sz="4000" dirty="0" err="1" smtClean="0"/>
              <a:t>Са</a:t>
            </a:r>
            <a:r>
              <a:rPr lang="ru-RU" sz="2000" dirty="0" smtClean="0"/>
              <a:t>(5)</a:t>
            </a:r>
            <a:r>
              <a:rPr lang="ru-RU" sz="4000" dirty="0" smtClean="0"/>
              <a:t>Со</a:t>
            </a:r>
            <a:r>
              <a:rPr lang="en-US" sz="1400" dirty="0" smtClean="0"/>
              <a:t> </a:t>
            </a:r>
            <a:r>
              <a:rPr lang="en-US" sz="2000" dirty="0" smtClean="0"/>
              <a:t>(5) </a:t>
            </a:r>
            <a:r>
              <a:rPr lang="ru-RU" sz="4000" dirty="0"/>
              <a:t>А</a:t>
            </a:r>
            <a:r>
              <a:rPr lang="en-US" dirty="0"/>
              <a:t> </a:t>
            </a:r>
            <a:r>
              <a:rPr lang="en-US" sz="2000" dirty="0" smtClean="0"/>
              <a:t>4</a:t>
            </a:r>
            <a:r>
              <a:rPr lang="en-US" sz="4000" dirty="0" smtClean="0"/>
              <a:t>G</a:t>
            </a:r>
            <a:r>
              <a:rPr lang="en-US" dirty="0" smtClean="0"/>
              <a:t> </a:t>
            </a:r>
            <a:r>
              <a:rPr lang="en-US" sz="2000" u="sng" dirty="0" smtClean="0"/>
              <a:t>4</a:t>
            </a:r>
            <a:endParaRPr lang="ru-RU" sz="2000" u="sng" dirty="0"/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Font typeface="+mj-lt"/>
              <a:buAutoNum type="alphaLcPeriod"/>
            </a:pPr>
            <a:r>
              <a:rPr lang="ru-RU" dirty="0" smtClean="0"/>
              <a:t>Правильный *</a:t>
            </a:r>
          </a:p>
          <a:p>
            <a:pPr marL="514350" indent="-514350">
              <a:buFont typeface="+mj-lt"/>
              <a:buAutoNum type="alphaLcPeriod"/>
            </a:pPr>
            <a:r>
              <a:rPr lang="ru-RU" dirty="0" smtClean="0"/>
              <a:t>Чашечка -  Са-5</a:t>
            </a:r>
          </a:p>
          <a:p>
            <a:pPr marL="514350" indent="-514350">
              <a:buFont typeface="+mj-lt"/>
              <a:buAutoNum type="alphaLcPeriod"/>
            </a:pPr>
            <a:r>
              <a:rPr lang="ru-RU" dirty="0" smtClean="0"/>
              <a:t>Венчик – Со – (5)</a:t>
            </a:r>
          </a:p>
          <a:p>
            <a:pPr marL="514350" indent="-514350">
              <a:buFont typeface="+mj-lt"/>
              <a:buAutoNum type="alphaLcPeriod"/>
            </a:pPr>
            <a:r>
              <a:rPr lang="ru-RU" dirty="0" smtClean="0"/>
              <a:t>Тычинки А- 4</a:t>
            </a:r>
          </a:p>
          <a:p>
            <a:pPr marL="514350" indent="-514350">
              <a:buFont typeface="+mj-lt"/>
              <a:buAutoNum type="alphaLcPeriod"/>
            </a:pPr>
            <a:r>
              <a:rPr lang="ru-RU" dirty="0" smtClean="0"/>
              <a:t>Пестик – </a:t>
            </a:r>
            <a:r>
              <a:rPr lang="en-US" dirty="0" smtClean="0"/>
              <a:t>G - </a:t>
            </a:r>
            <a:r>
              <a:rPr lang="en-US" u="sng" dirty="0"/>
              <a:t>4</a:t>
            </a:r>
            <a:endParaRPr lang="ru-RU" u="sng" dirty="0" smtClean="0"/>
          </a:p>
          <a:p>
            <a:pPr marL="514350" indent="-514350">
              <a:buFont typeface="+mj-lt"/>
              <a:buAutoNum type="alphaLcPeriod"/>
            </a:pP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1412776"/>
            <a:ext cx="4968551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15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1247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формуле цветка нарисовать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диаграмму и описать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pPr marL="514350" indent="-6480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Лютиковые  *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514350" indent="-648000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Сем.Розоцветные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4-5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*Са5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4-5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6480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Сем-во бобовые 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1+2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+(2)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(9)+1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6480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бурачниковые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514350" indent="-6480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губоцветные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2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ru-RU" sz="23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6480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крестоцветные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4+2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6480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сложноцветные*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4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Морфологическое строение растений.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Способы размножения растений.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Назовите способы вегетативного размножения.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происходит половое размножение.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Семейство Лютиковые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2962672" cy="4525963"/>
          </a:xfrm>
        </p:spPr>
        <p:txBody>
          <a:bodyPr/>
          <a:lstStyle/>
          <a:p>
            <a:r>
              <a:rPr lang="ru-RU" dirty="0" smtClean="0"/>
              <a:t>Лютик едкий, ядовитый </a:t>
            </a:r>
          </a:p>
          <a:p>
            <a:r>
              <a:rPr lang="ru-RU" dirty="0" smtClean="0"/>
              <a:t>Ветреница</a:t>
            </a:r>
          </a:p>
          <a:p>
            <a:r>
              <a:rPr lang="ru-RU" dirty="0" err="1" smtClean="0"/>
              <a:t>Прелеска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Прострел </a:t>
            </a:r>
          </a:p>
          <a:p>
            <a:r>
              <a:rPr lang="ru-RU" dirty="0" smtClean="0"/>
              <a:t>Аконит 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872" y="1173262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264" y="1196752"/>
            <a:ext cx="1921733" cy="14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7904" y="3005925"/>
            <a:ext cx="227458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79232" y="3077363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3928" y="4968691"/>
            <a:ext cx="1301758" cy="187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35589" y="4831958"/>
            <a:ext cx="157354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350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3214710" cy="1082660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Семейство розоцветные (</a:t>
            </a:r>
            <a:r>
              <a:rPr lang="en-US" sz="3600" dirty="0" err="1" smtClean="0"/>
              <a:t>Rosaceae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4714876" cy="50006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включает около 115 родов и более 3000 видов. Это деревья, кус­тарники, многолетние травы. Листья очередные, простые или сложные, с прилистниками. </a:t>
            </a:r>
          </a:p>
          <a:p>
            <a:pPr>
              <a:buNone/>
            </a:pPr>
            <a:r>
              <a:rPr lang="ru-RU" dirty="0" smtClean="0"/>
              <a:t>Плоды — семянка, орешек, костянка, листовка, ложные, ягодовидные, </a:t>
            </a:r>
            <a:r>
              <a:rPr lang="ru-RU" dirty="0" err="1" smtClean="0"/>
              <a:t>яблоковидные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sz="2300" dirty="0" smtClean="0"/>
              <a:t>Лапчатка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0"/>
            <a:ext cx="2514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0"/>
            <a:ext cx="28575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1500174"/>
            <a:ext cx="28575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0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8369" y="2714620"/>
            <a:ext cx="29756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10271" y="4357694"/>
            <a:ext cx="3233729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1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1857364"/>
            <a:ext cx="1347791" cy="227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1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4500570"/>
            <a:ext cx="144589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494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Семейство Бобовые – </a:t>
            </a:r>
            <a:r>
              <a:rPr lang="en-US" dirty="0" err="1" smtClean="0"/>
              <a:t>Fabaceae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Сочевичник</a:t>
            </a:r>
            <a:r>
              <a:rPr lang="ru-RU" dirty="0" smtClean="0"/>
              <a:t> весенний  - </a:t>
            </a:r>
            <a:r>
              <a:rPr lang="en-US" dirty="0" err="1" smtClean="0"/>
              <a:t>Lathyrus</a:t>
            </a:r>
            <a:r>
              <a:rPr lang="en-US" dirty="0" smtClean="0"/>
              <a:t> </a:t>
            </a:r>
            <a:r>
              <a:rPr lang="en-US" dirty="0" err="1" smtClean="0"/>
              <a:t>vernus</a:t>
            </a:r>
            <a:endParaRPr lang="ru-RU" dirty="0" smtClean="0"/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209551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8900" name="AutoShape 4" descr="http://im8-tub-ru.yandex.net/i?id=10630569-49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89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285992"/>
            <a:ext cx="2326498" cy="216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9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285992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9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286256"/>
            <a:ext cx="1590679" cy="222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90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4643446"/>
            <a:ext cx="2643206" cy="198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707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Семейство </a:t>
            </a:r>
            <a:r>
              <a:rPr lang="ru-RU" dirty="0" err="1"/>
              <a:t>бурачниковые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53873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Медуница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Незабудка 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3968" y="446477"/>
            <a:ext cx="2096265" cy="361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1836" y="846138"/>
            <a:ext cx="2146940" cy="2000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99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Семейство норичниковые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322712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Вероника дубравная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/>
              <a:t>Марьянник </a:t>
            </a:r>
            <a:r>
              <a:rPr lang="ru-RU" i="1" dirty="0" smtClean="0"/>
              <a:t>лесной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/>
              <a:t>Петров крест чешуйчатый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4740" y="1104544"/>
            <a:ext cx="238126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007" y="2864063"/>
            <a:ext cx="1908213" cy="142658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080" y="4149080"/>
            <a:ext cx="1490667" cy="251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77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Семейство губоцветные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Мята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шалфей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7228" y="1177741"/>
            <a:ext cx="2719399" cy="360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655" y="4365104"/>
            <a:ext cx="2859272" cy="21459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46139"/>
            <a:ext cx="3909972" cy="23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4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Семейство крестоцветные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Пастушья </a:t>
            </a:r>
            <a:r>
              <a:rPr lang="ru-RU" dirty="0" smtClean="0"/>
              <a:t>сумка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ярутка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3968" y="1398559"/>
            <a:ext cx="2571768" cy="235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3070" y="1318237"/>
            <a:ext cx="1641742" cy="251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4221088"/>
            <a:ext cx="2448272" cy="184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5736" y="4319806"/>
            <a:ext cx="2295366" cy="172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4334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Семейство сложноцветные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5690563" cy="4525963"/>
          </a:xfrm>
        </p:spPr>
        <p:txBody>
          <a:bodyPr/>
          <a:lstStyle/>
          <a:p>
            <a:r>
              <a:rPr lang="ru-RU" dirty="0" smtClean="0"/>
              <a:t>Тысячелистник</a:t>
            </a:r>
          </a:p>
          <a:p>
            <a:r>
              <a:rPr lang="ru-RU" dirty="0"/>
              <a:t>василек луговой</a:t>
            </a:r>
            <a:endParaRPr lang="ru-RU" dirty="0" smtClean="0"/>
          </a:p>
          <a:p>
            <a:r>
              <a:rPr lang="ru-RU" dirty="0" smtClean="0"/>
              <a:t>Пижма </a:t>
            </a:r>
          </a:p>
          <a:p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60982"/>
            <a:ext cx="2657734" cy="349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5148" y="14325"/>
            <a:ext cx="2563385" cy="280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4208" y="2708920"/>
            <a:ext cx="2489448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71424" y="87284"/>
            <a:ext cx="2138254" cy="3025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Семейство сложноцветных - ромашка Драце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629" y="3684273"/>
            <a:ext cx="3800579" cy="28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70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Составить формулу цветка: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04864"/>
            <a:ext cx="3250704" cy="39212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1812" y="0"/>
            <a:ext cx="418222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4277" y="2405702"/>
            <a:ext cx="4682153" cy="224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5034" y="4797152"/>
            <a:ext cx="4955783" cy="2031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4981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Составить формулу цветка: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3106688" cy="1224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2-tub-ru.yandex.net/i?id=381b63c707f3281fe0c696bdf439899d-13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05" y="3268408"/>
            <a:ext cx="4261631" cy="345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2675" r="29286"/>
          <a:stretch/>
        </p:blipFill>
        <p:spPr>
          <a:xfrm>
            <a:off x="4351499" y="-68212"/>
            <a:ext cx="2088232" cy="3260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731" y="0"/>
            <a:ext cx="2704269" cy="31919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3260192"/>
            <a:ext cx="2917992" cy="346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7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Цветок – это укороченный  и ограниченный в росте побег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50" y="1412776"/>
            <a:ext cx="886475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6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Составить формулу цветка: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04864"/>
            <a:ext cx="3538736" cy="129614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 descr="И пастушья сумка волосы толстых - Похуде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567" y="-9718"/>
            <a:ext cx="4488433" cy="635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781" y="3861048"/>
            <a:ext cx="4398251" cy="263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6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171420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диаграмм.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-99392"/>
            <a:ext cx="4427984" cy="6768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Чашелистики - принято  изображать  скобкой с килем на спинке,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лепестки – круглой скобкой,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тычинки – поперечным разрезом  через пыльник,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гинецей – поперечным разрезом через завязь.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Срастание частей цветка на диаграмме  показывают их соединением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1988840"/>
            <a:ext cx="5040560" cy="248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4008" y="5085184"/>
            <a:ext cx="4283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является условной проекцией частей цветка на горизонтальную плоскость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53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3970784" cy="432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образец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1675" y="548680"/>
            <a:ext cx="4040188" cy="576064"/>
          </a:xfrm>
        </p:spPr>
        <p:txBody>
          <a:bodyPr>
            <a:noAutofit/>
          </a:bodyPr>
          <a:lstStyle/>
          <a:p>
            <a:r>
              <a:rPr lang="en-US" sz="4000" dirty="0" smtClean="0"/>
              <a:t>*</a:t>
            </a:r>
            <a:r>
              <a:rPr lang="ru-RU" sz="4000" dirty="0" smtClean="0"/>
              <a:t>Са</a:t>
            </a:r>
            <a:r>
              <a:rPr lang="ru-RU" sz="2000" dirty="0" smtClean="0"/>
              <a:t>5</a:t>
            </a:r>
            <a:r>
              <a:rPr lang="ru-RU" sz="4000" dirty="0" smtClean="0"/>
              <a:t>Со</a:t>
            </a:r>
            <a:r>
              <a:rPr lang="ru-RU" sz="2000" dirty="0" smtClean="0"/>
              <a:t>5</a:t>
            </a:r>
            <a:r>
              <a:rPr lang="ru-RU" sz="4000" dirty="0" smtClean="0"/>
              <a:t>А</a:t>
            </a:r>
            <a:r>
              <a:rPr lang="en-US" sz="4000" dirty="0"/>
              <a:t> </a:t>
            </a:r>
            <a:r>
              <a:rPr lang="en-US" sz="2000" dirty="0" smtClean="0"/>
              <a:t>∞</a:t>
            </a:r>
            <a:r>
              <a:rPr lang="en-US" sz="4000" dirty="0" smtClean="0"/>
              <a:t>G</a:t>
            </a:r>
            <a:r>
              <a:rPr lang="en-US" sz="4000" dirty="0"/>
              <a:t> </a:t>
            </a:r>
            <a:r>
              <a:rPr lang="en-US" sz="2000" dirty="0"/>
              <a:t>∞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6095" y="620688"/>
            <a:ext cx="3563889" cy="720080"/>
          </a:xfrm>
        </p:spPr>
        <p:txBody>
          <a:bodyPr>
            <a:noAutofit/>
          </a:bodyPr>
          <a:lstStyle/>
          <a:p>
            <a:endParaRPr lang="ru-RU" sz="4000" dirty="0" smtClean="0"/>
          </a:p>
          <a:p>
            <a:endParaRPr lang="ru-RU" sz="4000" dirty="0"/>
          </a:p>
          <a:p>
            <a:endParaRPr lang="ru-RU" sz="4000" dirty="0" smtClean="0"/>
          </a:p>
          <a:p>
            <a:endParaRPr lang="ru-RU" sz="4000" dirty="0"/>
          </a:p>
          <a:p>
            <a:endParaRPr lang="ru-RU" sz="4000" dirty="0" smtClean="0"/>
          </a:p>
          <a:p>
            <a:endParaRPr lang="ru-RU" sz="4000" dirty="0"/>
          </a:p>
          <a:p>
            <a:endParaRPr lang="ru-RU" sz="4000" dirty="0" smtClean="0"/>
          </a:p>
          <a:p>
            <a:endParaRPr lang="ru-RU" sz="4000" dirty="0"/>
          </a:p>
          <a:p>
            <a:r>
              <a:rPr lang="en-US" sz="4000" dirty="0" smtClean="0"/>
              <a:t>*</a:t>
            </a:r>
            <a:r>
              <a:rPr lang="ru-RU" sz="4000" dirty="0" smtClean="0"/>
              <a:t>Са</a:t>
            </a:r>
            <a:r>
              <a:rPr lang="ru-RU" sz="2000" dirty="0" smtClean="0"/>
              <a:t>5</a:t>
            </a:r>
            <a:r>
              <a:rPr lang="ru-RU" sz="4000" dirty="0" smtClean="0"/>
              <a:t>Со</a:t>
            </a:r>
            <a:r>
              <a:rPr lang="en-US" sz="2000" dirty="0"/>
              <a:t> ∞ </a:t>
            </a:r>
            <a:r>
              <a:rPr lang="ru-RU" sz="4000" dirty="0" smtClean="0"/>
              <a:t>А</a:t>
            </a:r>
            <a:r>
              <a:rPr lang="en-US" sz="4000" dirty="0" smtClean="0"/>
              <a:t> </a:t>
            </a:r>
            <a:r>
              <a:rPr lang="en-US" sz="2000" dirty="0"/>
              <a:t>∞</a:t>
            </a:r>
            <a:r>
              <a:rPr lang="en-US" sz="4000" dirty="0"/>
              <a:t>G </a:t>
            </a:r>
            <a:r>
              <a:rPr lang="en-US" sz="2000" u="sng" dirty="0"/>
              <a:t>∞</a:t>
            </a:r>
            <a:endParaRPr lang="ru-RU" sz="2000" u="sng" dirty="0"/>
          </a:p>
          <a:p>
            <a:endParaRPr lang="ru-RU" sz="4000" dirty="0"/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10" y="1158862"/>
            <a:ext cx="377689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209" y="548680"/>
            <a:ext cx="4041775" cy="330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00149"/>
            <a:ext cx="3563888" cy="379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699792" y="4581128"/>
            <a:ext cx="2736304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*P</a:t>
            </a:r>
            <a:r>
              <a:rPr lang="en-US" sz="2200" dirty="0" smtClean="0"/>
              <a:t>(6) </a:t>
            </a:r>
            <a:r>
              <a:rPr lang="ru-RU" dirty="0" smtClean="0"/>
              <a:t>А</a:t>
            </a:r>
            <a:r>
              <a:rPr lang="ru-RU" sz="2200" dirty="0" smtClean="0"/>
              <a:t>6</a:t>
            </a:r>
            <a:r>
              <a:rPr lang="en-US" sz="2200" dirty="0" smtClean="0"/>
              <a:t> </a:t>
            </a:r>
            <a:r>
              <a:rPr lang="en-US" dirty="0" smtClean="0"/>
              <a:t>G </a:t>
            </a:r>
            <a:r>
              <a:rPr lang="en-US" sz="2200" u="sng" dirty="0" smtClean="0"/>
              <a:t>(3)</a:t>
            </a:r>
            <a:endParaRPr lang="ru-RU" sz="2200" u="sn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2896558" cy="261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64" y="5331731"/>
            <a:ext cx="226218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66" y="980728"/>
            <a:ext cx="1408672" cy="99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23528" y="3212976"/>
            <a:ext cx="433504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↑Са</a:t>
            </a:r>
            <a:r>
              <a:rPr lang="ru-RU" sz="1600" dirty="0" smtClean="0"/>
              <a:t>5</a:t>
            </a:r>
            <a:r>
              <a:rPr lang="ru-RU" sz="4000" dirty="0" smtClean="0"/>
              <a:t>Со</a:t>
            </a:r>
            <a:r>
              <a:rPr lang="ru-RU" sz="1800" dirty="0" smtClean="0"/>
              <a:t>1+2+(2)</a:t>
            </a:r>
            <a:r>
              <a:rPr lang="ru-RU" sz="4000" dirty="0" smtClean="0"/>
              <a:t>А</a:t>
            </a:r>
            <a:r>
              <a:rPr lang="ru-RU" sz="1400" dirty="0" smtClean="0"/>
              <a:t>1+(9)</a:t>
            </a:r>
            <a:r>
              <a:rPr lang="en-US" sz="4000" u="sng" dirty="0" smtClean="0"/>
              <a:t>G</a:t>
            </a:r>
            <a:endParaRPr lang="ru-RU" sz="1800" u="sng" dirty="0"/>
          </a:p>
        </p:txBody>
      </p:sp>
      <p:sp>
        <p:nvSpPr>
          <p:cNvPr id="12" name="AutoShape 7" descr="http://im8-tub-ru.yandex.net/i?id=90757796-25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0" y="1977430"/>
            <a:ext cx="12192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714" y="0"/>
            <a:ext cx="1571719" cy="119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10552"/>
            <a:ext cx="1150991" cy="86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504" y="3927742"/>
            <a:ext cx="1058948" cy="83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84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Д/З: Ботаника  стр.36-44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48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Практическое задание.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формулу и диаграмму цветка.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300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 соцветия.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548680"/>
            <a:ext cx="9144000" cy="16561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Соцветие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система видоизмененных побегов, несущих цветки.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строению соцветия делят на две группы: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неопределенные, определенные и смешанные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1" y="2101916"/>
            <a:ext cx="5400600" cy="475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41210" y="1844824"/>
            <a:ext cx="372544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неопределенные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простые: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кисть;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2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колос;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початок;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4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зонтик;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5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головка;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6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корзинка; 7—щиток;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неопре­деленные сложные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8 —сложный зонтик;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9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метелка;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определенные: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завиток; 11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извилина;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12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развилина;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13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плейохазий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89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800" y="274638"/>
            <a:ext cx="46482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У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неопределенных, или моноподиальных, соцветий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6632"/>
            <a:ext cx="4644008" cy="6741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главная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ось имеет на конце точку роста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т.е. может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расти неопределенно долго. 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главной оси отходят боковые оси (иногда очень короткие), заканчиваю­щиеся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цветками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раскрывающие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последова-тельно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от основания к вершине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. самыми молодыми являются верхние цветки.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3032956"/>
            <a:ext cx="4028834" cy="32493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Неопредел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простые: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1.Кисть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2.колос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3.пачаток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7.щиток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4.зонтик, 5.головка, 6.корзинка</a:t>
            </a:r>
          </a:p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Неопределен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сложные: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8.сложный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зонтик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9.метелка,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42"/>
          <a:stretch/>
        </p:blipFill>
        <p:spPr bwMode="auto">
          <a:xfrm>
            <a:off x="5110697" y="1664804"/>
            <a:ext cx="356661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55" r="59621" b="29057"/>
          <a:stretch/>
        </p:blipFill>
        <p:spPr bwMode="auto">
          <a:xfrm>
            <a:off x="2699793" y="5142442"/>
            <a:ext cx="2088232" cy="156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4" t="41676" r="34332"/>
          <a:stretch/>
        </p:blipFill>
        <p:spPr bwMode="auto">
          <a:xfrm>
            <a:off x="7668344" y="5529436"/>
            <a:ext cx="1436545" cy="127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70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3176" y="188640"/>
            <a:ext cx="4330824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Определенные соцветия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6632"/>
            <a:ext cx="518457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smtClean="0"/>
              <a:t>главная </a:t>
            </a:r>
            <a:r>
              <a:rPr lang="ru-RU" u="sng" dirty="0"/>
              <a:t>ось за­канчивается цветком </a:t>
            </a:r>
            <a:r>
              <a:rPr lang="ru-RU" dirty="0"/>
              <a:t>и соцветие </a:t>
            </a:r>
            <a:r>
              <a:rPr lang="ru-RU" u="sng" dirty="0"/>
              <a:t>растет за счет</a:t>
            </a:r>
            <a:r>
              <a:rPr lang="ru-RU" dirty="0"/>
              <a:t> </a:t>
            </a:r>
            <a:r>
              <a:rPr lang="ru-RU" u="sng" dirty="0"/>
              <a:t>боковых осей различных порядков, </a:t>
            </a:r>
            <a:r>
              <a:rPr lang="ru-RU" dirty="0"/>
              <a:t>также </a:t>
            </a:r>
            <a:r>
              <a:rPr lang="ru-RU" u="sng" dirty="0"/>
              <a:t>заканчивающихся </a:t>
            </a:r>
            <a:r>
              <a:rPr lang="ru-RU" u="sng" dirty="0" smtClean="0"/>
              <a:t>цветком.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10.Завиток</a:t>
            </a:r>
            <a:r>
              <a:rPr lang="ru-RU" i="1" dirty="0"/>
              <a:t>, </a:t>
            </a:r>
          </a:p>
          <a:p>
            <a:pPr marL="0" indent="0">
              <a:buNone/>
            </a:pPr>
            <a:r>
              <a:rPr lang="ru-RU" i="1" dirty="0"/>
              <a:t>11. Извилина </a:t>
            </a:r>
          </a:p>
          <a:p>
            <a:pPr marL="0" indent="0">
              <a:buNone/>
            </a:pPr>
            <a:r>
              <a:rPr lang="ru-RU" i="1" dirty="0" smtClean="0"/>
              <a:t>12. Развилина </a:t>
            </a:r>
            <a:r>
              <a:rPr lang="ru-RU" i="1" dirty="0"/>
              <a:t>(</a:t>
            </a:r>
            <a:r>
              <a:rPr lang="ru-RU" dirty="0"/>
              <a:t>дихазий</a:t>
            </a:r>
            <a:r>
              <a:rPr lang="ru-RU" dirty="0" smtClean="0"/>
              <a:t>),</a:t>
            </a:r>
            <a:r>
              <a:rPr lang="ru-RU" i="1" dirty="0"/>
              <a:t>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13. </a:t>
            </a:r>
            <a:r>
              <a:rPr lang="ru-RU" i="1" dirty="0" err="1" smtClean="0"/>
              <a:t>Плейохазий</a:t>
            </a:r>
            <a:r>
              <a:rPr lang="ru-RU" i="1" dirty="0"/>
              <a:t>, или ложный </a:t>
            </a:r>
            <a:r>
              <a:rPr lang="ru-RU" i="1" dirty="0" smtClean="0"/>
              <a:t>зонтик,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63" t="38973"/>
          <a:stretch/>
        </p:blipFill>
        <p:spPr bwMode="auto">
          <a:xfrm>
            <a:off x="5940152" y="1340250"/>
            <a:ext cx="2655661" cy="355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21" r="62345"/>
          <a:stretch/>
        </p:blipFill>
        <p:spPr bwMode="auto">
          <a:xfrm>
            <a:off x="5976684" y="4904826"/>
            <a:ext cx="2636245" cy="195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11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смешанные соцветия: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4355976" cy="5069160"/>
          </a:xfrm>
        </p:spPr>
        <p:txBody>
          <a:bodyPr>
            <a:normAutofit/>
          </a:bodyPr>
          <a:lstStyle/>
          <a:p>
            <a:r>
              <a:rPr lang="ru-RU" dirty="0" smtClean="0"/>
              <a:t>Щиток - </a:t>
            </a:r>
            <a:r>
              <a:rPr lang="ru-RU" dirty="0"/>
              <a:t>корзинка, </a:t>
            </a:r>
            <a:endParaRPr lang="ru-RU" dirty="0" smtClean="0"/>
          </a:p>
          <a:p>
            <a:r>
              <a:rPr lang="ru-RU" dirty="0" smtClean="0"/>
              <a:t>кисть-развилина </a:t>
            </a:r>
            <a:r>
              <a:rPr lang="ru-RU" dirty="0"/>
              <a:t>и др.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/>
              <a:t>тысячелистни­ка корзинки собраны в щиток,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/>
              <a:t>сирени развилины собраны в кисть и т.д.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13" y="62153"/>
            <a:ext cx="2304256" cy="3349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153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47945"/>
            <a:ext cx="24002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347401"/>
            <a:ext cx="25431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391" y="3547945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0"/>
            <a:ext cx="4283968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кисть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1 — черемуха обыкновенная,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— клен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ясенелистный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Пазушная кисть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— снежноягодник белый;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зонтик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4 — спирея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дубровколистная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метелка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5 — бузина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кистистая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пучковидное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6 — вяз шершавый;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сережковидное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7 — ива козья , 8 — дуб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черсшчатый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9 — лещина обыкновенная;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щиток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10 — калина обыкновенная; 11 — соцветие липы мелколистной, снабженное прирастающим листом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4664"/>
            <a:ext cx="4968552" cy="605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Зарисовать строение цветка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Пестик – </a:t>
            </a:r>
            <a:r>
              <a:rPr lang="ru-RU" dirty="0" err="1" smtClean="0"/>
              <a:t>геноцей</a:t>
            </a:r>
            <a:r>
              <a:rPr lang="ru-RU" dirty="0" smtClean="0"/>
              <a:t>                           сов. андроцей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84" y="1844824"/>
            <a:ext cx="748883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Левая фигурная скобка 4"/>
          <p:cNvSpPr/>
          <p:nvPr/>
        </p:nvSpPr>
        <p:spPr>
          <a:xfrm>
            <a:off x="755576" y="1844824"/>
            <a:ext cx="360040" cy="11521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Опыление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. </a:t>
            </a:r>
            <a:r>
              <a:rPr lang="ru-RU" dirty="0" smtClean="0"/>
              <a:t>— </a:t>
            </a:r>
            <a:r>
              <a:rPr lang="ru-RU" dirty="0"/>
              <a:t>это процесс переноса и попадания пыльцы из пыльников тычинок на рыльце пестика или пыльцевход семязачатка (семяпочки).</a:t>
            </a:r>
          </a:p>
          <a:p>
            <a:r>
              <a:rPr lang="ru-RU" i="1" dirty="0"/>
              <a:t>перекрес­тное (</a:t>
            </a:r>
            <a:r>
              <a:rPr lang="ru-RU" dirty="0"/>
              <a:t>ксеногамия) и </a:t>
            </a:r>
            <a:r>
              <a:rPr lang="ru-RU" i="1" dirty="0"/>
              <a:t>самоопыление </a:t>
            </a:r>
            <a:r>
              <a:rPr lang="ru-RU" dirty="0"/>
              <a:t>(автогамия)</a:t>
            </a:r>
          </a:p>
        </p:txBody>
      </p:sp>
    </p:spTree>
    <p:extLst>
      <p:ext uri="{BB962C8B-B14F-4D97-AF65-F5344CB8AC3E}">
        <p14:creationId xmlns:p14="http://schemas.microsoft.com/office/powerpoint/2010/main" val="16171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5904656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Цветоножка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–стебель несущий цветок, у основания прицветник – одиночный лист.</a:t>
            </a:r>
          </a:p>
          <a:p>
            <a:pPr>
              <a:buFont typeface="+mj-lt"/>
              <a:buAutoNum type="arabicPeriod"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Цветоложе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верхняя расширенная часть цветоножки (плоская, выпуклая, коническая, вытянутая или вогнутая)</a:t>
            </a:r>
          </a:p>
          <a:p>
            <a:pPr>
              <a:buFont typeface="+mj-lt"/>
              <a:buAutoNum type="arabicPeriod"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Околоцветник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состоит из чашечки и венчика – представляет покров цветка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Чашечки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наружный круг цветка состоит 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чашелистников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(защитная функция) (свободные или сросшихся) (2-5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(зеленные листочки)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Венчик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лепестки (свободные или сросшиеся) образуют венчик , (Защитная функция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внутреней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части) </a:t>
            </a:r>
          </a:p>
          <a:p>
            <a:pPr>
              <a:buFont typeface="+mj-lt"/>
              <a:buAutoNum type="arabicPeriod" startAt="4"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Тычинки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за венчиком в глубине цветка, образуют совокупности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андроцей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(греч. Мужчина), тычиночные нити несут два пыльника(в них образуется ткань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археспорий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 typeface="+mj-lt"/>
              <a:buAutoNum type="arabicPeriod" startAt="4"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Пес­тик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образуется в результате срастания одного или нескольких плодо­листиков их совокупность называют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гинецеем. 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рыльце, столбик, завязь)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29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строения.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5400600" cy="55446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имеется околоцветник то цветок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двойной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если нет то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простой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(Р)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околоцветник отсутствует, такие цветки называются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беспокровными или голыми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(ива, ясени тополь)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92802"/>
            <a:ext cx="2568246" cy="256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3861048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75423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89798"/>
            <a:ext cx="2142779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275" y="1291523"/>
            <a:ext cx="2568246" cy="256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7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цветка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5976664" cy="5517232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околоцветник имеет одинаковую форму и величину и цветок можно мысленно разделить несколькими вертикальными полосками то его называют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правильным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(*);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различны и можно разделить лишь на две  части,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неправильным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(/)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Асимметричные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нельзя провести не одной плоскости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753" y="116632"/>
            <a:ext cx="2305639" cy="199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753" y="2114770"/>
            <a:ext cx="2326748" cy="174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62" y="3673833"/>
            <a:ext cx="232153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62" y="5393041"/>
            <a:ext cx="2262039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88"/>
            <a:ext cx="14859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44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Форма венчика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16832"/>
            <a:ext cx="3888432" cy="475252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колокольчатым (ландыш, колокольчик), </a:t>
            </a:r>
            <a:endParaRPr lang="ru-RU" dirty="0" smtClean="0"/>
          </a:p>
          <a:p>
            <a:r>
              <a:rPr lang="ru-RU" dirty="0" smtClean="0"/>
              <a:t>воронковид­ным </a:t>
            </a:r>
            <a:r>
              <a:rPr lang="ru-RU" dirty="0"/>
              <a:t>(вьюнок), </a:t>
            </a:r>
            <a:endParaRPr lang="ru-RU" dirty="0" smtClean="0"/>
          </a:p>
          <a:p>
            <a:r>
              <a:rPr lang="ru-RU" dirty="0" smtClean="0"/>
              <a:t>трубчатым </a:t>
            </a:r>
            <a:r>
              <a:rPr lang="ru-RU" dirty="0"/>
              <a:t>(подсолнечник), </a:t>
            </a:r>
            <a:endParaRPr lang="ru-RU" dirty="0" smtClean="0"/>
          </a:p>
          <a:p>
            <a:r>
              <a:rPr lang="ru-RU" dirty="0" smtClean="0"/>
              <a:t>язычковым </a:t>
            </a:r>
            <a:r>
              <a:rPr lang="ru-RU" dirty="0"/>
              <a:t>(одуван­чик), </a:t>
            </a:r>
            <a:endParaRPr lang="ru-RU" dirty="0" smtClean="0"/>
          </a:p>
          <a:p>
            <a:r>
              <a:rPr lang="ru-RU" dirty="0" smtClean="0"/>
              <a:t>двугубым </a:t>
            </a:r>
            <a:r>
              <a:rPr lang="ru-RU" dirty="0"/>
              <a:t>(глухая </a:t>
            </a:r>
            <a:r>
              <a:rPr lang="ru-RU" dirty="0" smtClean="0"/>
              <a:t>крапива)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8" y="0"/>
            <a:ext cx="2390542" cy="116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08" y="54366"/>
            <a:ext cx="4011457" cy="372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Семейство сложноцветных - ромашка Драце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9668"/>
            <a:ext cx="3984441" cy="29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70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1143000"/>
          </a:xfrm>
        </p:spPr>
        <p:txBody>
          <a:bodyPr/>
          <a:lstStyle/>
          <a:p>
            <a:r>
              <a:rPr lang="ru-RU" dirty="0" smtClean="0"/>
              <a:t>Формы рыльца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ru-RU" dirty="0"/>
              <a:t>виде булавы, </a:t>
            </a:r>
            <a:endParaRPr lang="ru-RU" dirty="0" smtClean="0"/>
          </a:p>
          <a:p>
            <a:r>
              <a:rPr lang="ru-RU" dirty="0" smtClean="0"/>
              <a:t>диска,</a:t>
            </a:r>
          </a:p>
          <a:p>
            <a:r>
              <a:rPr lang="ru-RU" dirty="0" smtClean="0"/>
              <a:t> </a:t>
            </a:r>
            <a:r>
              <a:rPr lang="ru-RU" dirty="0"/>
              <a:t>головки, </a:t>
            </a:r>
            <a:endParaRPr lang="ru-RU" dirty="0" smtClean="0"/>
          </a:p>
          <a:p>
            <a:r>
              <a:rPr lang="ru-RU" dirty="0" smtClean="0"/>
              <a:t>может </a:t>
            </a:r>
            <a:r>
              <a:rPr lang="ru-RU" dirty="0"/>
              <a:t>иметь лопасти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327" y="116632"/>
            <a:ext cx="2688673" cy="2688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896" y="2814611"/>
            <a:ext cx="2386104" cy="181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896" y="4628752"/>
            <a:ext cx="2352924" cy="194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941" y="2814611"/>
            <a:ext cx="2858997" cy="376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778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1522</Words>
  <Application>Microsoft Office PowerPoint</Application>
  <PresentationFormat>Экран (4:3)</PresentationFormat>
  <Paragraphs>207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Тема: Морфологическое строение цветка.</vt:lpstr>
      <vt:lpstr>Вопросы для повторения:</vt:lpstr>
      <vt:lpstr>Цветок – это укороченный  и ограниченный в росте побег</vt:lpstr>
      <vt:lpstr>Зарисовать строение цветка</vt:lpstr>
      <vt:lpstr>Строение:</vt:lpstr>
      <vt:lpstr>Особенности строения.</vt:lpstr>
      <vt:lpstr>Форма цветка</vt:lpstr>
      <vt:lpstr>  Форма венчика </vt:lpstr>
      <vt:lpstr>Формы рыльца</vt:lpstr>
      <vt:lpstr>Гинецей по форме</vt:lpstr>
      <vt:lpstr>Положение завязи.</vt:lpstr>
      <vt:lpstr>Однополые и двуполые</vt:lpstr>
      <vt:lpstr>Однодомные, двудомные и многодомные – нахождение на 1 или 2-х растениях муж и жен. цветков.</vt:lpstr>
      <vt:lpstr>Спайнолистный или раздельнолистный</vt:lpstr>
      <vt:lpstr>В целях сокращения записей при описании цветков в ботанике употребляют условные сокращённые обозначения частей цветков  в виде формул и диаграмм </vt:lpstr>
      <vt:lpstr>*P(6) А6 G (3)</vt:lpstr>
      <vt:lpstr>↑Са(5)Со1+2+(2)А1+(9)G</vt:lpstr>
      <vt:lpstr>Пример:</vt:lpstr>
      <vt:lpstr>По формуле цветка нарисовать диаграмму и описать </vt:lpstr>
      <vt:lpstr>Семейство Лютиковые</vt:lpstr>
      <vt:lpstr>Семейство розоцветные (Rosaceae)</vt:lpstr>
      <vt:lpstr> Семейство Бобовые – Fabaceae </vt:lpstr>
      <vt:lpstr>Семейство бурачниковые</vt:lpstr>
      <vt:lpstr>Семейство норичниковые</vt:lpstr>
      <vt:lpstr>Семейство губоцветные</vt:lpstr>
      <vt:lpstr>Семейство крестоцветные</vt:lpstr>
      <vt:lpstr>Семейство сложноцветные</vt:lpstr>
      <vt:lpstr>Составить формулу цветка: </vt:lpstr>
      <vt:lpstr>Составить формулу цветка: </vt:lpstr>
      <vt:lpstr>Составить формулу цветка: </vt:lpstr>
      <vt:lpstr>Составление диаграмм.</vt:lpstr>
      <vt:lpstr>образец</vt:lpstr>
      <vt:lpstr>Д/З: Ботаника  стр.36-44</vt:lpstr>
      <vt:lpstr>Практическое задание.</vt:lpstr>
      <vt:lpstr>Тип соцветия.</vt:lpstr>
      <vt:lpstr>   У неопределенных, или моноподиальных, соцветий</vt:lpstr>
      <vt:lpstr>Определенные соцветия</vt:lpstr>
      <vt:lpstr>смешанные соцветия:</vt:lpstr>
      <vt:lpstr>Презентация PowerPoint</vt:lpstr>
      <vt:lpstr>Опыление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Морфологическое строение цветка.</dc:title>
  <dc:creator>Admin</dc:creator>
  <cp:lastModifiedBy>Кабинет 21</cp:lastModifiedBy>
  <cp:revision>82</cp:revision>
  <dcterms:created xsi:type="dcterms:W3CDTF">2012-10-28T09:57:28Z</dcterms:created>
  <dcterms:modified xsi:type="dcterms:W3CDTF">2019-11-05T03:52:31Z</dcterms:modified>
</cp:coreProperties>
</file>