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84" r:id="rId4"/>
    <p:sldId id="285" r:id="rId5"/>
    <p:sldId id="258" r:id="rId6"/>
    <p:sldId id="263" r:id="rId7"/>
    <p:sldId id="264" r:id="rId8"/>
    <p:sldId id="259" r:id="rId9"/>
    <p:sldId id="260" r:id="rId10"/>
    <p:sldId id="277" r:id="rId11"/>
    <p:sldId id="275" r:id="rId12"/>
    <p:sldId id="276" r:id="rId13"/>
    <p:sldId id="274" r:id="rId14"/>
    <p:sldId id="282" r:id="rId15"/>
    <p:sldId id="283" r:id="rId16"/>
    <p:sldId id="286" r:id="rId17"/>
    <p:sldId id="261" r:id="rId18"/>
    <p:sldId id="265" r:id="rId19"/>
    <p:sldId id="269" r:id="rId20"/>
    <p:sldId id="266" r:id="rId21"/>
    <p:sldId id="267" r:id="rId22"/>
    <p:sldId id="268" r:id="rId23"/>
    <p:sldId id="271" r:id="rId24"/>
    <p:sldId id="262" r:id="rId25"/>
    <p:sldId id="270" r:id="rId26"/>
    <p:sldId id="278" r:id="rId27"/>
    <p:sldId id="279" r:id="rId28"/>
    <p:sldId id="280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250" autoAdjust="0"/>
  </p:normalViewPr>
  <p:slideViewPr>
    <p:cSldViewPr>
      <p:cViewPr varScale="1">
        <p:scale>
          <a:sx n="69" d="100"/>
          <a:sy n="69" d="100"/>
        </p:scale>
        <p:origin x="-108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8632E5-8FF3-43AB-8B1F-79FDCF2745B5}" type="datetimeFigureOut">
              <a:rPr lang="ru-RU" smtClean="0"/>
              <a:t>12.11.2019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C176D9-8640-443B-857F-617EEB8DB9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38090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C176D9-8640-443B-857F-617EEB8DB9C8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25434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C9D30-A354-4C66-B266-C3374D081843}" type="datetimeFigureOut">
              <a:rPr lang="ru-RU" smtClean="0"/>
              <a:t>12.11.2019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4DB12-68DF-4991-B570-0A6EC8C7AD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6602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C9D30-A354-4C66-B266-C3374D081843}" type="datetimeFigureOut">
              <a:rPr lang="ru-RU" smtClean="0"/>
              <a:t>12.11.2019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4DB12-68DF-4991-B570-0A6EC8C7AD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26375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C9D30-A354-4C66-B266-C3374D081843}" type="datetimeFigureOut">
              <a:rPr lang="ru-RU" smtClean="0"/>
              <a:t>12.11.2019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4DB12-68DF-4991-B570-0A6EC8C7AD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9875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C9D30-A354-4C66-B266-C3374D081843}" type="datetimeFigureOut">
              <a:rPr lang="ru-RU" smtClean="0"/>
              <a:t>12.11.2019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4DB12-68DF-4991-B570-0A6EC8C7AD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23890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C9D30-A354-4C66-B266-C3374D081843}" type="datetimeFigureOut">
              <a:rPr lang="ru-RU" smtClean="0"/>
              <a:t>12.11.2019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4DB12-68DF-4991-B570-0A6EC8C7AD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3865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C9D30-A354-4C66-B266-C3374D081843}" type="datetimeFigureOut">
              <a:rPr lang="ru-RU" smtClean="0"/>
              <a:t>12.11.2019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4DB12-68DF-4991-B570-0A6EC8C7AD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4789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C9D30-A354-4C66-B266-C3374D081843}" type="datetimeFigureOut">
              <a:rPr lang="ru-RU" smtClean="0"/>
              <a:t>12.11.2019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4DB12-68DF-4991-B570-0A6EC8C7AD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14087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C9D30-A354-4C66-B266-C3374D081843}" type="datetimeFigureOut">
              <a:rPr lang="ru-RU" smtClean="0"/>
              <a:t>12.11.2019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4DB12-68DF-4991-B570-0A6EC8C7AD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14683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C9D30-A354-4C66-B266-C3374D081843}" type="datetimeFigureOut">
              <a:rPr lang="ru-RU" smtClean="0"/>
              <a:t>12.11.2019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4DB12-68DF-4991-B570-0A6EC8C7AD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7589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C9D30-A354-4C66-B266-C3374D081843}" type="datetimeFigureOut">
              <a:rPr lang="ru-RU" smtClean="0"/>
              <a:t>12.11.2019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4DB12-68DF-4991-B570-0A6EC8C7AD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60038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C9D30-A354-4C66-B266-C3374D081843}" type="datetimeFigureOut">
              <a:rPr lang="ru-RU" smtClean="0"/>
              <a:t>12.11.2019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4DB12-68DF-4991-B570-0A6EC8C7AD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5123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1C9D30-A354-4C66-B266-C3374D081843}" type="datetimeFigureOut">
              <a:rPr lang="ru-RU" smtClean="0"/>
              <a:t>12.11.2019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E4DB12-68DF-4991-B570-0A6EC8C7AD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252182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7" Type="http://schemas.openxmlformats.org/officeDocument/2006/relationships/image" Target="../media/image23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4828" y="1268760"/>
            <a:ext cx="7772400" cy="1296145"/>
          </a:xfrm>
        </p:spPr>
        <p:txBody>
          <a:bodyPr>
            <a:normAutofit/>
          </a:bodyPr>
          <a:lstStyle/>
          <a:p>
            <a:r>
              <a:rPr lang="ru-RU" dirty="0" smtClean="0"/>
              <a:t>Плоды и семена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96241" y="2339548"/>
            <a:ext cx="7032143" cy="2169572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Цель</a:t>
            </a:r>
            <a:r>
              <a:rPr lang="ru-RU" dirty="0"/>
              <a:t>: Изучить</a:t>
            </a:r>
            <a:endParaRPr lang="ru-RU" dirty="0" smtClean="0"/>
          </a:p>
          <a:p>
            <a:pPr marL="514350" indent="-514350" algn="l">
              <a:buFont typeface="+mj-lt"/>
              <a:buAutoNum type="arabicPeriod"/>
            </a:pPr>
            <a:r>
              <a:rPr lang="ru-RU" dirty="0"/>
              <a:t>П</a:t>
            </a:r>
            <a:r>
              <a:rPr lang="ru-RU" dirty="0" smtClean="0"/>
              <a:t>лоды, их строение. 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dirty="0" smtClean="0"/>
              <a:t>Классификация плодов. 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dirty="0" smtClean="0"/>
              <a:t>Строение семян и всходов. 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dirty="0" smtClean="0"/>
              <a:t>Партенокарпия и </a:t>
            </a:r>
            <a:r>
              <a:rPr lang="ru-RU" dirty="0" err="1" smtClean="0"/>
              <a:t>партеноспермия</a:t>
            </a:r>
            <a:r>
              <a:rPr lang="ru-RU" dirty="0" smtClean="0"/>
              <a:t>. 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dirty="0" smtClean="0"/>
              <a:t>Распространение семян и плодов.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7773"/>
            <a:ext cx="2480093" cy="18625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16632"/>
            <a:ext cx="2483768" cy="1891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1752" y="2339548"/>
            <a:ext cx="9444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орешки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847554" y="2131276"/>
            <a:ext cx="11153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Костянка </a:t>
            </a:r>
            <a:endParaRPr lang="ru-RU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509120"/>
            <a:ext cx="9036496" cy="2326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9402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850106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Функции плода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287"/>
            <a:ext cx="8229600" cy="2880801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Защищает семена от высыхания, механических повреждений, поедания (нередко в нем содержатся ядовитые, вяжущие или кислые вещества)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способствует распространению семян. 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221088"/>
            <a:ext cx="3286125" cy="242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214738"/>
            <a:ext cx="3286125" cy="243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067944" y="5949280"/>
            <a:ext cx="10081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Ягода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2485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404664"/>
            <a:ext cx="2073213" cy="16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5776" y="274638"/>
            <a:ext cx="6131024" cy="1143000"/>
          </a:xfrm>
        </p:spPr>
        <p:txBody>
          <a:bodyPr/>
          <a:lstStyle/>
          <a:p>
            <a:r>
              <a:rPr lang="ru-RU" dirty="0" smtClean="0"/>
              <a:t>По образованию плода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73212" y="1340769"/>
            <a:ext cx="6891275" cy="3218757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астоя­щим (верхними)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лод,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образующийся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только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из стенок завязи,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формируются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из верхней завязи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Ложным (ниж­ним)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лод, развивающийся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из нижней завязи.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(указывают остатки околоцветника в верхней части таких плодов)</a:t>
            </a:r>
            <a:endParaRPr lang="ru-RU" sz="28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96" y="4584500"/>
            <a:ext cx="2947063" cy="2254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552898"/>
            <a:ext cx="2859410" cy="2279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8282" y="4559526"/>
            <a:ext cx="2729694" cy="2279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812360" y="4143096"/>
            <a:ext cx="7447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Ягода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6113" y="2407995"/>
            <a:ext cx="2219325" cy="1931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1391" y="2459012"/>
            <a:ext cx="1371450" cy="914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1271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 консистенции околоплодника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7139136" cy="2548879"/>
          </a:xfrm>
        </p:spPr>
        <p:txBody>
          <a:bodyPr>
            <a:normAutofit fontScale="85000" lnSpcReduction="20000"/>
          </a:bodyPr>
          <a:lstStyle/>
          <a:p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Простой плод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образуется в цветке с одним пестиком.</a:t>
            </a:r>
          </a:p>
          <a:p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Сложный плод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образуется из многопестичного гинецея одного цветка. Ка­ждый пестик дает отдельный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плодик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а совокупность их — сборный (или сложный) плод. </a:t>
            </a:r>
          </a:p>
          <a:p>
            <a:endParaRPr lang="ru-RU" dirty="0"/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199022"/>
            <a:ext cx="2367202" cy="1483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813" y="4199022"/>
            <a:ext cx="2105536" cy="1758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5078323"/>
            <a:ext cx="7976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Ягода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379029" y="6093296"/>
            <a:ext cx="17288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/>
              <a:t>яблоковидных</a:t>
            </a:r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199022"/>
            <a:ext cx="2664296" cy="2123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2816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6696744" cy="92211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 мере содержания влаги: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7"/>
            <a:ext cx="6851104" cy="396044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Если по мере созревания стенки плода теряют влагу, то образуются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сухие плоды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(клен, липа);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Если накапливают ее, то образуются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сочные пло­ды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(вишня, виноград).</a:t>
            </a:r>
          </a:p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980728"/>
            <a:ext cx="2286000" cy="192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8881" y="3068960"/>
            <a:ext cx="2219325" cy="192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73641"/>
            <a:ext cx="3713163" cy="2573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3163" y="4849150"/>
            <a:ext cx="3713163" cy="192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226860" y="476672"/>
            <a:ext cx="17288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/>
              <a:t>яблоковидных</a:t>
            </a:r>
            <a:r>
              <a:rPr lang="ru-RU" dirty="0" smtClean="0"/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8749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7668344" cy="6858000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Группу плодов, возникших из соцветия, тесно расположенных друг к другу, называют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соплодием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(початок кукурузы).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плоды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иногда не содержат семян или содержат семена без зародыша. Это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явление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называется 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партенокарпией.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Монокарпические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растения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цветут и плодоносят один раз в жизни, после чего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отмирают</a:t>
            </a:r>
          </a:p>
          <a:p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Поликарпические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растения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цветут и плодоносят многократно в течение жизни. </a:t>
            </a:r>
            <a:endParaRPr lang="ru-RU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4059" y="2276872"/>
            <a:ext cx="1838325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5996" y="3705622"/>
            <a:ext cx="131445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446" y="5352581"/>
            <a:ext cx="190500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6627" y="620688"/>
            <a:ext cx="2029267" cy="1271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6427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 характеру распространения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00200"/>
            <a:ext cx="6156176" cy="5257800"/>
          </a:xfrm>
        </p:spPr>
        <p:txBody>
          <a:bodyPr>
            <a:normAutofit lnSpcReduction="10000"/>
          </a:bodyPr>
          <a:lstStyle/>
          <a:p>
            <a:pPr marL="514350" indent="-514350">
              <a:buAutoNum type="arabicParenR"/>
            </a:pPr>
            <a:r>
              <a:rPr lang="ru-RU" u="sng" dirty="0" smtClean="0"/>
              <a:t>анемохорны</a:t>
            </a:r>
            <a:r>
              <a:rPr lang="ru-RU" dirty="0" smtClean="0"/>
              <a:t>е </a:t>
            </a:r>
            <a:r>
              <a:rPr lang="ru-RU" dirty="0"/>
              <a:t>— рас­пространяются ветром; </a:t>
            </a:r>
            <a:endParaRPr lang="ru-RU" dirty="0" smtClean="0"/>
          </a:p>
          <a:p>
            <a:pPr marL="514350" indent="-514350">
              <a:buAutoNum type="arabicParenR"/>
            </a:pPr>
            <a:r>
              <a:rPr lang="ru-RU" u="sng" dirty="0" err="1" smtClean="0"/>
              <a:t>зоохорные</a:t>
            </a:r>
            <a:r>
              <a:rPr lang="ru-RU" dirty="0" smtClean="0"/>
              <a:t> </a:t>
            </a:r>
            <a:r>
              <a:rPr lang="ru-RU" dirty="0"/>
              <a:t>— распространяются раз­личными животными; </a:t>
            </a:r>
            <a:endParaRPr lang="ru-RU" dirty="0" smtClean="0"/>
          </a:p>
          <a:p>
            <a:pPr marL="514350" indent="-514350">
              <a:buAutoNum type="arabicParenR"/>
            </a:pPr>
            <a:r>
              <a:rPr lang="ru-RU" u="sng" dirty="0" err="1" smtClean="0"/>
              <a:t>гидрохорные</a:t>
            </a:r>
            <a:r>
              <a:rPr lang="ru-RU" dirty="0" smtClean="0"/>
              <a:t> </a:t>
            </a:r>
            <a:r>
              <a:rPr lang="ru-RU" dirty="0"/>
              <a:t>— распространяются водой; </a:t>
            </a:r>
            <a:endParaRPr lang="ru-RU" dirty="0" smtClean="0"/>
          </a:p>
          <a:p>
            <a:pPr marL="514350" indent="-514350">
              <a:buAutoNum type="arabicParenR"/>
            </a:pPr>
            <a:r>
              <a:rPr lang="ru-RU" u="sng" dirty="0" err="1" smtClean="0"/>
              <a:t>автохорные</a:t>
            </a:r>
            <a:r>
              <a:rPr lang="ru-RU" dirty="0" smtClean="0"/>
              <a:t> </a:t>
            </a:r>
            <a:r>
              <a:rPr lang="ru-RU" dirty="0"/>
              <a:t>— распространяются путем </a:t>
            </a:r>
            <a:r>
              <a:rPr lang="ru-RU" dirty="0" err="1"/>
              <a:t>саморазбрасывания</a:t>
            </a:r>
            <a:endParaRPr lang="ru-RU" dirty="0"/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8792" y="1628800"/>
            <a:ext cx="2955208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7604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620688"/>
            <a:ext cx="7772400" cy="938535"/>
          </a:xfrm>
        </p:spPr>
        <p:txBody>
          <a:bodyPr/>
          <a:lstStyle/>
          <a:p>
            <a:r>
              <a:rPr lang="ru-RU" dirty="0" smtClean="0"/>
              <a:t>Задание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559223"/>
            <a:ext cx="8208912" cy="2805881"/>
          </a:xfrm>
        </p:spPr>
        <p:txBody>
          <a:bodyPr/>
          <a:lstStyle/>
          <a:p>
            <a:r>
              <a:rPr lang="ru-RU" dirty="0" smtClean="0"/>
              <a:t>Перечертить таблицу «Типы плодов», сделать рисунки плодов всех типов, написать виды растений у которых данный вид плода..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4552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F:\экология\экология сканирование\ЗАНЯТИЕ 7,8\2013-10-20\0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60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860032" y="3933056"/>
            <a:ext cx="1317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Померанец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779195" y="5733256"/>
            <a:ext cx="7976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Ягода </a:t>
            </a:r>
          </a:p>
        </p:txBody>
      </p:sp>
    </p:spTree>
    <p:extLst>
      <p:ext uri="{BB962C8B-B14F-4D97-AF65-F5344CB8AC3E}">
        <p14:creationId xmlns:p14="http://schemas.microsoft.com/office/powerpoint/2010/main" val="3526715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Autofit/>
          </a:bodyPr>
          <a:lstStyle/>
          <a:p>
            <a:r>
              <a:rPr lang="ru-RU" sz="3200" dirty="0" smtClean="0"/>
              <a:t>Настоящие или верхние плоды</a:t>
            </a:r>
            <a:br>
              <a:rPr lang="ru-RU" sz="3200" dirty="0" smtClean="0"/>
            </a:br>
            <a:r>
              <a:rPr lang="ru-RU" sz="3200" dirty="0" smtClean="0"/>
              <a:t>простые; сухие; раскрывающиеся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0182" y="1412776"/>
            <a:ext cx="3677722" cy="53285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i="1" dirty="0" smtClean="0"/>
              <a:t>Односемянные: </a:t>
            </a:r>
          </a:p>
          <a:p>
            <a:r>
              <a:rPr lang="ru-RU" i="1" dirty="0" smtClean="0"/>
              <a:t>Орех  (Орешек)</a:t>
            </a:r>
          </a:p>
          <a:p>
            <a:endParaRPr lang="ru-RU" i="1" dirty="0" smtClean="0"/>
          </a:p>
          <a:p>
            <a:r>
              <a:rPr lang="ru-RU" i="1" dirty="0" smtClean="0"/>
              <a:t>Желудь </a:t>
            </a:r>
          </a:p>
          <a:p>
            <a:endParaRPr lang="ru-RU" i="1" dirty="0" smtClean="0"/>
          </a:p>
          <a:p>
            <a:r>
              <a:rPr lang="ru-RU" i="1" dirty="0" smtClean="0"/>
              <a:t>Крылатка</a:t>
            </a:r>
            <a:r>
              <a:rPr lang="ru-RU" dirty="0" smtClean="0"/>
              <a:t> </a:t>
            </a:r>
          </a:p>
          <a:p>
            <a:endParaRPr lang="ru-RU" i="1" dirty="0" smtClean="0"/>
          </a:p>
          <a:p>
            <a:r>
              <a:rPr lang="ru-RU" i="1" dirty="0" smtClean="0"/>
              <a:t>Семянка</a:t>
            </a:r>
            <a:r>
              <a:rPr lang="ru-RU" dirty="0" smtClean="0"/>
              <a:t> </a:t>
            </a:r>
          </a:p>
          <a:p>
            <a:endParaRPr lang="ru-RU" i="1" dirty="0" smtClean="0"/>
          </a:p>
          <a:p>
            <a:r>
              <a:rPr lang="ru-RU" i="1" dirty="0" smtClean="0"/>
              <a:t>Зерновка 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366592" y="1556792"/>
            <a:ext cx="3672408" cy="5141168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1270" y="1412776"/>
            <a:ext cx="1996793" cy="2044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5517232"/>
            <a:ext cx="2071069" cy="1340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4015" y="5530676"/>
            <a:ext cx="2052779" cy="13138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412776"/>
            <a:ext cx="2160240" cy="2012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3418" y="3544986"/>
            <a:ext cx="1757367" cy="1897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503684"/>
            <a:ext cx="2367684" cy="1972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4897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Настоящие или верхние плоды</a:t>
            </a:r>
            <a:br>
              <a:rPr lang="ru-RU" dirty="0" smtClean="0"/>
            </a:br>
            <a:r>
              <a:rPr lang="ru-RU" dirty="0" smtClean="0"/>
              <a:t>простые; сухие; раскрывающиеся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1600200"/>
            <a:ext cx="4316288" cy="5069160"/>
          </a:xfrm>
        </p:spPr>
        <p:txBody>
          <a:bodyPr/>
          <a:lstStyle/>
          <a:p>
            <a:pPr marL="0" indent="0">
              <a:buNone/>
            </a:pPr>
            <a:r>
              <a:rPr lang="ru-RU" b="1" i="1" dirty="0" smtClean="0"/>
              <a:t>Многосемянные: 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i="1" dirty="0" smtClean="0"/>
              <a:t>Листовка </a:t>
            </a:r>
          </a:p>
          <a:p>
            <a:pPr marL="514350" indent="-514350">
              <a:buFont typeface="+mj-lt"/>
              <a:buAutoNum type="arabicPeriod"/>
            </a:pPr>
            <a:endParaRPr lang="ru-RU" b="1" i="1" dirty="0" smtClean="0"/>
          </a:p>
          <a:p>
            <a:pPr marL="514350" indent="-514350">
              <a:buFont typeface="+mj-lt"/>
              <a:buAutoNum type="arabicPeriod"/>
            </a:pPr>
            <a:r>
              <a:rPr lang="ru-RU" b="1" i="1" dirty="0" smtClean="0"/>
              <a:t>Боб </a:t>
            </a:r>
          </a:p>
          <a:p>
            <a:pPr marL="514350" indent="-514350">
              <a:buFont typeface="+mj-lt"/>
              <a:buAutoNum type="arabicPeriod"/>
            </a:pPr>
            <a:endParaRPr lang="ru-RU" b="1" i="1" dirty="0" smtClean="0"/>
          </a:p>
          <a:p>
            <a:pPr marL="514350" indent="-514350">
              <a:buFont typeface="+mj-lt"/>
              <a:buAutoNum type="arabicPeriod"/>
            </a:pPr>
            <a:r>
              <a:rPr lang="ru-RU" i="1" dirty="0" smtClean="0"/>
              <a:t>Коробочка</a:t>
            </a:r>
          </a:p>
          <a:p>
            <a:pPr marL="514350" indent="-514350">
              <a:buFont typeface="+mj-lt"/>
              <a:buAutoNum type="arabicPeriod"/>
            </a:pPr>
            <a:endParaRPr lang="ru-RU" i="1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</a:t>
            </a:r>
            <a:r>
              <a:rPr lang="ru-RU" i="1" dirty="0" smtClean="0"/>
              <a:t>тручок (</a:t>
            </a:r>
            <a:r>
              <a:rPr lang="ru-RU" i="1" dirty="0" err="1" smtClean="0"/>
              <a:t>стручечек</a:t>
            </a:r>
            <a:r>
              <a:rPr lang="ru-RU" i="1" dirty="0" smtClean="0"/>
              <a:t>)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  <p:pic>
        <p:nvPicPr>
          <p:cNvPr id="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702645"/>
            <a:ext cx="2016224" cy="2155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3839" y="2636912"/>
            <a:ext cx="2336113" cy="1619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158741"/>
            <a:ext cx="2699792" cy="2328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279308"/>
            <a:ext cx="1101994" cy="952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5487049"/>
            <a:ext cx="1798805" cy="1439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8679" y="1508870"/>
            <a:ext cx="1504056" cy="1128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2735" y="1421340"/>
            <a:ext cx="3498285" cy="1597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9208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0"/>
            <a:ext cx="3628044" cy="1700808"/>
          </a:xfrm>
        </p:spPr>
        <p:txBody>
          <a:bodyPr>
            <a:noAutofit/>
          </a:bodyPr>
          <a:lstStyle/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орган размножения всех семенных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растений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0"/>
            <a:ext cx="3275856" cy="479715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состоит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кожуры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(деревянистой, пленчатой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кожистой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)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зародыша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запасные питательные вещества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56" y="4797152"/>
            <a:ext cx="3520532" cy="199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0966" y="2085256"/>
            <a:ext cx="5776344" cy="4710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6100" y="0"/>
            <a:ext cx="2483163" cy="1862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4220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Настоящие или верхние плоды</a:t>
            </a:r>
            <a:br>
              <a:rPr lang="ru-RU" dirty="0" smtClean="0"/>
            </a:br>
            <a:r>
              <a:rPr lang="ru-RU" dirty="0" smtClean="0"/>
              <a:t>простые;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сухие; дробные</a:t>
            </a:r>
          </a:p>
          <a:p>
            <a:r>
              <a:rPr lang="ru-RU" dirty="0" err="1" smtClean="0"/>
              <a:t>Двусемяннка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0" y="1600200"/>
            <a:ext cx="4114800" cy="506916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Сочные; </a:t>
            </a:r>
          </a:p>
          <a:p>
            <a:r>
              <a:rPr lang="ru-RU" dirty="0" smtClean="0"/>
              <a:t>Односемянные -Костянка</a:t>
            </a:r>
          </a:p>
          <a:p>
            <a:pPr marL="0" indent="0"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Многосемянные - Ягода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708920"/>
            <a:ext cx="1905000" cy="260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4" descr="http://www.luminescents.co.uk/catalog/images/carawa20-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708286"/>
            <a:ext cx="2031827" cy="2610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604833"/>
            <a:ext cx="2376264" cy="19031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7347" y="5085184"/>
            <a:ext cx="2143125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2485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19256" cy="648072"/>
          </a:xfrm>
        </p:spPr>
        <p:txBody>
          <a:bodyPr>
            <a:noAutofit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Настоящие или верхние плоды;</a:t>
            </a:r>
            <a:br>
              <a:rPr lang="ru-RU" sz="3600" dirty="0" smtClean="0"/>
            </a:br>
            <a:r>
              <a:rPr lang="ru-RU" sz="3600" dirty="0" smtClean="0"/>
              <a:t>с</a:t>
            </a:r>
            <a:r>
              <a:rPr lang="ru-RU" sz="3600" dirty="0"/>
              <a:t>л</a:t>
            </a:r>
            <a:r>
              <a:rPr lang="ru-RU" sz="3600" dirty="0" smtClean="0"/>
              <a:t>ожные (сборные)</a:t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1268760"/>
            <a:ext cx="4495800" cy="547260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Сухие </a:t>
            </a:r>
          </a:p>
          <a:p>
            <a:r>
              <a:rPr lang="ru-RU" dirty="0" smtClean="0"/>
              <a:t>Сложная листовка 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0" y="1268760"/>
            <a:ext cx="4114800" cy="54759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Сочные </a:t>
            </a:r>
          </a:p>
          <a:p>
            <a:r>
              <a:rPr lang="ru-RU" dirty="0" smtClean="0"/>
              <a:t>Сложная костянка</a:t>
            </a:r>
          </a:p>
          <a:p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251" y="2204864"/>
            <a:ext cx="2160240" cy="2657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6333" y="5013176"/>
            <a:ext cx="2304256" cy="1731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7576" y="2204864"/>
            <a:ext cx="3172696" cy="2685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009244"/>
            <a:ext cx="1969776" cy="2757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7661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Ложные или нижние плоды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4974" y="1025352"/>
            <a:ext cx="4495800" cy="583264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Сухие</a:t>
            </a:r>
          </a:p>
          <a:p>
            <a:pPr marL="0" indent="0">
              <a:buNone/>
            </a:pPr>
            <a:r>
              <a:rPr lang="ru-RU" dirty="0" smtClean="0"/>
              <a:t>Односемянные – ложная семянка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sz="2000" dirty="0" smtClean="0"/>
              <a:t>ложный плод, содержащий односемянный орешек</a:t>
            </a:r>
            <a:endParaRPr lang="ru-RU" sz="2000" dirty="0"/>
          </a:p>
          <a:p>
            <a:pPr marL="0" indent="0">
              <a:buNone/>
            </a:pPr>
            <a:r>
              <a:rPr lang="ru-RU" dirty="0" smtClean="0"/>
              <a:t>Многосемянные – ложная коробочка 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588224" y="2492896"/>
            <a:ext cx="2448271" cy="4248472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Сочные      </a:t>
            </a:r>
            <a:r>
              <a:rPr lang="ru-RU" dirty="0" err="1" smtClean="0"/>
              <a:t>Яблоковидные</a:t>
            </a:r>
            <a:r>
              <a:rPr lang="ru-RU" dirty="0" smtClean="0"/>
              <a:t>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8839" y="2094314"/>
            <a:ext cx="1705372" cy="1489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7200" y="5085184"/>
            <a:ext cx="2072273" cy="1620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9552" y="4147636"/>
            <a:ext cx="1872208" cy="2558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9552" y="973358"/>
            <a:ext cx="1540927" cy="2610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7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5368" y="3481253"/>
            <a:ext cx="2237372" cy="1747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627129"/>
            <a:ext cx="2775311" cy="2211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8579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35" y="26431"/>
            <a:ext cx="9098134" cy="6831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5205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152" y="-1"/>
            <a:ext cx="9169152" cy="686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9519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8288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810" y="3429000"/>
            <a:ext cx="9184312" cy="3416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9913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196" y="19472"/>
            <a:ext cx="8229600" cy="778098"/>
          </a:xfrm>
        </p:spPr>
        <p:txBody>
          <a:bodyPr>
            <a:normAutofit/>
          </a:bodyPr>
          <a:lstStyle/>
          <a:p>
            <a:r>
              <a:rPr lang="ru-RU" dirty="0" smtClean="0"/>
              <a:t>Односемянные сухие плоды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797570"/>
            <a:ext cx="9036496" cy="606043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Зерновка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 невскрывающийся односемянный плод, имеет около­плодник в виде пленки, плотно прирастающей к семени. Такое строение характерно для плодов всех злаков. Семена ржи, овса, пшеницы морфоло­гически являются плодами. </a:t>
            </a:r>
          </a:p>
          <a:p>
            <a:pPr marL="0" indent="0">
              <a:buNone/>
            </a:pP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Крылатка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плод, у которого по краям околоплодника образуется тонкая пленка в виде крыла (ильм, вяз). (рис. 6,9,10)</a:t>
            </a:r>
          </a:p>
          <a:p>
            <a:pPr marL="0" indent="0">
              <a:buNone/>
            </a:pP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Семянка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развивается из пестика, образованного одним или двумя плодолистиками. Кожистый околоплодник не срастается с семенем (береза, ясень). (рис.2,4,5, 11)</a:t>
            </a:r>
          </a:p>
          <a:p>
            <a:pPr marL="0" indent="0">
              <a:buNone/>
            </a:pP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Орех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развивается из завязи, образованной из одного плодолистика. Он отличается прочным, деревянистым, невскрывающимся околоплодни­ком, не срастающимся с семенем. В основании орех одет плюской из сросшихся прицветников (лещина). Мелкие плоды такого типа с менее твердым околоплодником называют орешком (граб, липа). (рис. 1, 7)</a:t>
            </a:r>
          </a:p>
          <a:p>
            <a:pPr marL="0" indent="0">
              <a:buNone/>
            </a:pP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Желудь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 сухой, нераскрывающийся, односемянный плод с плот-1ым, кожистым околоплодником, развивающийся из завязи, образованной Гремя плодолистиками. У основания плода сросшиеся чешуйки образуют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/носку в виде чашечки (дуб) или коробочки (бук). (рис. 8)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4138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Сухие многосемянные плоды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836712"/>
            <a:ext cx="9036496" cy="6021288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Листовка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наиболее примитивный тип плода. Она развивается из пестика, образованного одним плодолистиком, и раскрывается по месту летания его краев. Семена прикреплены к брюшному шву. (простые (живокость) и сложные (магнолия, пион).</a:t>
            </a:r>
          </a:p>
          <a:p>
            <a:pPr marL="0" indent="0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Боб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развивается также из пестика, но в отличие от листовки он раскрывается одновременно по брюшному шву и вдоль спинки (акация древовидная). </a:t>
            </a:r>
          </a:p>
          <a:p>
            <a:pPr marL="0" indent="0">
              <a:buNone/>
            </a:pP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Стручок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внешнему виду очень похож на боб, также раскрывается двумя створками, но развивается из пестика, образованного двумя плодо­листиками. Семена прикреплены к перегородке посреди плода. При созре­вании стручка створки опадают, и семена остаются на перегородке (суреп­ка, капуста). Короткий плод такого типа (длина превышает ширину не бо­лее чем в 3 раза (пастушья сумка, ярутка). </a:t>
            </a:r>
          </a:p>
          <a:p>
            <a:pPr marL="0" indent="0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Коробочка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развивается из пестика, состоящего из двух и более плодо­листиков, имеет два или несколько гнезд и раскрывается по-разному: створками у бересклета, тополя, зубчиками у гвоздики, дырочками у мака, крышечкой у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крыночки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белены. </a:t>
            </a:r>
          </a:p>
          <a:p>
            <a:pPr marL="0" indent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Среди сухих многосемянных встречаются и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дробные плоды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которые не раскрываются, а распадаются на части. Семена у них отделяются, окру­женные стенками околоплодника. Так, у клена плод—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двусемянка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При со­зревании она распадается на две части, в каждой имеется семя, закрытое стенками плода. На две половинки распадаются плоды у укропа, тмина и других зонтичных. Дробный плод мальвы распадается на несколько одно­семянных долей.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70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Сочные односемянные и многосемянные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плоды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20688"/>
            <a:ext cx="9036496" cy="6237312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ru-RU" sz="4200" b="1" dirty="0" smtClean="0">
                <a:latin typeface="Times New Roman" pitchFamily="18" charset="0"/>
                <a:cs typeface="Times New Roman" pitchFamily="18" charset="0"/>
              </a:rPr>
              <a:t>Костянка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односемянный сочный плод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хорошо различимыми тре­мя слоями околоплодника: наружным тонким кожистым, средним сочным и мясистым, содержащим сахаристые вещества, и внутренним очень твер­дым, покрывающим семя (вишня, слива). У некоторых видов образуется сложная костянка (малина, костяника). </a:t>
            </a:r>
          </a:p>
          <a:p>
            <a:pPr marL="0" indent="0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Ягода</a:t>
            </a:r>
            <a:r>
              <a:rPr lang="ru-RU" sz="4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многосемянный плод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у которого ко времени созревания средний и внутренний слои околоплодника становятся сочными. Семян много, реже одно (ландыш, помидор, вороний глаз, брусника, черника, клюква, виноград). Многие из описанных типов плодов могут быть нижними, или лож­ными, если образовались из нижней завязи с участием цветоложа. На обра­зование их из нижней завязи указывают остатки околоцветника в верхней части таких плодов. Например, нижняя коробочка колокольчика, нижняя семянка подсолнечника, одуванчика, нижний ягодовидный плод смороди­ны, клюквы, огурца. </a:t>
            </a:r>
          </a:p>
          <a:p>
            <a:pPr marL="0" indent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Сочные нижние плоды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яблони, груши, рябины, боя­рышника выделяют в групп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4200" b="1" dirty="0" err="1" smtClean="0">
                <a:latin typeface="Times New Roman" pitchFamily="18" charset="0"/>
                <a:cs typeface="Times New Roman" pitchFamily="18" charset="0"/>
              </a:rPr>
              <a:t>яблоковидных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Стенки завязи у них также плотно срастаются с разрастающимся цветоложем, образуя сочную мякоть плода. </a:t>
            </a:r>
          </a:p>
          <a:p>
            <a:pPr marL="0" indent="0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Померанец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многосемянной плод с толстым, богатым эфирными маслами внеплодником. Межплодник губчатый сухой белого цвета. Внутриплодник сочный мясистый образовавшийся из волосков внутреннего плодолистиков (лимон, апельсин) </a:t>
            </a:r>
          </a:p>
          <a:p>
            <a:pPr marL="0" indent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Своеобразно строение плода земляники. Ее цветок имеет много пес­тиков, которые превращаются при созревании в многочисленные мелкие и сухие плоды </a:t>
            </a:r>
            <a:r>
              <a:rPr lang="ru-RU" sz="4200" b="1" dirty="0" smtClean="0">
                <a:latin typeface="Times New Roman" pitchFamily="18" charset="0"/>
                <a:cs typeface="Times New Roman" pitchFamily="18" charset="0"/>
              </a:rPr>
              <a:t>— орешки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расположенные на разросшемся сочном цветоложе. Такой сложный орешек неправильно называют ягодой.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Группу плодов, возникших из соцветия, тесно расположенных друг к другу, называют </a:t>
            </a:r>
            <a:r>
              <a:rPr lang="ru-RU" sz="4200" b="1" dirty="0" smtClean="0">
                <a:latin typeface="Times New Roman" pitchFamily="18" charset="0"/>
                <a:cs typeface="Times New Roman" pitchFamily="18" charset="0"/>
              </a:rPr>
              <a:t>соплодием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(початок кукурузы).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У некоторых растений (груша, яблоня, виноград, смородина, манда­рин, банан) плоды иногда не содержат семян или содержат семена без за­родыша. Это явление называется </a:t>
            </a:r>
            <a:r>
              <a:rPr lang="ru-RU" sz="4200" b="1" dirty="0" smtClean="0">
                <a:latin typeface="Times New Roman" pitchFamily="18" charset="0"/>
                <a:cs typeface="Times New Roman" pitchFamily="18" charset="0"/>
              </a:rPr>
              <a:t>партенокарпией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8977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ru-RU" i="1" dirty="0"/>
              <a:t>Семядоли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692696"/>
            <a:ext cx="4038600" cy="3917702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многодольных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растений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являются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первыми ассимилирующими органами проростков. При прорастании семени они выносятся на поверхность почвы и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зеленеют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124744"/>
            <a:ext cx="4038600" cy="3378727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однодольных растений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служат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хранилищем различных  питательных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веществ,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прорастании семян они остаются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земле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69" y="4503471"/>
            <a:ext cx="9036496" cy="2326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7324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86154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Запасы питательных веществ чаще откладываются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124745"/>
            <a:ext cx="8517220" cy="1080120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специальных ткани  -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эндосперме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без него в первых листьях зародыша – в семядолях (фасоль, желтая акация) .</a:t>
            </a:r>
          </a:p>
          <a:p>
            <a:endParaRPr lang="ru-RU" dirty="0"/>
          </a:p>
        </p:txBody>
      </p:sp>
      <p:pic>
        <p:nvPicPr>
          <p:cNvPr id="1026" name="Picture 2" descr="http://900igr.net/datai/biologija/Stroenie-semjan-rastenij/0008-004-Sravnit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921214"/>
            <a:ext cx="6984776" cy="4940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6121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4464496" cy="1143000"/>
          </a:xfrm>
        </p:spPr>
        <p:txBody>
          <a:bodyPr>
            <a:noAutofit/>
          </a:bodyPr>
          <a:lstStyle/>
          <a:p>
            <a:r>
              <a:rPr lang="ru-RU" sz="2800" dirty="0"/>
              <a:t>групп растений по сочетанию скорости и прорастания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1600200"/>
            <a:ext cx="4495800" cy="5257800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прорастают </a:t>
            </a:r>
            <a:r>
              <a:rPr lang="ru-RU" u="sng" dirty="0"/>
              <a:t>на материнском растении </a:t>
            </a:r>
            <a:r>
              <a:rPr lang="ru-RU" dirty="0"/>
              <a:t>до </a:t>
            </a:r>
            <a:r>
              <a:rPr lang="ru-RU" dirty="0" smtClean="0"/>
              <a:t>опадения</a:t>
            </a:r>
          </a:p>
          <a:p>
            <a:r>
              <a:rPr lang="ru-RU" dirty="0"/>
              <a:t>прорастают сразу </a:t>
            </a:r>
            <a:r>
              <a:rPr lang="ru-RU" u="sng" dirty="0"/>
              <a:t>после опадения и быстро теряют всхожесть </a:t>
            </a:r>
            <a:endParaRPr lang="ru-RU" u="sng" dirty="0" smtClean="0"/>
          </a:p>
          <a:p>
            <a:r>
              <a:rPr lang="ru-RU" dirty="0"/>
              <a:t>прорастают </a:t>
            </a:r>
            <a:r>
              <a:rPr lang="ru-RU" u="sng" dirty="0"/>
              <a:t>сразу или вскоре после опадения </a:t>
            </a:r>
            <a:r>
              <a:rPr lang="ru-RU" dirty="0"/>
              <a:t>(вяз) и</a:t>
            </a:r>
            <a:r>
              <a:rPr lang="ru-RU" b="1" dirty="0"/>
              <a:t> </a:t>
            </a:r>
            <a:r>
              <a:rPr lang="ru-RU" dirty="0"/>
              <a:t>сохраняют </a:t>
            </a:r>
            <a:r>
              <a:rPr lang="ru-RU" u="sng" dirty="0"/>
              <a:t>всхожесть несколько (7—18) лет</a:t>
            </a:r>
            <a:r>
              <a:rPr lang="ru-RU" dirty="0" smtClean="0"/>
              <a:t>.</a:t>
            </a:r>
          </a:p>
          <a:p>
            <a:r>
              <a:rPr lang="ru-RU" dirty="0"/>
              <a:t>имеют </a:t>
            </a:r>
            <a:r>
              <a:rPr lang="ru-RU" u="sng" dirty="0"/>
              <a:t>глубокий период покоя и долго сохраняют всхожесть </a:t>
            </a:r>
            <a:r>
              <a:rPr lang="ru-RU" dirty="0" smtClean="0"/>
              <a:t>(</a:t>
            </a:r>
            <a:r>
              <a:rPr lang="ru-RU" dirty="0"/>
              <a:t>стратификацию и </a:t>
            </a:r>
            <a:r>
              <a:rPr lang="ru-RU" dirty="0" smtClean="0"/>
              <a:t>скарификацию)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2436" y="0"/>
            <a:ext cx="4849019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9971" y="3212976"/>
            <a:ext cx="4581853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61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AutoShape 2" descr="http://engschool18.ru/uploads/posts/2010-11/1290801959_rrrrr1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3" y="7937"/>
            <a:ext cx="9133417" cy="685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3496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15616" y="5949280"/>
            <a:ext cx="5832648" cy="792088"/>
          </a:xfrm>
        </p:spPr>
        <p:txBody>
          <a:bodyPr>
            <a:normAutofit fontScale="55000" lnSpcReduction="20000"/>
          </a:bodyPr>
          <a:lstStyle/>
          <a:p>
            <a:pPr marL="0" indent="0" algn="ctr">
              <a:buNone/>
            </a:pPr>
            <a:r>
              <a:rPr lang="ru-RU" dirty="0" smtClean="0"/>
              <a:t>Надземное прорастание </a:t>
            </a:r>
          </a:p>
          <a:p>
            <a:r>
              <a:rPr lang="ru-RU" dirty="0" smtClean="0"/>
              <a:t>Корешок</a:t>
            </a:r>
          </a:p>
          <a:p>
            <a:r>
              <a:rPr lang="ru-RU" dirty="0" smtClean="0"/>
              <a:t>Подсемядольное колено (гипокотиль)</a:t>
            </a:r>
          </a:p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79" y="0"/>
            <a:ext cx="9139944" cy="5949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7240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3960440" cy="1354162"/>
          </a:xfrm>
        </p:spPr>
        <p:txBody>
          <a:bodyPr>
            <a:noAutofit/>
          </a:bodyPr>
          <a:lstStyle/>
          <a:p>
            <a:r>
              <a:rPr lang="ru-RU" sz="2800" dirty="0"/>
              <a:t>питательные вещества </a:t>
            </a:r>
            <a:r>
              <a:rPr lang="ru-RU" sz="2800" dirty="0" smtClean="0"/>
              <a:t>сосредоточены в семядолях 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1600200"/>
            <a:ext cx="4495800" cy="5141168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-</a:t>
            </a:r>
            <a:r>
              <a:rPr lang="ru-RU" u="sng" dirty="0" smtClean="0"/>
              <a:t>подземное </a:t>
            </a:r>
            <a:r>
              <a:rPr lang="ru-RU" u="sng" dirty="0"/>
              <a:t>прорастание</a:t>
            </a:r>
            <a:r>
              <a:rPr lang="ru-RU" dirty="0"/>
              <a:t>, т.е. подсе­мядольное колено только слегка вытягивается, семядоли же оста­ются под </a:t>
            </a:r>
            <a:r>
              <a:rPr lang="ru-RU" dirty="0" smtClean="0"/>
              <a:t>землей отдают </a:t>
            </a:r>
            <a:r>
              <a:rPr lang="ru-RU" dirty="0"/>
              <a:t>запасные питательные вещества </a:t>
            </a:r>
            <a:r>
              <a:rPr lang="ru-RU" dirty="0" err="1"/>
              <a:t>меристематическим</a:t>
            </a:r>
            <a:r>
              <a:rPr lang="ru-RU" dirty="0"/>
              <a:t> тканям зародыша, а сами </a:t>
            </a:r>
            <a:r>
              <a:rPr lang="ru-RU" dirty="0" smtClean="0"/>
              <a:t>сморщиваются</a:t>
            </a:r>
            <a:r>
              <a:rPr lang="ru-RU" dirty="0"/>
              <a:t>. В рост тро­гается </a:t>
            </a:r>
            <a:r>
              <a:rPr lang="ru-RU" dirty="0" err="1"/>
              <a:t>почечка</a:t>
            </a:r>
            <a:r>
              <a:rPr lang="ru-RU" dirty="0"/>
              <a:t>, образуя настоящий стебелек и первые настоящие </a:t>
            </a:r>
            <a:r>
              <a:rPr lang="ru-RU" dirty="0" smtClean="0"/>
              <a:t>листья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3628" y="332656"/>
            <a:ext cx="4550372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9875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Плоды, их строение и функции</a:t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Представляет </a:t>
            </a:r>
            <a:r>
              <a:rPr lang="ru-RU" dirty="0"/>
              <a:t>собой видоизмененную завязь пестика (или завязи), свободную или сросшуюся с другими час­тями цветка. Стенки завязи преобразуются в околоплодник, а семязачатки  — в семена.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1690" y="1052736"/>
            <a:ext cx="4762500" cy="361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2220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1338</TotalTime>
  <Words>1328</Words>
  <Application>Microsoft Office PowerPoint</Application>
  <PresentationFormat>Экран (4:3)</PresentationFormat>
  <Paragraphs>135</Paragraphs>
  <Slides>28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Плоды и семена</vt:lpstr>
      <vt:lpstr>Семя — орган размножения всех семенных растений.</vt:lpstr>
      <vt:lpstr>Семядоли </vt:lpstr>
      <vt:lpstr>Запасы питательных веществ чаще откладываются</vt:lpstr>
      <vt:lpstr>групп растений по сочетанию скорости и прорастания </vt:lpstr>
      <vt:lpstr>Презентация PowerPoint</vt:lpstr>
      <vt:lpstr>Презентация PowerPoint</vt:lpstr>
      <vt:lpstr>питательные вещества сосредоточены в семядолях </vt:lpstr>
      <vt:lpstr>Плоды, их строение и функции </vt:lpstr>
      <vt:lpstr>Функции плода</vt:lpstr>
      <vt:lpstr>По образованию плода</vt:lpstr>
      <vt:lpstr>По консистенции околоплодника</vt:lpstr>
      <vt:lpstr>По мере содержания влаги: </vt:lpstr>
      <vt:lpstr>Презентация PowerPoint</vt:lpstr>
      <vt:lpstr>По характеру распространения</vt:lpstr>
      <vt:lpstr>Задание </vt:lpstr>
      <vt:lpstr>Презентация PowerPoint</vt:lpstr>
      <vt:lpstr>Настоящие или верхние плоды простые; сухие; раскрывающиеся</vt:lpstr>
      <vt:lpstr>Настоящие или верхние плоды простые; сухие; раскрывающиеся</vt:lpstr>
      <vt:lpstr>Настоящие или верхние плоды простые; </vt:lpstr>
      <vt:lpstr> Настоящие или верхние плоды; сложные (сборные)  </vt:lpstr>
      <vt:lpstr>Ложные или нижние плоды</vt:lpstr>
      <vt:lpstr>Презентация PowerPoint</vt:lpstr>
      <vt:lpstr>Презентация PowerPoint</vt:lpstr>
      <vt:lpstr>Презентация PowerPoint</vt:lpstr>
      <vt:lpstr>Односемянные сухие плоды</vt:lpstr>
      <vt:lpstr>Сухие многосемянные плоды</vt:lpstr>
      <vt:lpstr>Сочные односемянные и многосемянные плоды 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Elena</dc:creator>
  <cp:lastModifiedBy>Кабинет 21</cp:lastModifiedBy>
  <cp:revision>41</cp:revision>
  <dcterms:created xsi:type="dcterms:W3CDTF">2013-10-20T04:18:53Z</dcterms:created>
  <dcterms:modified xsi:type="dcterms:W3CDTF">2019-11-12T04:31:30Z</dcterms:modified>
</cp:coreProperties>
</file>