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9" r:id="rId4"/>
    <p:sldId id="262" r:id="rId5"/>
    <p:sldId id="261" r:id="rId6"/>
    <p:sldId id="263" r:id="rId7"/>
    <p:sldId id="300" r:id="rId8"/>
    <p:sldId id="281" r:id="rId9"/>
    <p:sldId id="296" r:id="rId10"/>
    <p:sldId id="308" r:id="rId11"/>
    <p:sldId id="264" r:id="rId12"/>
    <p:sldId id="265" r:id="rId13"/>
    <p:sldId id="266" r:id="rId14"/>
    <p:sldId id="267" r:id="rId15"/>
    <p:sldId id="268" r:id="rId16"/>
    <p:sldId id="282" r:id="rId17"/>
    <p:sldId id="297" r:id="rId18"/>
    <p:sldId id="298" r:id="rId19"/>
    <p:sldId id="283" r:id="rId20"/>
    <p:sldId id="284" r:id="rId21"/>
    <p:sldId id="285" r:id="rId22"/>
    <p:sldId id="288" r:id="rId23"/>
    <p:sldId id="287" r:id="rId24"/>
    <p:sldId id="272" r:id="rId25"/>
    <p:sldId id="301" r:id="rId26"/>
    <p:sldId id="302" r:id="rId27"/>
    <p:sldId id="277" r:id="rId28"/>
    <p:sldId id="278" r:id="rId29"/>
    <p:sldId id="303" r:id="rId30"/>
    <p:sldId id="289" r:id="rId31"/>
    <p:sldId id="304" r:id="rId32"/>
    <p:sldId id="305" r:id="rId33"/>
    <p:sldId id="306" r:id="rId34"/>
    <p:sldId id="293" r:id="rId35"/>
    <p:sldId id="295" r:id="rId36"/>
    <p:sldId id="307" r:id="rId37"/>
    <p:sldId id="309" r:id="rId38"/>
    <p:sldId id="29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0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1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249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244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FD2A0-30BC-4536-AE2D-21D61BCF2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9448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96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25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76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87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21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404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457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3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8F1B7-DA90-4334-926C-65432DC20C8A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FB1F4-2D71-41E0-8F06-1D3AB73B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052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АНАТОМИЯ РАСТЕНИЙ</a:t>
            </a:r>
            <a:br>
              <a:rPr lang="ru-RU" dirty="0" smtClean="0"/>
            </a:br>
            <a:r>
              <a:rPr lang="ru-RU" dirty="0"/>
              <a:t>Строение и функции клетки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0903" y="2477674"/>
            <a:ext cx="4640560" cy="1752600"/>
          </a:xfrm>
        </p:spPr>
        <p:txBody>
          <a:bodyPr/>
          <a:lstStyle/>
          <a:p>
            <a:r>
              <a:rPr lang="ru-RU" dirty="0" smtClean="0"/>
              <a:t>Цель: изучить строение растительной клетки.</a:t>
            </a:r>
            <a:endParaRPr lang="ru-RU" dirty="0"/>
          </a:p>
        </p:txBody>
      </p:sp>
      <p:pic>
        <p:nvPicPr>
          <p:cNvPr id="10242" name="Picture 2" descr="Мир ребёнка. Человек. Кле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34613"/>
            <a:ext cx="4881745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78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77809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строением и выполняемыми функциями орга­ноидов клетки: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08720"/>
            <a:ext cx="1558008" cy="594928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Цитоплазма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 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эндоплазматическая сеть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рибосомы -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908720"/>
            <a:ext cx="7128792" cy="594928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 обмена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накопление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транспортировка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органоиды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клетки, в ней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протекают все процессы обмена веществ;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клеточной стенки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накопление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выделение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обмена, регулирование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водного обмена.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2816704">
            <a:off x="1260215" y="1655454"/>
            <a:ext cx="1385702" cy="363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85876">
            <a:off x="1205836" y="1473012"/>
            <a:ext cx="1054040" cy="478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610" y="3328576"/>
            <a:ext cx="1060796" cy="11095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45872">
            <a:off x="332148" y="4654099"/>
            <a:ext cx="3698632" cy="711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2668" y="5009750"/>
            <a:ext cx="106079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198" y="132550"/>
            <a:ext cx="3714754" cy="1424242"/>
          </a:xfrm>
        </p:spPr>
        <p:txBody>
          <a:bodyPr>
            <a:normAutofit fontScale="90000"/>
          </a:bodyPr>
          <a:lstStyle/>
          <a:p>
            <a:r>
              <a:rPr lang="ru-RU" dirty="0"/>
              <a:t>Клеточные </a:t>
            </a:r>
            <a:r>
              <a:rPr lang="ru-RU" dirty="0" smtClean="0"/>
              <a:t>мембраны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56" y="1700808"/>
            <a:ext cx="9110844" cy="500831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жидкостно-мозаич­ные плоские структуры,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состоящие из двух слоев липидов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(ве­ществ, растворимых в органических растворителях),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которыми связаны белки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углеводы и другие вещества.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разграничительные выстилают изнутри оболочку живой клетки покрывая снаружи цитоплазму и отграничивают все органеллы,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перенос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веществ, пассивное осмотическое перемеще­ние воды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разнообразных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избирательная проницаемость и способность к различным обменным ферментативным процессам.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Связанная система мембран называется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эндоплазматической сетью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7" t="10466" b="66687"/>
          <a:stretch/>
        </p:blipFill>
        <p:spPr bwMode="auto">
          <a:xfrm>
            <a:off x="4492190" y="0"/>
            <a:ext cx="4303770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19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968552" cy="1138138"/>
          </a:xfrm>
        </p:spPr>
        <p:txBody>
          <a:bodyPr>
            <a:normAutofit/>
          </a:bodyPr>
          <a:lstStyle/>
          <a:p>
            <a:r>
              <a:rPr lang="ru-RU" dirty="0" smtClean="0"/>
              <a:t>Цитоплазма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047134"/>
            <a:ext cx="9036496" cy="4810865"/>
          </a:xfrm>
        </p:spPr>
        <p:txBody>
          <a:bodyPr>
            <a:normAutofit fontScale="92500" lnSpcReduction="20000"/>
          </a:bodyPr>
          <a:lstStyle/>
          <a:p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Вещество, заполняющее пространство между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органеллами,обозначается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основная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цитоплазма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(протоплазма)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Прозрачная полужидкая слизь, не имеющая структуры. Живая постоянно в движении.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Свойства: раздражимость,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Тонкие нити  цитоплазмы –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плазмадесмы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проходят через содержимое всех клеток и связывают в единое целое всю цитоплазму всего растения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403"/>
            <a:ext cx="2775694" cy="201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8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132856"/>
            <a:ext cx="9011666" cy="47251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наиболее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крупную органеллу клетки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играет основную роль в клеточном делении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период между делениями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интерфазе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ядро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регулирует процессы жизнедеятель­ности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клетки. Носитель наследственности.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оболочкой ядра, состоящей из двух мембран, находится прозрачная коллоидная среда —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кариолимфа.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нее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по­гружены ядрышки и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хроматин ядра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состоящий из ДНК и белков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в период интерфазы находится в раскрученном 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деспирализованном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делиться двумя путями — по типу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митоза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мейоза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31235" r="35376" b="30322"/>
          <a:stretch/>
        </p:blipFill>
        <p:spPr bwMode="auto">
          <a:xfrm>
            <a:off x="4427984" y="33048"/>
            <a:ext cx="4691186" cy="220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9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митоза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хромосом удваивается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дочерние клетки получают то же самое число хромосом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идентичных по составу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 исходная клетка.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типу митоза делятся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со­матические клетки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массы тела растения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76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 время мейоза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дочерние </a:t>
            </a:r>
            <a:r>
              <a:rPr lang="ru-RU" u="sng" dirty="0"/>
              <a:t>клетки получают половину перво­начального числа хромосом относительно материнской клетки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u="sng" dirty="0" smtClean="0"/>
              <a:t>Мейоз </a:t>
            </a:r>
            <a:r>
              <a:rPr lang="ru-RU" u="sng" dirty="0"/>
              <a:t>сопровождается формированием репродуктивных половых клеток.</a:t>
            </a:r>
          </a:p>
        </p:txBody>
      </p:sp>
    </p:spTree>
    <p:extLst>
      <p:ext uri="{BB962C8B-B14F-4D97-AF65-F5344CB8AC3E}">
        <p14:creationId xmlns:p14="http://schemas.microsoft.com/office/powerpoint/2010/main" val="289764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7996" y="188640"/>
            <a:ext cx="3466728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Пластиды.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304" y="1196752"/>
            <a:ext cx="8717168" cy="288032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белково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-липоидные тельца — пластиды, имеющие сложную мембранную структуру и содержащие особые окрашенные вещества — пигменты.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Пластиды - Презентация 5312/1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t="56198" r="4123" b="4742"/>
          <a:stretch/>
        </p:blipFill>
        <p:spPr bwMode="auto">
          <a:xfrm>
            <a:off x="103304" y="3861048"/>
            <a:ext cx="890502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46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Заполните таблицу </a:t>
            </a:r>
            <a:r>
              <a:rPr lang="ru-RU" dirty="0" smtClean="0"/>
              <a:t>«</a:t>
            </a:r>
            <a:r>
              <a:rPr lang="ru-RU" dirty="0"/>
              <a:t>Пластиды»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75" b="46316"/>
          <a:stretch/>
        </p:blipFill>
        <p:spPr bwMode="auto">
          <a:xfrm>
            <a:off x="179512" y="1268760"/>
            <a:ext cx="8640960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9792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399895"/>
            <a:ext cx="345638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Пластиды: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3707904" cy="666936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по содержанию пигмента:</a:t>
            </a:r>
          </a:p>
          <a:p>
            <a:r>
              <a:rPr lang="ru-RU" dirty="0" smtClean="0"/>
              <a:t>зеленые </a:t>
            </a:r>
            <a:r>
              <a:rPr lang="ru-RU" dirty="0"/>
              <a:t>— хлоропласты (фотосинтез), </a:t>
            </a:r>
          </a:p>
          <a:p>
            <a:r>
              <a:rPr lang="ru-RU" dirty="0"/>
              <a:t>красные и оранжевые — хромо­пласты (привлекают насекомых)</a:t>
            </a:r>
          </a:p>
          <a:p>
            <a:r>
              <a:rPr lang="ru-RU" dirty="0"/>
              <a:t>бесцветные — лейкопласты(сахар с помощью ферментов откладывается здесь в виде зерен запасного крахмала).</a:t>
            </a:r>
          </a:p>
          <a:p>
            <a:endParaRPr lang="ru-RU" dirty="0"/>
          </a:p>
        </p:txBody>
      </p:sp>
      <p:pic>
        <p:nvPicPr>
          <p:cNvPr id="6146" name="Picture 2" descr="Бесцветные - Избавляемся от прыщей за день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052736"/>
            <a:ext cx="5278363" cy="572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1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63408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Рибосомы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3888432" cy="511256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частицы диаметром 20 — 30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зернышек состоят из белка и нуклеиновых кислот. Осуществляют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белков клетки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88640"/>
            <a:ext cx="3600400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В 4 классе ждет успех, наши дети лучше всех. - Страница 491 - Littleone 2009-2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325" y="2996952"/>
            <a:ext cx="5002112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6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Анатомия (греч. </a:t>
            </a:r>
            <a:r>
              <a:rPr lang="ru-RU" dirty="0"/>
              <a:t>р</a:t>
            </a:r>
            <a:r>
              <a:rPr lang="ru-RU" dirty="0" smtClean="0"/>
              <a:t>азрезаю)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Первый микроскоп </a:t>
            </a:r>
            <a:r>
              <a:rPr lang="ru-RU" dirty="0" err="1" smtClean="0"/>
              <a:t>Янсен</a:t>
            </a:r>
            <a:r>
              <a:rPr lang="ru-RU" dirty="0" smtClean="0"/>
              <a:t> 1610 г.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Значительно усовершенствовал Р. Гук  1665 г. </a:t>
            </a:r>
            <a:r>
              <a:rPr lang="ru-RU" dirty="0" err="1" smtClean="0"/>
              <a:t>Расмотрел</a:t>
            </a:r>
            <a:r>
              <a:rPr lang="ru-RU" dirty="0" smtClean="0"/>
              <a:t> и зарисовал тонкий срез бутылочной пробки. Дал название увиденному –клетка.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19 веке установлено любой организм построен из живых и мертвых клеток.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46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Митохондрии.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36812"/>
            <a:ext cx="8856984" cy="51211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аэробное дыхание клетки. Оболоч­ка митохондрии состоит из двух мембран. Внутренняя мембрана образует складки 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кристы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 объем митохондрии заполнен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матриксом,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котором находятся одна кольцевая молекула ДНК, небольшое количество рибосом и фосфатные гранулы.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энергия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образуется за счет окисления уже готовых органических веществ (углеводов) в процессе дыхания.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обменные реакции клетки протекают за счет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энергии, которая вырабатывается и накапливается в ми­тохондриях в виде аденозинтрифосфорной кислоты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(АТФ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6" t="48544" r="4706" b="26433"/>
          <a:stretch/>
        </p:blipFill>
        <p:spPr bwMode="auto">
          <a:xfrm>
            <a:off x="5163927" y="80628"/>
            <a:ext cx="396044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Мембраные органоиды клетки аппарат Гольджи, лизосомы, митохо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/>
          <a:srcRect l="1077" t="21315" r="1077" b="3908"/>
          <a:stretch/>
        </p:blipFill>
        <p:spPr>
          <a:xfrm>
            <a:off x="3511132" y="908720"/>
            <a:ext cx="1556599" cy="89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5112568" cy="1196752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Диктиосомы</a:t>
            </a:r>
            <a:r>
              <a:rPr lang="ru-RU" dirty="0"/>
              <a:t> (аппарат </a:t>
            </a:r>
            <a:r>
              <a:rPr lang="ru-RU" dirty="0" err="1"/>
              <a:t>Гольджи</a:t>
            </a:r>
            <a:r>
              <a:rPr lang="ru-RU" dirty="0"/>
              <a:t>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484784"/>
            <a:ext cx="9130083" cy="537948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не­которого числа расположенных в цитоплазме телец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состоит: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Диктиосомы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формировании вакуолей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образуют  пузырьки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везикул.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Везикулы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 полисаха­риды,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полисахаридно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-белковые соединения и участвуют в пост­роении оболочки клетки, а также в секреции — выделении клет­кой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веществ, регулирование водного обмена.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мельчайшие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разветвления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эндоплазматической сети в виде пакетов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цистерн 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 t="53985" r="12615"/>
          <a:stretch/>
        </p:blipFill>
        <p:spPr bwMode="auto">
          <a:xfrm>
            <a:off x="5364088" y="0"/>
            <a:ext cx="3765993" cy="15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77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62272"/>
            <a:ext cx="5410944" cy="1143000"/>
          </a:xfrm>
        </p:spPr>
        <p:txBody>
          <a:bodyPr/>
          <a:lstStyle/>
          <a:p>
            <a:r>
              <a:rPr lang="ru-RU" i="1" dirty="0" smtClean="0"/>
              <a:t>Вакуоли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6804248" cy="5877272"/>
          </a:xfrm>
        </p:spPr>
        <p:txBody>
          <a:bodyPr>
            <a:normAutofit/>
          </a:bodyPr>
          <a:lstStyle/>
          <a:p>
            <a:r>
              <a:rPr lang="ru-RU" dirty="0" smtClean="0"/>
              <a:t>представляют </a:t>
            </a:r>
            <a:r>
              <a:rPr lang="ru-RU" dirty="0"/>
              <a:t>собой полости в цитоплазме, заполнен­ные клеточным </a:t>
            </a:r>
            <a:r>
              <a:rPr lang="ru-RU" dirty="0" smtClean="0"/>
              <a:t>соком.</a:t>
            </a:r>
          </a:p>
          <a:p>
            <a:r>
              <a:rPr lang="ru-RU" dirty="0"/>
              <a:t>осуществляется регуляция водно-солевого обмена клетки, поддерживаются осмотический потенциал и </a:t>
            </a:r>
            <a:r>
              <a:rPr lang="ru-RU" dirty="0" err="1"/>
              <a:t>тургорное</a:t>
            </a:r>
            <a:r>
              <a:rPr lang="ru-RU" dirty="0"/>
              <a:t> гидростатическое давление, накапливаются запасные ве­щества и консервируются отбросы — конечные продукты метабо­лизма</a:t>
            </a:r>
          </a:p>
        </p:txBody>
      </p:sp>
      <p:pic>
        <p:nvPicPr>
          <p:cNvPr id="4" name="Объект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188640"/>
            <a:ext cx="2304131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4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/>
              <a:t>Клеточный сок содержит -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составная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клеточного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растворено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сахара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хинин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глюкозиды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сахара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спиртом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горький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специфический запах,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 полыни, горчицы и др.),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дубильные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таниды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(сложные органические вещества, вяжу­щие на вкус),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отложения — кристаллы щавеле­вокислого кальция, являющиеся отброса­ми, и красящие вещества — пигменты.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витамины, фитонциды, антибиотики.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20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err="1" smtClean="0"/>
              <a:t>Микротельца</a:t>
            </a:r>
            <a:r>
              <a:rPr lang="ru-RU" dirty="0" smtClean="0"/>
              <a:t> — </a:t>
            </a:r>
            <a:r>
              <a:rPr lang="ru-RU" i="1" dirty="0" err="1" smtClean="0"/>
              <a:t>пероксисомы</a:t>
            </a:r>
            <a:r>
              <a:rPr lang="ru-RU" dirty="0" smtClean="0"/>
              <a:t> и </a:t>
            </a:r>
            <a:r>
              <a:rPr lang="ru-RU" i="1" dirty="0" err="1" smtClean="0"/>
              <a:t>глиоксисомы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5184576" cy="4853136"/>
          </a:xfrm>
        </p:spPr>
        <p:txBody>
          <a:bodyPr/>
          <a:lstStyle/>
          <a:p>
            <a:r>
              <a:rPr lang="ru-RU" dirty="0" smtClean="0"/>
              <a:t>— </a:t>
            </a:r>
            <a:r>
              <a:rPr lang="ru-RU" dirty="0"/>
              <a:t>представляют со­бой органеллы, содержащие ферменты, необходимые для осуще­ствления различных процессов обмена веществ.</a:t>
            </a:r>
          </a:p>
        </p:txBody>
      </p:sp>
      <p:pic>
        <p:nvPicPr>
          <p:cNvPr id="2050" name="Picture 2" descr="Значение и толкование термина КЛЕТ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43" y="3789040"/>
            <a:ext cx="462645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89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Вставьте пропущенные слова: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60486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______________- </a:t>
            </a:r>
            <a:r>
              <a:rPr lang="ru-RU" sz="2400" dirty="0"/>
              <a:t>это структурная и функциональная единица всех живых </a:t>
            </a:r>
            <a:r>
              <a:rPr lang="ru-RU" sz="2400" dirty="0" smtClean="0"/>
              <a:t>организмов</a:t>
            </a:r>
            <a:r>
              <a:rPr lang="ru-RU" sz="2400" dirty="0"/>
              <a:t>. </a:t>
            </a:r>
            <a:r>
              <a:rPr lang="ru-RU" sz="2400" dirty="0" smtClean="0"/>
              <a:t>Все__________ </a:t>
            </a:r>
            <a:r>
              <a:rPr lang="ru-RU" sz="2400" dirty="0"/>
              <a:t>	 друг от друга отделены </a:t>
            </a:r>
            <a:r>
              <a:rPr lang="ru-RU" sz="2400" dirty="0" smtClean="0"/>
              <a:t>эндоплазматической_____________- </a:t>
            </a:r>
            <a:r>
              <a:rPr lang="ru-RU" sz="2400" dirty="0"/>
              <a:t>плотной прозрачной оболочкой</a:t>
            </a:r>
            <a:r>
              <a:rPr lang="ru-RU" sz="2400" dirty="0" smtClean="0"/>
              <a:t>. _________________</a:t>
            </a:r>
            <a:r>
              <a:rPr lang="ru-RU" sz="2400" dirty="0"/>
              <a:t>	на внешней</a:t>
            </a:r>
          </a:p>
          <a:p>
            <a:pPr marL="0" indent="0">
              <a:buNone/>
            </a:pPr>
            <a:r>
              <a:rPr lang="ru-RU" sz="2400" dirty="0"/>
              <a:t>стороне имеет плотную оболочку </a:t>
            </a:r>
            <a:r>
              <a:rPr lang="ru-RU" sz="2400" dirty="0" smtClean="0"/>
              <a:t>- _______________</a:t>
            </a:r>
            <a:r>
              <a:rPr lang="ru-RU" sz="2400" dirty="0"/>
              <a:t>	, состоящую из </a:t>
            </a:r>
            <a:r>
              <a:rPr lang="ru-RU" sz="2400" dirty="0" smtClean="0"/>
              <a:t>клетчатки (____________). </a:t>
            </a:r>
            <a:r>
              <a:rPr lang="ru-RU" sz="2400" dirty="0"/>
              <a:t>Живое содержимое клетки </a:t>
            </a:r>
            <a:r>
              <a:rPr lang="ru-RU" sz="2400" dirty="0" smtClean="0"/>
              <a:t>представлено_______________- бесцветным </a:t>
            </a:r>
            <a:r>
              <a:rPr lang="ru-RU" sz="2400" dirty="0"/>
              <a:t>вязким веществом. Важнейшим органоидом клетки </a:t>
            </a:r>
            <a:r>
              <a:rPr lang="ru-RU" sz="2400" dirty="0" smtClean="0"/>
              <a:t>является _________________. </a:t>
            </a:r>
            <a:r>
              <a:rPr lang="ru-RU" sz="2400" dirty="0"/>
              <a:t>В нем находится одно или </a:t>
            </a:r>
            <a:r>
              <a:rPr lang="ru-RU" sz="2400" dirty="0" smtClean="0"/>
              <a:t>несколько ____________. </a:t>
            </a:r>
            <a:r>
              <a:rPr lang="ru-RU" sz="2400" dirty="0"/>
              <a:t>В </a:t>
            </a:r>
            <a:r>
              <a:rPr lang="ru-RU" sz="2400" dirty="0" smtClean="0"/>
              <a:t>растительной </a:t>
            </a:r>
            <a:r>
              <a:rPr lang="ru-RU" sz="2400" dirty="0"/>
              <a:t>клетке имеется три </a:t>
            </a:r>
            <a:r>
              <a:rPr lang="ru-RU" sz="2400" dirty="0" smtClean="0"/>
              <a:t>вида ________</a:t>
            </a:r>
          </a:p>
          <a:p>
            <a:pPr marL="0" indent="0">
              <a:buNone/>
            </a:pPr>
            <a:r>
              <a:rPr lang="ru-RU" sz="2400" dirty="0" err="1" smtClean="0"/>
              <a:t>__________имеют</a:t>
            </a:r>
            <a:r>
              <a:rPr lang="ru-RU" sz="2400" dirty="0" smtClean="0"/>
              <a:t> зеленую </a:t>
            </a:r>
            <a:r>
              <a:rPr lang="ru-RU" sz="2400" dirty="0" err="1" smtClean="0"/>
              <a:t>окраску,____________</a:t>
            </a:r>
            <a:r>
              <a:rPr lang="ru-RU" sz="2400" dirty="0" smtClean="0"/>
              <a:t>- </a:t>
            </a:r>
            <a:r>
              <a:rPr lang="ru-RU" sz="2400" dirty="0"/>
              <a:t>красную, </a:t>
            </a:r>
            <a:r>
              <a:rPr lang="ru-RU" sz="2400" dirty="0" smtClean="0"/>
              <a:t>а ___________ </a:t>
            </a:r>
            <a:r>
              <a:rPr lang="ru-RU" sz="2400" dirty="0"/>
              <a:t>- белую. В </a:t>
            </a:r>
            <a:r>
              <a:rPr lang="ru-RU" sz="2400" dirty="0" smtClean="0"/>
              <a:t>старых </a:t>
            </a:r>
            <a:r>
              <a:rPr lang="ru-RU" sz="2400" dirty="0"/>
              <a:t>клетках заметны полости, содержащие клеточный сок. Они </a:t>
            </a:r>
            <a:r>
              <a:rPr lang="ru-RU" sz="2400" dirty="0" smtClean="0"/>
              <a:t>называются ________________.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878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Вставьте пропущенные слова: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60486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___</a:t>
            </a:r>
            <a:r>
              <a:rPr lang="ru-RU" sz="2400" u="sng" dirty="0" smtClean="0"/>
              <a:t>клетка</a:t>
            </a:r>
            <a:r>
              <a:rPr lang="ru-RU" sz="2400" dirty="0" smtClean="0"/>
              <a:t>______- </a:t>
            </a:r>
            <a:r>
              <a:rPr lang="ru-RU" sz="2400" dirty="0"/>
              <a:t>это структурная и функциональная единица всех живых </a:t>
            </a:r>
            <a:r>
              <a:rPr lang="ru-RU" sz="2400" dirty="0" smtClean="0"/>
              <a:t>организмов</a:t>
            </a:r>
            <a:r>
              <a:rPr lang="ru-RU" sz="2400" dirty="0"/>
              <a:t>. </a:t>
            </a:r>
            <a:r>
              <a:rPr lang="ru-RU" sz="2400" dirty="0" err="1" smtClean="0"/>
              <a:t>Все__органоиды</a:t>
            </a:r>
            <a:r>
              <a:rPr lang="ru-RU" sz="2400" u="sng" dirty="0" smtClean="0"/>
              <a:t>_</a:t>
            </a:r>
            <a:r>
              <a:rPr lang="ru-RU" sz="2400" dirty="0" smtClean="0"/>
              <a:t>____ </a:t>
            </a:r>
            <a:r>
              <a:rPr lang="ru-RU" sz="2400" dirty="0"/>
              <a:t>	 друг от друга отделены </a:t>
            </a:r>
            <a:r>
              <a:rPr lang="ru-RU" sz="2400" dirty="0" err="1" smtClean="0"/>
              <a:t>эндоплазматической__</a:t>
            </a:r>
            <a:r>
              <a:rPr lang="ru-RU" sz="2400" u="sng" dirty="0" err="1" smtClean="0"/>
              <a:t>сетью</a:t>
            </a:r>
            <a:r>
              <a:rPr lang="ru-RU" sz="2400" dirty="0" smtClean="0"/>
              <a:t>______- </a:t>
            </a:r>
            <a:r>
              <a:rPr lang="ru-RU" sz="2400" dirty="0"/>
              <a:t>плотной прозрачной оболочкой</a:t>
            </a:r>
            <a:r>
              <a:rPr lang="ru-RU" sz="2400" dirty="0" smtClean="0"/>
              <a:t>. _</a:t>
            </a:r>
            <a:r>
              <a:rPr lang="ru-RU" sz="2400" b="1" u="sng" dirty="0" smtClean="0"/>
              <a:t>Клетки</a:t>
            </a:r>
            <a:r>
              <a:rPr lang="ru-RU" sz="2400" dirty="0" smtClean="0"/>
              <a:t> ____</a:t>
            </a:r>
            <a:r>
              <a:rPr lang="ru-RU" sz="2400" dirty="0"/>
              <a:t>	на внешней</a:t>
            </a:r>
          </a:p>
          <a:p>
            <a:pPr marL="0" indent="0">
              <a:buNone/>
            </a:pPr>
            <a:r>
              <a:rPr lang="ru-RU" sz="2400" dirty="0"/>
              <a:t>стороне имеет плотную оболочку </a:t>
            </a:r>
            <a:r>
              <a:rPr lang="ru-RU" sz="2400" dirty="0" smtClean="0"/>
              <a:t>–</a:t>
            </a:r>
            <a:r>
              <a:rPr lang="ru-RU" sz="2400" b="1" u="sng" dirty="0" smtClean="0"/>
              <a:t>клеточную стенку</a:t>
            </a:r>
            <a:r>
              <a:rPr lang="ru-RU" sz="2400" dirty="0" smtClean="0"/>
              <a:t>_</a:t>
            </a:r>
            <a:r>
              <a:rPr lang="ru-RU" sz="2400" dirty="0"/>
              <a:t>	, состоящую из </a:t>
            </a:r>
            <a:r>
              <a:rPr lang="ru-RU" sz="2400" dirty="0" smtClean="0"/>
              <a:t>клетчатки (_</a:t>
            </a:r>
            <a:r>
              <a:rPr lang="ru-RU" sz="2400" b="1" u="sng" dirty="0" smtClean="0"/>
              <a:t>целлюлозы</a:t>
            </a:r>
            <a:r>
              <a:rPr lang="ru-RU" sz="2400" dirty="0" smtClean="0"/>
              <a:t>_). </a:t>
            </a:r>
            <a:r>
              <a:rPr lang="ru-RU" sz="2400" dirty="0"/>
              <a:t>Живое содержимое клетки </a:t>
            </a:r>
            <a:r>
              <a:rPr lang="ru-RU" sz="2400" dirty="0" err="1" smtClean="0"/>
              <a:t>представлено__</a:t>
            </a:r>
            <a:r>
              <a:rPr lang="ru-RU" sz="2400" b="1" u="sng" dirty="0" err="1" smtClean="0"/>
              <a:t>цитоплазмой</a:t>
            </a:r>
            <a:r>
              <a:rPr lang="ru-RU" sz="2400" dirty="0" smtClean="0"/>
              <a:t>_- бесцветным </a:t>
            </a:r>
            <a:r>
              <a:rPr lang="ru-RU" sz="2400" dirty="0"/>
              <a:t>вязким веществом. </a:t>
            </a:r>
            <a:r>
              <a:rPr lang="ru-RU" sz="2400" dirty="0" smtClean="0"/>
              <a:t>Важнейшим </a:t>
            </a:r>
            <a:r>
              <a:rPr lang="ru-RU" sz="2400" dirty="0"/>
              <a:t>органоидом клетки </a:t>
            </a:r>
            <a:r>
              <a:rPr lang="ru-RU" sz="2400" dirty="0" smtClean="0"/>
              <a:t>является _</a:t>
            </a:r>
            <a:r>
              <a:rPr lang="ru-RU" sz="2400" b="1" u="sng" dirty="0" smtClean="0"/>
              <a:t>ядро_. </a:t>
            </a:r>
            <a:r>
              <a:rPr lang="ru-RU" sz="2400" dirty="0"/>
              <a:t>В нем находится одно или </a:t>
            </a:r>
            <a:r>
              <a:rPr lang="ru-RU" sz="2400" dirty="0" smtClean="0"/>
              <a:t>несколько __</a:t>
            </a:r>
            <a:r>
              <a:rPr lang="ru-RU" sz="2400" b="1" u="sng" dirty="0" smtClean="0"/>
              <a:t>ядрышек_</a:t>
            </a:r>
            <a:r>
              <a:rPr lang="ru-RU" sz="2400" dirty="0" smtClean="0"/>
              <a:t>_. </a:t>
            </a:r>
            <a:r>
              <a:rPr lang="ru-RU" sz="2400" dirty="0"/>
              <a:t>В </a:t>
            </a:r>
            <a:r>
              <a:rPr lang="ru-RU" sz="2400" dirty="0" smtClean="0"/>
              <a:t>растительной </a:t>
            </a:r>
            <a:r>
              <a:rPr lang="ru-RU" sz="2400" dirty="0"/>
              <a:t>клетке имеется три </a:t>
            </a:r>
            <a:r>
              <a:rPr lang="ru-RU" sz="2400" dirty="0" smtClean="0"/>
              <a:t>вида </a:t>
            </a:r>
            <a:r>
              <a:rPr lang="ru-RU" sz="2400" b="1" u="sng" dirty="0" err="1" smtClean="0"/>
              <a:t>пластид,__хлоропласты</a:t>
            </a:r>
            <a:r>
              <a:rPr lang="ru-RU" sz="2400" b="1" u="sng" dirty="0" smtClean="0"/>
              <a:t> </a:t>
            </a:r>
            <a:r>
              <a:rPr lang="ru-RU" sz="2400" dirty="0" smtClean="0"/>
              <a:t>имеют </a:t>
            </a:r>
            <a:r>
              <a:rPr lang="ru-RU" sz="2400" dirty="0"/>
              <a:t>зеленую</a:t>
            </a:r>
          </a:p>
          <a:p>
            <a:pPr marL="0" indent="0">
              <a:buNone/>
            </a:pPr>
            <a:r>
              <a:rPr lang="ru-RU" sz="2400" dirty="0" err="1"/>
              <a:t>окраску</a:t>
            </a:r>
            <a:r>
              <a:rPr lang="ru-RU" sz="2400" dirty="0" err="1" smtClean="0"/>
              <a:t>,__</a:t>
            </a:r>
            <a:r>
              <a:rPr lang="ru-RU" sz="2400" b="1" u="sng" dirty="0" err="1" smtClean="0"/>
              <a:t>хромопласты</a:t>
            </a:r>
            <a:r>
              <a:rPr lang="ru-RU" sz="2400" dirty="0" smtClean="0"/>
              <a:t>- </a:t>
            </a:r>
            <a:r>
              <a:rPr lang="ru-RU" sz="2400" dirty="0"/>
              <a:t>красную, </a:t>
            </a:r>
            <a:r>
              <a:rPr lang="ru-RU" sz="2400" dirty="0" smtClean="0"/>
              <a:t>а _</a:t>
            </a:r>
            <a:r>
              <a:rPr lang="ru-RU" sz="2400" b="1" u="sng" dirty="0" smtClean="0"/>
              <a:t>лейкопласты</a:t>
            </a:r>
            <a:r>
              <a:rPr lang="ru-RU" sz="2400" dirty="0" smtClean="0"/>
              <a:t> </a:t>
            </a:r>
            <a:r>
              <a:rPr lang="ru-RU" sz="2400" dirty="0"/>
              <a:t>- белую. В </a:t>
            </a:r>
            <a:r>
              <a:rPr lang="ru-RU" sz="2400" dirty="0" smtClean="0"/>
              <a:t>ста-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/>
              <a:t>рых</a:t>
            </a:r>
            <a:r>
              <a:rPr lang="ru-RU" sz="2400" dirty="0"/>
              <a:t> клетках заметны полости, содержащие клеточный сок. Они </a:t>
            </a:r>
            <a:r>
              <a:rPr lang="ru-RU" sz="2400" dirty="0" smtClean="0"/>
              <a:t>называются __</a:t>
            </a:r>
            <a:r>
              <a:rPr lang="ru-RU" sz="2400" b="1" u="sng" dirty="0" smtClean="0"/>
              <a:t>вакуоли_</a:t>
            </a:r>
            <a:r>
              <a:rPr lang="ru-RU" sz="2400" dirty="0" smtClean="0"/>
              <a:t>_____________.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8125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33864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ОБОЛОЧКА КЛЕТКИ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0008"/>
            <a:ext cx="9144000" cy="566799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жесткая, имеющая </a:t>
            </a:r>
            <a:r>
              <a:rPr lang="ru-RU" dirty="0"/>
              <a:t>различный состав и свойства в зависимости от местоположения клетки в растении и выполняемых ею </a:t>
            </a:r>
            <a:r>
              <a:rPr lang="ru-RU" dirty="0" smtClean="0"/>
              <a:t>функций .Структура стального троса. </a:t>
            </a:r>
          </a:p>
          <a:p>
            <a:pPr marL="0" indent="0" algn="ctr">
              <a:buNone/>
            </a:pPr>
            <a:r>
              <a:rPr lang="ru-RU" dirty="0" smtClean="0"/>
              <a:t>обеспе­чение:</a:t>
            </a:r>
            <a:endParaRPr lang="ru-RU" dirty="0"/>
          </a:p>
          <a:p>
            <a:r>
              <a:rPr lang="ru-RU" dirty="0" smtClean="0"/>
              <a:t>механической </a:t>
            </a:r>
            <a:r>
              <a:rPr lang="ru-RU" dirty="0"/>
              <a:t>прочности </a:t>
            </a:r>
            <a:endParaRPr lang="ru-RU" dirty="0" smtClean="0"/>
          </a:p>
          <a:p>
            <a:r>
              <a:rPr lang="ru-RU" dirty="0" smtClean="0"/>
              <a:t>Про­ницаемость или </a:t>
            </a:r>
            <a:r>
              <a:rPr lang="ru-RU" dirty="0"/>
              <a:t>препятствует передвиже­нию </a:t>
            </a:r>
            <a:endParaRPr lang="ru-RU" dirty="0" smtClean="0"/>
          </a:p>
          <a:p>
            <a:r>
              <a:rPr lang="ru-RU" dirty="0" smtClean="0"/>
              <a:t>запасания </a:t>
            </a:r>
            <a:r>
              <a:rPr lang="ru-RU" dirty="0"/>
              <a:t>питательных </a:t>
            </a:r>
            <a:r>
              <a:rPr lang="ru-RU" dirty="0" smtClean="0"/>
              <a:t>веществ</a:t>
            </a:r>
          </a:p>
          <a:p>
            <a:pPr marL="0" indent="0">
              <a:buNone/>
            </a:pPr>
            <a:r>
              <a:rPr lang="ru-RU" dirty="0" smtClean="0"/>
              <a:t>Конструкция </a:t>
            </a:r>
            <a:r>
              <a:rPr lang="ru-RU" dirty="0"/>
              <a:t>оболочка клетки имеет вид каркаса, сложенного из </a:t>
            </a:r>
            <a:r>
              <a:rPr lang="ru-RU" i="1" dirty="0"/>
              <a:t>волокон целлюлозы</a:t>
            </a:r>
            <a:r>
              <a:rPr lang="ru-RU" dirty="0"/>
              <a:t>, пространство между которыми заполнено </a:t>
            </a:r>
            <a:r>
              <a:rPr lang="ru-RU" i="1" dirty="0"/>
              <a:t>матриксом</a:t>
            </a:r>
            <a:r>
              <a:rPr lang="ru-RU" dirty="0"/>
              <a:t> (гомогенное вещество клетки), а также различными включениями — </a:t>
            </a:r>
            <a:r>
              <a:rPr lang="ru-RU" i="1" dirty="0"/>
              <a:t>гемицеллюлозами</a:t>
            </a:r>
            <a:r>
              <a:rPr lang="ru-RU" dirty="0"/>
              <a:t>, </a:t>
            </a:r>
            <a:r>
              <a:rPr lang="ru-RU" i="1" dirty="0"/>
              <a:t>лигнином\ </a:t>
            </a:r>
            <a:r>
              <a:rPr lang="ru-RU" i="1" dirty="0" err="1"/>
              <a:t>суберином</a:t>
            </a:r>
            <a:r>
              <a:rPr lang="ru-RU" dirty="0"/>
              <a:t> и другими веществами</a:t>
            </a:r>
            <a:r>
              <a:rPr lang="ru-RU" dirty="0" smtClean="0">
                <a:effectLst/>
              </a:rPr>
              <a:t> </a:t>
            </a:r>
            <a:r>
              <a:rPr lang="ru-RU" b="1" dirty="0"/>
              <a:t> </a:t>
            </a:r>
          </a:p>
          <a:p>
            <a:endParaRPr lang="ru-RU" dirty="0"/>
          </a:p>
        </p:txBody>
      </p:sp>
      <p:pic>
        <p:nvPicPr>
          <p:cNvPr id="9224" name="Picture 8" descr="Клетки - ЧЕЛОВЕК ОТ А ДО Я - ПОЗНАЕМ МИР ВМЕСТЕ - ШКОЛЬНЫЕ Д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2195736" cy="119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99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Поры клеточной оболочки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между клетками осуществляется через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 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уг­лубления, обычно расположенные друг против друга во вторич­ных оболочках соседних клеток.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углубления образуют две норовые камеры или каналы, разделенные тонкой частью обо­лочки, называемой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замыкающей пленкой поры.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Через замыкающую пленку поры, или поровую мембрану, про­ходят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плазмодесмы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обеспечивают взаимосвязь цитоплаз­мы соседних клеток. При отмирании клеток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плазмодесмы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исчезают.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Заполните таблицу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>«</a:t>
            </a:r>
            <a:r>
              <a:rPr lang="ru-RU" u="sng" dirty="0"/>
              <a:t>Видоизменения клеточной стенки»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82" b="32927"/>
          <a:stretch/>
        </p:blipFill>
        <p:spPr bwMode="auto">
          <a:xfrm>
            <a:off x="107504" y="1484784"/>
            <a:ext cx="8928992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3743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9888" y="254968"/>
            <a:ext cx="2314600" cy="857505"/>
          </a:xfrm>
        </p:spPr>
        <p:txBody>
          <a:bodyPr/>
          <a:lstStyle/>
          <a:p>
            <a:r>
              <a:rPr lang="ru-RU" dirty="0" smtClean="0"/>
              <a:t>Клетка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6300192" cy="674136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структурная и функциональная единица живых организмов.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сохранять и переносить наследствен­ную информацию, в результате чего ее развитие и развитие ее потомства происходят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упорядоченным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12776"/>
            <a:ext cx="2839144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454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«Видоизменения клеточной стенки»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798039"/>
              </p:ext>
            </p:extLst>
          </p:nvPr>
        </p:nvGraphicFramePr>
        <p:xfrm>
          <a:off x="-13855" y="518160"/>
          <a:ext cx="9119802" cy="633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579"/>
                <a:gridCol w="2209699"/>
                <a:gridCol w="5688524"/>
              </a:tblGrid>
              <a:tr h="89440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Характер видоизменения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Вещества вызывающие видоизменения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Характерные свойства  изменённой оболочки</a:t>
                      </a:r>
                      <a:endParaRPr lang="ru-RU" sz="2000" dirty="0"/>
                    </a:p>
                  </a:txBody>
                  <a:tcPr/>
                </a:tc>
              </a:tr>
              <a:tr h="62608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Одревеснение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лигнин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более твердой и хрупкой, менее эластичной по сравнению с целлюлозой. </a:t>
                      </a:r>
                      <a:endParaRPr lang="ru-RU" sz="2000" dirty="0"/>
                    </a:p>
                  </a:txBody>
                  <a:tcPr/>
                </a:tc>
              </a:tr>
              <a:tr h="894404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Опробковение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Воскообразное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вещество- </a:t>
                      </a:r>
                      <a:r>
                        <a:rPr lang="ru-RU" sz="2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суберином</a:t>
                      </a:r>
                      <a:r>
                        <a:rPr lang="ru-RU" sz="2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очень стой­ка к кислотам, не пропускает жидкости и даже газы, со­держимое ее отмирает из-за нарушения связи с окру­жающей средой </a:t>
                      </a:r>
                      <a:endParaRPr lang="ru-RU" sz="2000" dirty="0"/>
                    </a:p>
                  </a:txBody>
                  <a:tcPr/>
                </a:tc>
              </a:tr>
              <a:tr h="626083">
                <a:tc>
                  <a:txBody>
                    <a:bodyPr/>
                    <a:lstStyle/>
                    <a:p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Кутинизация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Кутин, кутикула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наружных слоях оболочки живых клеток , появляется жироподобное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вещ-во образует пленку кутикулу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непроницаемую для воды и газов</a:t>
                      </a:r>
                      <a:endParaRPr lang="ru-RU" sz="2000" dirty="0"/>
                    </a:p>
                  </a:txBody>
                  <a:tcPr/>
                </a:tc>
              </a:tr>
              <a:tr h="626083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Минерализация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соли кремниевой кислоты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большей проч­ности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хвощей, осок, зла­ков и особенно диатомовых водорослей.</a:t>
                      </a:r>
                      <a:endParaRPr lang="ru-RU" sz="2000" dirty="0"/>
                    </a:p>
                  </a:txBody>
                  <a:tcPr/>
                </a:tc>
              </a:tr>
              <a:tr h="1733544">
                <a:tc>
                  <a:txBody>
                    <a:bodyPr/>
                    <a:lstStyle/>
                    <a:p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Ослизнение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Слизь, камедь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оболочка (а нередко и содер­жимое клеток) сильно набухает, превращаясь в </a:t>
                      </a:r>
                      <a:r>
                        <a:rPr lang="ru-RU" sz="2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слизь,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выступающую на поверхности семян (у льна, айвы) для закрепления их в почве, или в </a:t>
                      </a:r>
                      <a:r>
                        <a:rPr lang="ru-RU" sz="2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камедь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стволах вишни («вишневый клей»), миндаля, сливы, с защитной целью.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4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Тестовые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Вся </a:t>
            </a:r>
            <a:r>
              <a:rPr lang="ru-RU" b="1" dirty="0"/>
              <a:t>наследственная информация клетки находится</a:t>
            </a:r>
          </a:p>
          <a:p>
            <a:pPr marL="0" indent="0">
              <a:buNone/>
            </a:pPr>
            <a:r>
              <a:rPr lang="ru-RU" dirty="0"/>
              <a:t>а)	в ядре;	в) в митохондриях;</a:t>
            </a:r>
          </a:p>
          <a:p>
            <a:pPr marL="0" indent="0">
              <a:buNone/>
            </a:pPr>
            <a:r>
              <a:rPr lang="ru-RU" dirty="0"/>
              <a:t>б)	в оболочке;	г) в пластидах.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 smtClean="0"/>
              <a:t>Из </a:t>
            </a:r>
            <a:r>
              <a:rPr lang="ru-RU" b="1" dirty="0"/>
              <a:t>перечисленных понятий органоидами клетки не являются</a:t>
            </a:r>
          </a:p>
          <a:p>
            <a:pPr marL="0" indent="0">
              <a:buNone/>
            </a:pPr>
            <a:r>
              <a:rPr lang="ru-RU" dirty="0"/>
              <a:t>а)	ядро</a:t>
            </a:r>
            <a:r>
              <a:rPr lang="ru-RU" dirty="0" smtClean="0"/>
              <a:t>;     </a:t>
            </a:r>
            <a:r>
              <a:rPr lang="ru-RU" dirty="0"/>
              <a:t>	в) хлоропласты;</a:t>
            </a:r>
          </a:p>
          <a:p>
            <a:pPr marL="0" indent="0">
              <a:buNone/>
            </a:pPr>
            <a:r>
              <a:rPr lang="ru-RU" dirty="0"/>
              <a:t>б)	митоз;	г) хромопласты.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b="1" dirty="0" smtClean="0"/>
              <a:t>Пластиды</a:t>
            </a:r>
            <a:r>
              <a:rPr lang="ru-RU" b="1" dirty="0"/>
              <a:t>, имеющие зеленую окраску за счет содержащегося хлорофилла -</a:t>
            </a:r>
          </a:p>
          <a:p>
            <a:pPr marL="0" indent="0">
              <a:buNone/>
            </a:pPr>
            <a:r>
              <a:rPr lang="ru-RU" dirty="0"/>
              <a:t>а)	хлоропласты;	в) хромопласты;</a:t>
            </a:r>
          </a:p>
          <a:p>
            <a:pPr marL="0" indent="0">
              <a:buNone/>
            </a:pPr>
            <a:r>
              <a:rPr lang="ru-RU" dirty="0"/>
              <a:t>б)	лейкопласты;	г) все перечисленные.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81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13.	</a:t>
            </a:r>
            <a:r>
              <a:rPr lang="ru-RU" b="1" dirty="0"/>
              <a:t>В состав оболочки растительной клетки входит</a:t>
            </a:r>
          </a:p>
          <a:p>
            <a:pPr marL="0" indent="0">
              <a:buNone/>
            </a:pPr>
            <a:r>
              <a:rPr lang="ru-RU" dirty="0"/>
              <a:t>а)	крахмал;	в) хитин;</a:t>
            </a:r>
          </a:p>
          <a:p>
            <a:pPr marL="0" indent="0">
              <a:buNone/>
            </a:pPr>
            <a:r>
              <a:rPr lang="ru-RU" dirty="0"/>
              <a:t>б)	</a:t>
            </a:r>
            <a:r>
              <a:rPr lang="ru-RU" dirty="0" smtClean="0"/>
              <a:t>целлюлоза.;</a:t>
            </a:r>
            <a:r>
              <a:rPr lang="ru-RU" dirty="0"/>
              <a:t>	г) жиры.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b="1" dirty="0" smtClean="0"/>
              <a:t>Нитевидные </a:t>
            </a:r>
            <a:r>
              <a:rPr lang="ru-RU" b="1" dirty="0"/>
              <a:t>образования, видимые в ядре при делении клеток </a:t>
            </a:r>
            <a:r>
              <a:rPr lang="ru-RU" b="1" dirty="0" smtClean="0"/>
              <a:t>- 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а)	</a:t>
            </a:r>
            <a:r>
              <a:rPr lang="ru-RU" dirty="0" smtClean="0"/>
              <a:t>хромосомы.;</a:t>
            </a:r>
            <a:r>
              <a:rPr lang="ru-RU" dirty="0"/>
              <a:t>	в) цитоплазма;</a:t>
            </a:r>
          </a:p>
          <a:p>
            <a:pPr marL="0" indent="0">
              <a:buNone/>
            </a:pPr>
            <a:r>
              <a:rPr lang="ru-RU" dirty="0"/>
              <a:t>б)	мембраны;	г) аппарат </a:t>
            </a:r>
            <a:r>
              <a:rPr lang="ru-RU" dirty="0" err="1"/>
              <a:t>Гольджи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b="1" dirty="0" smtClean="0"/>
              <a:t>.  Благодаря </a:t>
            </a:r>
            <a:r>
              <a:rPr lang="ru-RU" b="1" dirty="0"/>
              <a:t>каким органеллам цитоплазмы осуществляется связь между клет­ками организма?</a:t>
            </a:r>
          </a:p>
          <a:p>
            <a:pPr marL="0" indent="0">
              <a:buNone/>
            </a:pPr>
            <a:r>
              <a:rPr lang="ru-RU" dirty="0"/>
              <a:t>а)	</a:t>
            </a:r>
            <a:r>
              <a:rPr lang="ru-RU" dirty="0" err="1" smtClean="0"/>
              <a:t>плазмодесмы</a:t>
            </a:r>
            <a:r>
              <a:rPr lang="ru-RU" dirty="0" smtClean="0"/>
              <a:t>.;</a:t>
            </a:r>
            <a:r>
              <a:rPr lang="ru-RU" dirty="0"/>
              <a:t>	</a:t>
            </a:r>
            <a:r>
              <a:rPr lang="ru-RU" dirty="0" smtClean="0"/>
              <a:t>                    в</a:t>
            </a:r>
            <a:r>
              <a:rPr lang="ru-RU" dirty="0"/>
              <a:t>) </a:t>
            </a:r>
            <a:r>
              <a:rPr lang="ru-RU" dirty="0" err="1"/>
              <a:t>тонопласт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б)	эндоплазматическая сеть;	г) аппарат </a:t>
            </a:r>
            <a:r>
              <a:rPr lang="ru-RU" dirty="0" err="1"/>
              <a:t>Гольджи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34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b="1" dirty="0" smtClean="0"/>
              <a:t>Органоид, принимающий участие в образовании клеточной стенки регулирования водного обмена -</a:t>
            </a:r>
          </a:p>
          <a:p>
            <a:pPr marL="0" indent="0">
              <a:buNone/>
            </a:pPr>
            <a:r>
              <a:rPr lang="ru-RU" dirty="0" smtClean="0"/>
              <a:t>а)	рибосомы;	                                           в) митохондрии;</a:t>
            </a:r>
          </a:p>
          <a:p>
            <a:pPr marL="0" indent="0">
              <a:buNone/>
            </a:pPr>
            <a:r>
              <a:rPr lang="ru-RU" dirty="0" smtClean="0"/>
              <a:t>б)	</a:t>
            </a:r>
            <a:r>
              <a:rPr lang="ru-RU" dirty="0" err="1" smtClean="0"/>
              <a:t>диктиосомы</a:t>
            </a:r>
            <a:r>
              <a:rPr lang="ru-RU" dirty="0" smtClean="0"/>
              <a:t> (аппарат </a:t>
            </a:r>
            <a:r>
              <a:rPr lang="ru-RU" dirty="0" err="1" smtClean="0"/>
              <a:t>Гольджи</a:t>
            </a:r>
            <a:r>
              <a:rPr lang="ru-RU" dirty="0" smtClean="0"/>
              <a:t>).;	г) пластиды.</a:t>
            </a:r>
          </a:p>
          <a:p>
            <a:pPr marL="0" indent="0">
              <a:buNone/>
            </a:pPr>
            <a:r>
              <a:rPr lang="ru-RU" b="1" dirty="0" smtClean="0"/>
              <a:t>2. В молодых клетках, в отличие от старых</a:t>
            </a:r>
          </a:p>
          <a:p>
            <a:pPr marL="0" indent="0">
              <a:buNone/>
            </a:pPr>
            <a:r>
              <a:rPr lang="ru-RU" dirty="0" smtClean="0"/>
              <a:t>а) отсутствует ядро;</a:t>
            </a:r>
          </a:p>
          <a:p>
            <a:pPr marL="0" indent="0">
              <a:buNone/>
            </a:pPr>
            <a:r>
              <a:rPr lang="ru-RU" dirty="0" smtClean="0"/>
              <a:t>б) вакуоль занимает практически все пространство;</a:t>
            </a:r>
          </a:p>
          <a:p>
            <a:pPr marL="0" indent="0">
              <a:buNone/>
            </a:pPr>
            <a:r>
              <a:rPr lang="ru-RU" dirty="0" smtClean="0"/>
              <a:t>в) вакуоли мелкие, почти не заметные.;</a:t>
            </a:r>
          </a:p>
          <a:p>
            <a:pPr marL="0" indent="0">
              <a:buNone/>
            </a:pPr>
            <a:r>
              <a:rPr lang="ru-RU" dirty="0" smtClean="0"/>
              <a:t>г) не имеется хромосом.</a:t>
            </a:r>
          </a:p>
          <a:p>
            <a:pPr marL="0" indent="0">
              <a:buNone/>
            </a:pPr>
            <a:r>
              <a:rPr lang="ru-RU" b="1" dirty="0" smtClean="0"/>
              <a:t>3. Изменение скорости движения цитоплазмы является</a:t>
            </a:r>
          </a:p>
          <a:p>
            <a:pPr marL="0" indent="0">
              <a:buNone/>
            </a:pPr>
            <a:r>
              <a:rPr lang="ru-RU" dirty="0" smtClean="0"/>
              <a:t>а)	возрастным изменением клетки;</a:t>
            </a:r>
          </a:p>
          <a:p>
            <a:pPr marL="0" indent="0">
              <a:buNone/>
            </a:pPr>
            <a:r>
              <a:rPr lang="ru-RU" dirty="0" smtClean="0"/>
              <a:t>б)	сигналом того, что клетка готовится к делению;</a:t>
            </a:r>
          </a:p>
          <a:p>
            <a:pPr marL="0" indent="0">
              <a:buNone/>
            </a:pPr>
            <a:r>
              <a:rPr lang="ru-RU" dirty="0" smtClean="0"/>
              <a:t>в)	следствием недостатка питательных веществ в клетке;</a:t>
            </a:r>
          </a:p>
          <a:p>
            <a:pPr marL="0" indent="0">
              <a:buNone/>
            </a:pPr>
            <a:r>
              <a:rPr lang="ru-RU" dirty="0" smtClean="0"/>
              <a:t>г)	реакцией на изменение условий окружающей среды.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669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40"/>
            <a:ext cx="8229600" cy="106613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Зарисовать клетку. Дать краткое описание функциям содержимого клетки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112" y="1080270"/>
            <a:ext cx="9225112" cy="593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2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"/>
            <a:ext cx="9144000" cy="688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1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4185196" cy="1412776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строения растительной клетки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124744"/>
            <a:ext cx="4364709" cy="573325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цитоплазма,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ядро с хроматином,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митохондрии,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хлоропласты,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хромопласты,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крахмальные зёрна,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аппарат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эндоплазматическая сеть,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вакуоли с включениями,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клеточная стенка,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срединная пластинка.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Схема строения растительной клетки: 1 - цитоплазма, 2 - ядро с хроматином, 3 - митохондрии, 4 - хлоропласты, 5 - хромопласты, 6 - крахмальные зёрна, 7 - аппарат Гольджи, 8 - эндоплазматическая сеть, 9 - вакуоли с включениями, 10 - клеточная стенка, 11 - срединная пластинк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08720"/>
            <a:ext cx="4779291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15060" y="0"/>
            <a:ext cx="4005276" cy="4525963"/>
          </a:xfrm>
          <a:prstGeom prst="rect">
            <a:avLst/>
          </a:prstGeom>
        </p:spPr>
      </p:pic>
      <p:pic>
        <p:nvPicPr>
          <p:cNvPr id="1026" name="Picture 2" descr="Тест  &quot;Строение и жизнедеятельность клетки.  Ткани &quot; 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" y="0"/>
            <a:ext cx="50952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5060" y="4525963"/>
            <a:ext cx="4005276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441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д/з стр.64-79</a:t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пасибо за внимание.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Мир ребёнка. Человек. Клетк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82337"/>
            <a:ext cx="7541647" cy="485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6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57150"/>
            <a:ext cx="7032625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AutoShape 6"/>
          <p:cNvSpPr>
            <a:spLocks noChangeArrowheads="1"/>
          </p:cNvSpPr>
          <p:nvPr/>
        </p:nvSpPr>
        <p:spPr bwMode="auto">
          <a:xfrm rot="16200000">
            <a:off x="-2341562" y="2781300"/>
            <a:ext cx="6337300" cy="12954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800080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Клетка – элементарная целостная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15095324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Отличие  клетки </a:t>
            </a:r>
            <a:r>
              <a:rPr lang="ru-RU" dirty="0"/>
              <a:t>растений имеют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жесткую целлюлоз­ную (полисахаридную) клеточную оболочку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плазмодесмы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порах клеточ­ной оболочки, через которые осуществляется взаимосвязь про­топластов соседних клеток;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крупные вакуоли — вместилища клеточного сока, ограниченные мембраной 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тонопластом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пластиды, к которым относятся хлоропласты, хромопласты и лейко­пласты.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15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Клетки </a:t>
            </a:r>
            <a:r>
              <a:rPr lang="ru-RU" dirty="0"/>
              <a:t>из которых сложены ткани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Живые с тонкими оболочками содержащими цитоплазму и ядро рав­носторонние </a:t>
            </a:r>
            <a:r>
              <a:rPr lang="ru-RU" dirty="0"/>
              <a:t>называются </a:t>
            </a:r>
            <a:r>
              <a:rPr lang="ru-RU" i="1" u="sng" dirty="0" err="1"/>
              <a:t>паренхимными</a:t>
            </a:r>
            <a:r>
              <a:rPr lang="ru-RU" u="sng" dirty="0"/>
              <a:t>,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С толстыми одревесневшими оболочками живое содержимое умерло вытянутые -  </a:t>
            </a:r>
            <a:r>
              <a:rPr lang="ru-RU" i="1" u="sng" dirty="0" smtClean="0"/>
              <a:t>прозенхимные клетки</a:t>
            </a:r>
            <a:endParaRPr lang="ru-RU" u="sng" dirty="0"/>
          </a:p>
        </p:txBody>
      </p:sp>
      <p:pic>
        <p:nvPicPr>
          <p:cNvPr id="1026" name="Picture 2" descr="Liverwort chloroplas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83087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85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Применяют знания о клетке: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идентификации (определе­нии) </a:t>
            </a:r>
            <a:r>
              <a:rPr lang="ru-RU" dirty="0" smtClean="0"/>
              <a:t>продуктов</a:t>
            </a:r>
          </a:p>
          <a:p>
            <a:r>
              <a:rPr lang="ru-RU" dirty="0" smtClean="0"/>
              <a:t>при анализе продуктов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8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клетки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5688632" cy="557805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Наружная оболочка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Протопласт – внутреннее содержимое клетки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Цитоплазма (протоплазма) 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Органоиды – остальное содержимое клетки (ядро, пластиды, митохондрии, рибосомы и др.)</a:t>
            </a:r>
          </a:p>
          <a:p>
            <a:pPr marL="0" indent="0">
              <a:buNone/>
            </a:pPr>
            <a:r>
              <a:rPr lang="ru-RU" dirty="0" smtClean="0"/>
              <a:t>Просмотр фильма</a:t>
            </a:r>
            <a:endParaRPr lang="ru-RU" dirty="0"/>
          </a:p>
        </p:txBody>
      </p:sp>
      <p:pic>
        <p:nvPicPr>
          <p:cNvPr id="4" name="Объект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8760"/>
            <a:ext cx="3091740" cy="44310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75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77809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строением и выполняемыми функциями орга­ноидов клетки: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08720"/>
            <a:ext cx="1558008" cy="594928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Цитоплазма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 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эндоплазматическая сеть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рибосомы -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908720"/>
            <a:ext cx="7128792" cy="594928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регулирует процессы обмена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накопление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транспортировка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органоиды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клетки, в ней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протекают все процессы обмена веществ;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клеточной стенки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накопление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выделение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обмена, регулирование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водного обмена.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46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729</TotalTime>
  <Words>1364</Words>
  <Application>Microsoft Office PowerPoint</Application>
  <PresentationFormat>Экран (4:3)</PresentationFormat>
  <Paragraphs>194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Times New Roman</vt:lpstr>
      <vt:lpstr>Тема Office</vt:lpstr>
      <vt:lpstr>Тема: АНАТОМИЯ РАСТЕНИЙ Строение и функции клетки </vt:lpstr>
      <vt:lpstr>Анатомия (греч. разрезаю)</vt:lpstr>
      <vt:lpstr>Клетка</vt:lpstr>
      <vt:lpstr>Презентация PowerPoint</vt:lpstr>
      <vt:lpstr>Отличие  клетки растений имеют </vt:lpstr>
      <vt:lpstr>Клетки из которых сложены ткани</vt:lpstr>
      <vt:lpstr>Применяют знания о клетке:</vt:lpstr>
      <vt:lpstr>Строение клетки </vt:lpstr>
      <vt:lpstr>Установите соответствие между строением и выполняемыми функциями орга­ноидов клетки: </vt:lpstr>
      <vt:lpstr>Установите соответствие между строением и выполняемыми функциями орга­ноидов клетки: </vt:lpstr>
      <vt:lpstr>Клеточные мембраны</vt:lpstr>
      <vt:lpstr>Цитоплазма </vt:lpstr>
      <vt:lpstr>Ядро</vt:lpstr>
      <vt:lpstr>Во время митоза</vt:lpstr>
      <vt:lpstr>Во время мейоза</vt:lpstr>
      <vt:lpstr>Пластиды.</vt:lpstr>
      <vt:lpstr>Заполните таблицу «Пластиды» </vt:lpstr>
      <vt:lpstr>Пластиды:</vt:lpstr>
      <vt:lpstr>Рибосомы </vt:lpstr>
      <vt:lpstr>Митохондрии.</vt:lpstr>
      <vt:lpstr>Диктиосомы (аппарат Гольджи).</vt:lpstr>
      <vt:lpstr>Вакуоли</vt:lpstr>
      <vt:lpstr>Клеточный сок содержит -  </vt:lpstr>
      <vt:lpstr>Микротельца — пероксисомы и глиоксисомы</vt:lpstr>
      <vt:lpstr>Вставьте пропущенные слова: </vt:lpstr>
      <vt:lpstr>Вставьте пропущенные слова: </vt:lpstr>
      <vt:lpstr>ОБОЛОЧКА КЛЕТКИ </vt:lpstr>
      <vt:lpstr>Поры клеточной оболочки</vt:lpstr>
      <vt:lpstr>Заполните таблицу  «Видоизменения клеточной стенки» </vt:lpstr>
      <vt:lpstr>«Видоизменения клеточной стенки» </vt:lpstr>
      <vt:lpstr>Тестовые задания</vt:lpstr>
      <vt:lpstr>Презентация PowerPoint</vt:lpstr>
      <vt:lpstr>Презентация PowerPoint</vt:lpstr>
      <vt:lpstr>Зарисовать клетку. Дать краткое описание функциям содержимого клетки</vt:lpstr>
      <vt:lpstr>Презентация PowerPoint</vt:lpstr>
      <vt:lpstr>Схема строения растительной клетки</vt:lpstr>
      <vt:lpstr>Презентация PowerPoint</vt:lpstr>
      <vt:lpstr>д/з стр.64-79 Спасибо за внимание.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АНАТОМИЯ РАСТЕНИЙ Строение и функции клетки</dc:title>
  <dc:creator>Elena</dc:creator>
  <cp:lastModifiedBy>Татьяна Колоцук</cp:lastModifiedBy>
  <cp:revision>45</cp:revision>
  <dcterms:created xsi:type="dcterms:W3CDTF">2013-10-31T10:01:09Z</dcterms:created>
  <dcterms:modified xsi:type="dcterms:W3CDTF">2015-11-15T15:04:21Z</dcterms:modified>
</cp:coreProperties>
</file>