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704" r:id="rId1"/>
  </p:sldMasterIdLst>
  <p:notesMasterIdLst>
    <p:notesMasterId r:id="rId15"/>
  </p:notesMasterIdLst>
  <p:handoutMasterIdLst>
    <p:handoutMasterId r:id="rId16"/>
  </p:handoutMasterIdLst>
  <p:sldIdLst>
    <p:sldId id="256" r:id="rId2"/>
    <p:sldId id="453" r:id="rId3"/>
    <p:sldId id="452" r:id="rId4"/>
    <p:sldId id="396" r:id="rId5"/>
    <p:sldId id="454" r:id="rId6"/>
    <p:sldId id="456" r:id="rId7"/>
    <p:sldId id="451" r:id="rId8"/>
    <p:sldId id="399" r:id="rId9"/>
    <p:sldId id="400" r:id="rId10"/>
    <p:sldId id="403" r:id="rId11"/>
    <p:sldId id="422" r:id="rId12"/>
    <p:sldId id="424" r:id="rId13"/>
    <p:sldId id="402" r:id="rId14"/>
  </p:sldIdLst>
  <p:sldSz cx="12192000" cy="6858000"/>
  <p:notesSz cx="6797675" cy="9926638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B668395E-7C80-4AC2-9A4C-D9412925FF99}">
          <p14:sldIdLst>
            <p14:sldId id="256"/>
            <p14:sldId id="453"/>
            <p14:sldId id="452"/>
            <p14:sldId id="396"/>
            <p14:sldId id="454"/>
            <p14:sldId id="456"/>
            <p14:sldId id="451"/>
            <p14:sldId id="399"/>
            <p14:sldId id="400"/>
          </p14:sldIdLst>
        </p14:section>
        <p14:section name="ТАБЛИЦЫ" id="{548A8FC8-8B98-44FB-9881-DDFAB488493F}">
          <p14:sldIdLst>
            <p14:sldId id="403"/>
            <p14:sldId id="422"/>
            <p14:sldId id="424"/>
            <p14:sldId id="402"/>
          </p14:sldIdLst>
        </p14:section>
      </p14:sectionLst>
    </p:ext>
    <p:ext uri="{EFAFB233-063F-42B5-8137-9DF3F51BA10A}">
      <p15:sldGuideLst xmlns="" xmlns:p15="http://schemas.microsoft.com/office/powerpoint/2012/main">
        <p15:guide id="3" orient="horz" pos="3884" userDrawn="1">
          <p15:clr>
            <a:srgbClr val="A4A3A4"/>
          </p15:clr>
        </p15:guide>
        <p15:guide id="6" pos="7673" userDrawn="1">
          <p15:clr>
            <a:srgbClr val="A4A3A4"/>
          </p15:clr>
        </p15:guide>
        <p15:guide id="9" pos="7219" userDrawn="1">
          <p15:clr>
            <a:srgbClr val="A4A3A4"/>
          </p15:clr>
        </p15:guide>
        <p15:guide id="10" pos="461" userDrawn="1">
          <p15:clr>
            <a:srgbClr val="A4A3A4"/>
          </p15:clr>
        </p15:guide>
        <p15:guide id="12" orient="horz" pos="867" userDrawn="1">
          <p15:clr>
            <a:srgbClr val="A4A3A4"/>
          </p15:clr>
        </p15:guide>
        <p15:guide id="13" pos="3863" userDrawn="1">
          <p15:clr>
            <a:srgbClr val="F26B43"/>
          </p15:clr>
        </p15:guide>
        <p15:guide id="14" orient="horz" pos="2319" userDrawn="1">
          <p15:clr>
            <a:srgbClr val="F26B43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севолод Курганов" initials="ВК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AB80"/>
    <a:srgbClr val="66AEE9"/>
    <a:srgbClr val="98C7EC"/>
    <a:srgbClr val="00AB84"/>
    <a:srgbClr val="FFAA00"/>
    <a:srgbClr val="002286"/>
    <a:srgbClr val="0040AE"/>
    <a:srgbClr val="DBDCDB"/>
    <a:srgbClr val="3D98E3"/>
    <a:srgbClr val="FEC82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882" autoAdjust="0"/>
    <p:restoredTop sz="84349" autoAdjust="0"/>
  </p:normalViewPr>
  <p:slideViewPr>
    <p:cSldViewPr snapToGrid="0" showGuides="1">
      <p:cViewPr>
        <p:scale>
          <a:sx n="71" d="100"/>
          <a:sy n="71" d="100"/>
        </p:scale>
        <p:origin x="-48" y="-92"/>
      </p:cViewPr>
      <p:guideLst>
        <p:guide orient="horz" pos="3884"/>
        <p:guide orient="horz" pos="867"/>
        <p:guide orient="horz" pos="2319"/>
        <p:guide pos="7673"/>
        <p:guide pos="7219"/>
        <p:guide pos="461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03" d="100"/>
          <a:sy n="103" d="100"/>
        </p:scale>
        <p:origin x="3048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23EEF-67C5-499E-A045-181A00DB87C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5A0E5F-757C-4464-83AD-C0051A029B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6478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9" name="Shape 349"/>
          <p:cNvSpPr>
            <a:spLocks noGrp="1"/>
          </p:cNvSpPr>
          <p:nvPr>
            <p:ph type="body" sz="quarter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077677132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hyperlink" Target="https://t.me/medcollege_1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ok.ru/group/5477156021881" TargetMode="External"/><Relationship Id="rId3" Type="http://schemas.openxmlformats.org/officeDocument/2006/relationships/hyperlink" Target="mailto:mk1@zdrav.mos.ru" TargetMode="External"/><Relationship Id="rId7" Type="http://schemas.openxmlformats.org/officeDocument/2006/relationships/image" Target="../media/image4.png"/><Relationship Id="rId12" Type="http://schemas.openxmlformats.org/officeDocument/2006/relationships/hyperlink" Target="https://www.youtube.com/channel/UC976BgS3sGwS2URMwc404dQ" TargetMode="External"/><Relationship Id="rId17" Type="http://schemas.openxmlformats.org/officeDocument/2006/relationships/image" Target="../media/image9.png"/><Relationship Id="rId2" Type="http://schemas.openxmlformats.org/officeDocument/2006/relationships/image" Target="../media/image2.png"/><Relationship Id="rId16" Type="http://schemas.openxmlformats.org/officeDocument/2006/relationships/hyperlink" Target="https://ok.ru/group/54771560218811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vk.com/medcollege_1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hyperlink" Target="https://www.facebook.com/groups/medcollege1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www.instagram.com/medcollege.ru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twitter.com/medcollege_1" TargetMode="Externa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лав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54D98CB-9A79-43F1-B984-BB079FF3A3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5247"/>
            <a:ext cx="12192000" cy="21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694905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3">
            <a:extLst>
              <a:ext uri="{FF2B5EF4-FFF2-40B4-BE49-F238E27FC236}">
                <a16:creationId xmlns:a16="http://schemas.microsoft.com/office/drawing/2014/main" xmlns="" id="{3109B410-1A79-4B5F-B9DA-5E077A1A09C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9403787" y="6420679"/>
            <a:ext cx="1716157" cy="372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400" b="0">
                <a:latin typeface="HelveticaNeueCyr" panose="02000503040000020004" pitchFamily="2" charset="-52"/>
              </a:defRPr>
            </a:lvl1pPr>
          </a:lstStyle>
          <a:p>
            <a:pPr hangingPunct="1">
              <a:defRPr/>
            </a:pPr>
            <a:fld id="{34BEDE09-BB71-420A-A9D7-2BECD5B78100}" type="slidenum">
              <a:rPr lang="ru-RU" kern="1200" smtClean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pPr hangingPunct="1">
                <a:defRPr/>
              </a:pPr>
              <a:t>‹#›</a:t>
            </a:fld>
            <a:endParaRPr lang="ru-RU" kern="1200" dirty="0">
              <a:solidFill>
                <a:prstClr val="black">
                  <a:lumMod val="50000"/>
                  <a:lumOff val="50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18" name="Нижний колонтитул 2">
            <a:extLst>
              <a:ext uri="{FF2B5EF4-FFF2-40B4-BE49-F238E27FC236}">
                <a16:creationId xmlns:a16="http://schemas.microsoft.com/office/drawing/2014/main" xmlns="" id="{F32DE269-D444-49B6-BF9A-F47756D8B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5333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NeueCyr" panose="02000503040000020004" pitchFamily="2" charset="-52"/>
              </a:defRPr>
            </a:lvl1pPr>
          </a:lstStyle>
          <a:p>
            <a:pPr algn="ctr" hangingPunct="1">
              <a:defRPr/>
            </a:pPr>
            <a:r>
              <a:rPr lang="en-US" sz="1200" kern="1200" dirty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t>medcollege.ru</a:t>
            </a:r>
            <a:endParaRPr lang="ru-RU" kern="1200" dirty="0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108AA283-8610-487A-ACD5-EB455BA8E1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04399" y="461051"/>
            <a:ext cx="9510560" cy="1104404"/>
          </a:xfrm>
        </p:spPr>
        <p:txBody>
          <a:bodyPr tIns="36000" bIns="36000" anchor="ctr" anchorCtr="0">
            <a:noAutofit/>
          </a:bodyPr>
          <a:lstStyle>
            <a:lvl1pPr algn="l">
              <a:defRPr sz="2600" b="1">
                <a:solidFill>
                  <a:srgbClr val="0040AE"/>
                </a:solidFill>
                <a:latin typeface="HelveticaNeueCyr" panose="02000503040000020004" pitchFamily="2" charset="-52"/>
              </a:defRPr>
            </a:lvl1pPr>
          </a:lstStyle>
          <a:p>
            <a:r>
              <a:rPr lang="ru-RU" dirty="0"/>
              <a:t>ОБРАЗЕЦ 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xmlns="" id="{AED690B6-A500-496B-BAF9-16899ADC5B4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6849" y="2057400"/>
            <a:ext cx="10878110" cy="3826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HelveticaNeueCyr" panose="02000503040000020004" pitchFamily="2" charset="-52"/>
              </a:defRPr>
            </a:lvl1pPr>
            <a:lvl2pPr>
              <a:defRPr sz="1800">
                <a:solidFill>
                  <a:schemeClr val="tx2"/>
                </a:solidFill>
                <a:latin typeface="HelveticaNeueCyr" panose="02000503040000020004" pitchFamily="2" charset="-52"/>
              </a:defRPr>
            </a:lvl2pPr>
            <a:lvl3pPr>
              <a:defRPr sz="1600">
                <a:solidFill>
                  <a:schemeClr val="tx2"/>
                </a:solidFill>
                <a:latin typeface="HelveticaNeueCyr" panose="02000503040000020004" pitchFamily="2" charset="-52"/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9696E30E-6761-47DA-9788-B3511548F21E}"/>
              </a:ext>
            </a:extLst>
          </p:cNvPr>
          <p:cNvGrpSpPr/>
          <p:nvPr userDrawn="1"/>
        </p:nvGrpSpPr>
        <p:grpSpPr>
          <a:xfrm>
            <a:off x="483101" y="461051"/>
            <a:ext cx="1104404" cy="1104404"/>
            <a:chOff x="298302" y="242566"/>
            <a:chExt cx="1104404" cy="1104404"/>
          </a:xfrm>
        </p:grpSpPr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xmlns="" id="{E9D79EC3-71AB-43CA-B291-41C5C1FDD8EA}"/>
                </a:ext>
              </a:extLst>
            </p:cNvPr>
            <p:cNvSpPr/>
            <p:nvPr userDrawn="1"/>
          </p:nvSpPr>
          <p:spPr>
            <a:xfrm>
              <a:off x="298302" y="242566"/>
              <a:ext cx="1104404" cy="11044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xmlns="" id="{E80A08AF-1F98-4EEE-A3B2-523FD635E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61448" y="549728"/>
              <a:ext cx="578112" cy="554677"/>
            </a:xfrm>
            <a:prstGeom prst="rect">
              <a:avLst/>
            </a:prstGeom>
          </p:spPr>
        </p:pic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13D8326B-6C80-4FC2-A975-624D3C23E1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5247"/>
            <a:ext cx="12192000" cy="21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0031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108AA283-8610-487A-ACD5-EB455BA8E1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04399" y="461051"/>
            <a:ext cx="9510560" cy="1104404"/>
          </a:xfrm>
        </p:spPr>
        <p:txBody>
          <a:bodyPr tIns="36000" bIns="36000" anchor="ctr" anchorCtr="0">
            <a:noAutofit/>
          </a:bodyPr>
          <a:lstStyle>
            <a:lvl1pPr algn="l">
              <a:defRPr sz="2600" b="1">
                <a:solidFill>
                  <a:srgbClr val="0040AE"/>
                </a:solidFill>
                <a:latin typeface="HelveticaNeueCyr" panose="02000503040000020004" pitchFamily="2" charset="-52"/>
              </a:defRPr>
            </a:lvl1pPr>
          </a:lstStyle>
          <a:p>
            <a:r>
              <a:rPr lang="ru-RU" dirty="0"/>
              <a:t>ОБРАЗЕЦ 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xmlns="" id="{AED690B6-A500-496B-BAF9-16899ADC5B4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6849" y="2057400"/>
            <a:ext cx="10878110" cy="3826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HelveticaNeueCyr" panose="02000503040000020004" pitchFamily="2" charset="-52"/>
              </a:defRPr>
            </a:lvl1pPr>
            <a:lvl2pPr>
              <a:defRPr sz="1800">
                <a:solidFill>
                  <a:schemeClr val="tx2"/>
                </a:solidFill>
                <a:latin typeface="HelveticaNeueCyr" panose="02000503040000020004" pitchFamily="2" charset="-52"/>
              </a:defRPr>
            </a:lvl2pPr>
            <a:lvl3pPr>
              <a:defRPr sz="1600">
                <a:solidFill>
                  <a:schemeClr val="tx2"/>
                </a:solidFill>
                <a:latin typeface="HelveticaNeueCyr" panose="02000503040000020004" pitchFamily="2" charset="-52"/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9696E30E-6761-47DA-9788-B3511548F21E}"/>
              </a:ext>
            </a:extLst>
          </p:cNvPr>
          <p:cNvGrpSpPr/>
          <p:nvPr userDrawn="1"/>
        </p:nvGrpSpPr>
        <p:grpSpPr>
          <a:xfrm>
            <a:off x="483101" y="461051"/>
            <a:ext cx="1104404" cy="1104404"/>
            <a:chOff x="298302" y="242566"/>
            <a:chExt cx="1104404" cy="1104404"/>
          </a:xfrm>
        </p:grpSpPr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xmlns="" id="{E9D79EC3-71AB-43CA-B291-41C5C1FDD8EA}"/>
                </a:ext>
              </a:extLst>
            </p:cNvPr>
            <p:cNvSpPr/>
            <p:nvPr userDrawn="1"/>
          </p:nvSpPr>
          <p:spPr>
            <a:xfrm>
              <a:off x="298302" y="242566"/>
              <a:ext cx="1104404" cy="11044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xmlns="" id="{E80A08AF-1F98-4EEE-A3B2-523FD635E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61448" y="549728"/>
              <a:ext cx="578112" cy="5546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075521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DEECBD5-CFF7-46E3-871E-F4A4EC6FB7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5247"/>
            <a:ext cx="12192000" cy="21330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48658AA2-58A3-4536-8DD1-0B946F0BD9A4}"/>
              </a:ext>
            </a:extLst>
          </p:cNvPr>
          <p:cNvSpPr/>
          <p:nvPr userDrawn="1"/>
        </p:nvSpPr>
        <p:spPr>
          <a:xfrm>
            <a:off x="0" y="0"/>
            <a:ext cx="1216058" cy="6858000"/>
          </a:xfrm>
          <a:prstGeom prst="rect">
            <a:avLst/>
          </a:prstGeom>
          <a:gradFill>
            <a:gsLst>
              <a:gs pos="100000">
                <a:srgbClr val="003DA5"/>
              </a:gs>
              <a:gs pos="0">
                <a:srgbClr val="00AB8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AB84"/>
              </a:solidFill>
            </a:endParaRPr>
          </a:p>
        </p:txBody>
      </p:sp>
      <p:sp>
        <p:nvSpPr>
          <p:cNvPr id="14" name="Номер слайда 3">
            <a:extLst>
              <a:ext uri="{FF2B5EF4-FFF2-40B4-BE49-F238E27FC236}">
                <a16:creationId xmlns:a16="http://schemas.microsoft.com/office/drawing/2014/main" xmlns="" id="{65C0743A-19F4-4B1D-9AC5-AD5596E4671C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9403787" y="6420679"/>
            <a:ext cx="1716157" cy="372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400" b="0">
                <a:latin typeface="HelveticaNeueCyr" panose="02000503040000020004" pitchFamily="2" charset="-52"/>
              </a:defRPr>
            </a:lvl1pPr>
          </a:lstStyle>
          <a:p>
            <a:pPr hangingPunct="1">
              <a:defRPr/>
            </a:pPr>
            <a:fld id="{34BEDE09-BB71-420A-A9D7-2BECD5B78100}" type="slidenum">
              <a:rPr lang="ru-RU" kern="1200" smtClean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pPr hangingPunct="1">
                <a:defRPr/>
              </a:pPr>
              <a:t>‹#›</a:t>
            </a:fld>
            <a:endParaRPr lang="ru-RU" kern="1200" dirty="0">
              <a:solidFill>
                <a:prstClr val="black">
                  <a:lumMod val="50000"/>
                  <a:lumOff val="50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15" name="Нижний колонтитул 2">
            <a:extLst>
              <a:ext uri="{FF2B5EF4-FFF2-40B4-BE49-F238E27FC236}">
                <a16:creationId xmlns:a16="http://schemas.microsoft.com/office/drawing/2014/main" xmlns="" id="{63DC5B2D-8B5D-4BC1-A5B2-A22E84881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5333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NeueCyr" panose="02000503040000020004" pitchFamily="2" charset="-52"/>
              </a:defRPr>
            </a:lvl1pPr>
          </a:lstStyle>
          <a:p>
            <a:pPr algn="ctr" hangingPunct="1">
              <a:defRPr/>
            </a:pPr>
            <a:r>
              <a:rPr lang="en-US" sz="1200" kern="1200" dirty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t>medcollege.ru</a:t>
            </a:r>
            <a:endParaRPr lang="ru-RU" kern="1200" dirty="0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xmlns="" id="{EFECC5CB-974D-4A0D-9D39-C8DE2EE821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04399" y="242566"/>
            <a:ext cx="9510560" cy="1104404"/>
          </a:xfrm>
        </p:spPr>
        <p:txBody>
          <a:bodyPr tIns="36000" bIns="36000" anchor="ctr" anchorCtr="0">
            <a:noAutofit/>
          </a:bodyPr>
          <a:lstStyle>
            <a:lvl1pPr algn="l">
              <a:defRPr sz="2600" b="1">
                <a:solidFill>
                  <a:srgbClr val="0040AE"/>
                </a:solidFill>
                <a:latin typeface="HelveticaNeueCyr" panose="02000503040000020004" pitchFamily="2" charset="-52"/>
              </a:defRPr>
            </a:lvl1pPr>
          </a:lstStyle>
          <a:p>
            <a:r>
              <a:rPr lang="ru-RU" dirty="0"/>
              <a:t>ОБРАЗЕЦ 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22" name="Текст 2">
            <a:extLst>
              <a:ext uri="{FF2B5EF4-FFF2-40B4-BE49-F238E27FC236}">
                <a16:creationId xmlns:a16="http://schemas.microsoft.com/office/drawing/2014/main" xmlns="" id="{0CF83FA6-CF81-4859-AFD3-462171B6DF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04399" y="1798320"/>
            <a:ext cx="9510560" cy="4085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HelveticaNeueCyr" panose="02000503040000020004" pitchFamily="2" charset="-52"/>
              </a:defRPr>
            </a:lvl1pPr>
            <a:lvl2pPr>
              <a:defRPr sz="1800">
                <a:solidFill>
                  <a:schemeClr val="tx2"/>
                </a:solidFill>
                <a:latin typeface="HelveticaNeueCyr" panose="02000503040000020004" pitchFamily="2" charset="-52"/>
              </a:defRPr>
            </a:lvl2pPr>
            <a:lvl3pPr>
              <a:defRPr sz="1600">
                <a:solidFill>
                  <a:schemeClr val="tx2"/>
                </a:solidFill>
                <a:latin typeface="HelveticaNeueCyr" panose="02000503040000020004" pitchFamily="2" charset="-52"/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33C1CDCA-5410-4E6D-B4BF-A6F32BA83B8A}"/>
              </a:ext>
            </a:extLst>
          </p:cNvPr>
          <p:cNvGrpSpPr/>
          <p:nvPr userDrawn="1"/>
        </p:nvGrpSpPr>
        <p:grpSpPr>
          <a:xfrm>
            <a:off x="636849" y="242566"/>
            <a:ext cx="1104404" cy="1104404"/>
            <a:chOff x="298302" y="242566"/>
            <a:chExt cx="1104404" cy="1104404"/>
          </a:xfrm>
        </p:grpSpPr>
        <p:sp>
          <p:nvSpPr>
            <p:cNvPr id="26" name="Овал 25">
              <a:extLst>
                <a:ext uri="{FF2B5EF4-FFF2-40B4-BE49-F238E27FC236}">
                  <a16:creationId xmlns:a16="http://schemas.microsoft.com/office/drawing/2014/main" xmlns="" id="{3A67A697-D1E7-460C-8030-1B6C227E2915}"/>
                </a:ext>
              </a:extLst>
            </p:cNvPr>
            <p:cNvSpPr/>
            <p:nvPr userDrawn="1"/>
          </p:nvSpPr>
          <p:spPr>
            <a:xfrm>
              <a:off x="298302" y="242566"/>
              <a:ext cx="1104404" cy="11044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xmlns="" id="{7A0BE446-4F84-4050-A58C-D803346F4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61448" y="549728"/>
              <a:ext cx="578112" cy="5546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84805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отбивки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D2E69E99-4E07-4124-BE24-171E2BE8310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003DA5"/>
              </a:gs>
              <a:gs pos="0">
                <a:srgbClr val="00AB8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AB84"/>
              </a:solidFill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47A0BB5-7CE0-49E0-8EB2-D990593C9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51034" y="1979277"/>
            <a:ext cx="10079421" cy="2243651"/>
          </a:xfrm>
        </p:spPr>
        <p:txBody>
          <a:bodyPr anchor="ctr" anchorCtr="0">
            <a:normAutofit/>
          </a:bodyPr>
          <a:lstStyle>
            <a:lvl1pPr algn="ctr">
              <a:defRPr lang="ru-RU" sz="2600" b="1" kern="1200" dirty="0">
                <a:solidFill>
                  <a:schemeClr val="bg1"/>
                </a:solidFill>
                <a:latin typeface="HelveticaNeueCyr" panose="02000503040000020004" pitchFamily="2" charset="-52"/>
                <a:ea typeface="+mj-ea"/>
                <a:cs typeface="+mj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C74E082-074D-4D47-9388-3939887F74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11042"/>
            <a:ext cx="12192000" cy="213306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1F1D6AF2-833B-4F02-AFC1-F795FB0F782E}"/>
              </a:ext>
            </a:extLst>
          </p:cNvPr>
          <p:cNvGrpSpPr/>
          <p:nvPr userDrawn="1"/>
        </p:nvGrpSpPr>
        <p:grpSpPr>
          <a:xfrm>
            <a:off x="483101" y="4465493"/>
            <a:ext cx="1104404" cy="1104404"/>
            <a:chOff x="298302" y="242566"/>
            <a:chExt cx="1104404" cy="1104404"/>
          </a:xfrm>
        </p:grpSpPr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xmlns="" id="{3D6CBF07-EB31-4D34-A7F5-5A46487D6279}"/>
                </a:ext>
              </a:extLst>
            </p:cNvPr>
            <p:cNvSpPr/>
            <p:nvPr userDrawn="1"/>
          </p:nvSpPr>
          <p:spPr>
            <a:xfrm>
              <a:off x="298302" y="242566"/>
              <a:ext cx="1104404" cy="11044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xmlns="" id="{9D67544B-6942-4BEC-8A0C-0FEB2AF3CA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61448" y="549728"/>
              <a:ext cx="578112" cy="5546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12062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118F0696-243C-4378-BB42-16FEF6515A12}"/>
              </a:ext>
            </a:extLst>
          </p:cNvPr>
          <p:cNvGrpSpPr/>
          <p:nvPr userDrawn="1"/>
        </p:nvGrpSpPr>
        <p:grpSpPr>
          <a:xfrm>
            <a:off x="829943" y="1449024"/>
            <a:ext cx="1104404" cy="1104404"/>
            <a:chOff x="298302" y="242566"/>
            <a:chExt cx="1104404" cy="1104404"/>
          </a:xfrm>
        </p:grpSpPr>
        <p:sp>
          <p:nvSpPr>
            <p:cNvPr id="3" name="Овал 2">
              <a:extLst>
                <a:ext uri="{FF2B5EF4-FFF2-40B4-BE49-F238E27FC236}">
                  <a16:creationId xmlns:a16="http://schemas.microsoft.com/office/drawing/2014/main" xmlns="" id="{BBDFA2FB-58D7-4AD6-BDED-437B7FA121FF}"/>
                </a:ext>
              </a:extLst>
            </p:cNvPr>
            <p:cNvSpPr/>
            <p:nvPr userDrawn="1"/>
          </p:nvSpPr>
          <p:spPr>
            <a:xfrm>
              <a:off x="298302" y="242566"/>
              <a:ext cx="1104404" cy="11044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1E6243C6-1266-4C66-B581-2CB033B03C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61448" y="549728"/>
              <a:ext cx="578112" cy="554677"/>
            </a:xfrm>
            <a:prstGeom prst="rect">
              <a:avLst/>
            </a:prstGeom>
          </p:spPr>
        </p:pic>
      </p:grp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145C4B8-D5A0-44FC-98B4-0092E1A06FDC}"/>
              </a:ext>
            </a:extLst>
          </p:cNvPr>
          <p:cNvSpPr/>
          <p:nvPr userDrawn="1"/>
        </p:nvSpPr>
        <p:spPr>
          <a:xfrm>
            <a:off x="731838" y="3320874"/>
            <a:ext cx="4539858" cy="108173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mk1@zdrav.mos.ru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+7 (495) 952-46-42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700" b="1" dirty="0">
                <a:solidFill>
                  <a:srgbClr val="0040AE"/>
                </a:solidFill>
              </a:rPr>
              <a:t>medcollege.ru</a:t>
            </a:r>
            <a:endParaRPr lang="ru-RU" sz="1700" b="1" dirty="0">
              <a:solidFill>
                <a:srgbClr val="0040AE"/>
              </a:solidFill>
            </a:endParaRPr>
          </a:p>
        </p:txBody>
      </p:sp>
      <p:pic>
        <p:nvPicPr>
          <p:cNvPr id="8" name="Рисунок 11" descr="instagram бесплатно иконка">
            <a:hlinkClick r:id="rId4"/>
            <a:extLst>
              <a:ext uri="{FF2B5EF4-FFF2-40B4-BE49-F238E27FC236}">
                <a16:creationId xmlns:a16="http://schemas.microsoft.com/office/drawing/2014/main" xmlns="" id="{B85CEB61-6F5D-4176-9180-2DD314C9AFE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0942" y="3416223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4" descr="Вконтакте бесплатно иконка">
            <a:hlinkClick r:id="rId6"/>
            <a:extLst>
              <a:ext uri="{FF2B5EF4-FFF2-40B4-BE49-F238E27FC236}">
                <a16:creationId xmlns:a16="http://schemas.microsoft.com/office/drawing/2014/main" xmlns="" id="{7420D52B-532B-4534-BD9C-C8034A506D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0942" y="3793688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5" descr="Телеграмма бесплатно иконка">
            <a:hlinkClick r:id="rId8"/>
            <a:extLst>
              <a:ext uri="{FF2B5EF4-FFF2-40B4-BE49-F238E27FC236}">
                <a16:creationId xmlns:a16="http://schemas.microsoft.com/office/drawing/2014/main" xmlns="" id="{C346C845-2031-45DA-9086-1111D524C38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0942" y="4171153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7" descr="facebook бесплатно иконка">
            <a:hlinkClick r:id="rId10"/>
            <a:extLst>
              <a:ext uri="{FF2B5EF4-FFF2-40B4-BE49-F238E27FC236}">
                <a16:creationId xmlns:a16="http://schemas.microsoft.com/office/drawing/2014/main" xmlns="" id="{CDEEC1F2-4063-4309-A586-8F8A67CC14A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0942" y="4548618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8" descr="youtube бесплатно иконка">
            <a:hlinkClick r:id="rId12"/>
            <a:extLst>
              <a:ext uri="{FF2B5EF4-FFF2-40B4-BE49-F238E27FC236}">
                <a16:creationId xmlns:a16="http://schemas.microsoft.com/office/drawing/2014/main" xmlns="" id="{F2907525-4DCE-49C9-A644-B7E2F1E60CD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0942" y="4926083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9" descr="Твиттер бесплатно иконка">
            <a:hlinkClick r:id="rId14"/>
            <a:extLst>
              <a:ext uri="{FF2B5EF4-FFF2-40B4-BE49-F238E27FC236}">
                <a16:creationId xmlns:a16="http://schemas.microsoft.com/office/drawing/2014/main" xmlns="" id="{B3E5E567-3ADE-48BA-818E-9097E64D21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0942" y="5303548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0" descr="Одноклассники бесплатно иконка">
            <a:hlinkClick r:id="rId16"/>
            <a:extLst>
              <a:ext uri="{FF2B5EF4-FFF2-40B4-BE49-F238E27FC236}">
                <a16:creationId xmlns:a16="http://schemas.microsoft.com/office/drawing/2014/main" xmlns="" id="{3B4B9DE1-5007-445A-B800-0D8F7918F75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0942" y="5681012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48F416E-9D21-4A2E-A301-E3A828FD0DD7}"/>
              </a:ext>
            </a:extLst>
          </p:cNvPr>
          <p:cNvSpPr txBox="1"/>
          <p:nvPr userDrawn="1"/>
        </p:nvSpPr>
        <p:spPr>
          <a:xfrm>
            <a:off x="4756934" y="3240039"/>
            <a:ext cx="7841466" cy="2791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7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https://www.instagram.com/medcollege.ru/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https://vk.com/medcollege_1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hlinkClick r:id="rId8"/>
              </a:rPr>
              <a:t>https://t.me/medcollege_1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hlinkClick r:id="rId10"/>
              </a:rPr>
              <a:t>https://www.facebook.com/groups/medcollege1/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hlinkClick r:id="rId12"/>
              </a:rPr>
              <a:t>https://www.youtube.com/channel/UC976BgS3sGwS2URMwc404dQ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hlinkClick r:id="rId14"/>
              </a:rPr>
              <a:t>https://twitter.com/medcollege_1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hlinkClick r:id="rId18"/>
              </a:rPr>
              <a:t>https://ok.ru/group/5477156021881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22998552-F91C-4444-AE73-E1AEEB24FC84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488" y="4608479"/>
            <a:ext cx="1338262" cy="133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8287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90577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Номер слайда 3">
            <a:extLst>
              <a:ext uri="{FF2B5EF4-FFF2-40B4-BE49-F238E27FC236}">
                <a16:creationId xmlns:a16="http://schemas.microsoft.com/office/drawing/2014/main" xmlns="" id="{DD1445EF-C067-436A-BC1B-5C5F56A436B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9403787" y="6420679"/>
            <a:ext cx="1716157" cy="372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400" b="0">
                <a:solidFill>
                  <a:srgbClr val="00AB84"/>
                </a:solidFill>
                <a:latin typeface="HelveticaNeueCyr" panose="02000503040000020004" pitchFamily="2" charset="-52"/>
              </a:defRPr>
            </a:lvl1pPr>
          </a:lstStyle>
          <a:p>
            <a:pPr hangingPunct="1">
              <a:defRPr/>
            </a:pPr>
            <a:fld id="{34BEDE09-BB71-420A-A9D7-2BECD5B78100}" type="slidenum">
              <a:rPr lang="ru-RU" kern="1200" smtClean="0">
                <a:cs typeface="Arial" panose="020B0604020202020204" pitchFamily="34" charset="0"/>
              </a:rPr>
              <a:pPr hangingPunct="1">
                <a:defRPr/>
              </a:pPr>
              <a:t>‹#›</a:t>
            </a:fld>
            <a:endParaRPr lang="ru-RU" kern="1200" dirty="0">
              <a:cs typeface="Arial" panose="020B0604020202020204" pitchFamily="34" charset="0"/>
            </a:endParaRPr>
          </a:p>
        </p:txBody>
      </p:sp>
      <p:sp>
        <p:nvSpPr>
          <p:cNvPr id="9" name="Нижний колонтитул 2">
            <a:extLst>
              <a:ext uri="{FF2B5EF4-FFF2-40B4-BE49-F238E27FC236}">
                <a16:creationId xmlns:a16="http://schemas.microsoft.com/office/drawing/2014/main" xmlns="" id="{13A3A7F3-23AF-46CC-B737-BDBB7747D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5333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AB84"/>
                </a:solidFill>
                <a:latin typeface="HelveticaNeueCyr" panose="02000503040000020004" pitchFamily="2" charset="-52"/>
              </a:defRPr>
            </a:lvl1pPr>
          </a:lstStyle>
          <a:p>
            <a:pPr algn="ctr" hangingPunct="1">
              <a:defRPr/>
            </a:pPr>
            <a:r>
              <a:rPr lang="en-US" sz="1400" kern="1200" dirty="0">
                <a:cs typeface="Arial" panose="020B0604020202020204" pitchFamily="34" charset="0"/>
              </a:rPr>
              <a:t>medcollege</a:t>
            </a:r>
            <a:r>
              <a:rPr lang="en-US" sz="1200" kern="1200" dirty="0">
                <a:cs typeface="Arial" panose="020B0604020202020204" pitchFamily="34" charset="0"/>
              </a:rPr>
              <a:t>.ru</a:t>
            </a:r>
            <a:endParaRPr lang="ru-RU" kern="12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464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14" r:id="rId3"/>
    <p:sldLayoutId id="2147483712" r:id="rId4"/>
    <p:sldLayoutId id="2147483709" r:id="rId5"/>
    <p:sldLayoutId id="2147483707" r:id="rId6"/>
    <p:sldLayoutId id="2147483713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elveticaNeueCyr" panose="02000503040000020004" pitchFamily="2" charset="-5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elveticaNeueCyr" panose="02000503040000020004" pitchFamily="2" charset="-5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elveticaNeueCyr" panose="02000503040000020004" pitchFamily="2" charset="-5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NeueCyr" panose="02000503040000020004" pitchFamily="2" charset="-5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NeueCyr" panose="02000503040000020004" pitchFamily="2" charset="-5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NeueCyr" panose="02000503040000020004" pitchFamily="2" charset="-5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wav"/><Relationship Id="rId6" Type="http://schemas.openxmlformats.org/officeDocument/2006/relationships/image" Target="../media/image13.png"/><Relationship Id="rId5" Type="http://schemas.microsoft.com/office/2007/relationships/media" Target="../media/media1.wav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0.wav"/><Relationship Id="rId6" Type="http://schemas.microsoft.com/office/2007/relationships/media" Target="../media/media10.wav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media11.wav"/><Relationship Id="rId6" Type="http://schemas.openxmlformats.org/officeDocument/2006/relationships/image" Target="../media/image13.png"/><Relationship Id="rId5" Type="http://schemas.microsoft.com/office/2007/relationships/media" Target="../media/media11.wav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2.wav"/><Relationship Id="rId6" Type="http://schemas.microsoft.com/office/2007/relationships/media" Target="../media/media12.wav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3.wav"/><Relationship Id="rId2" Type="http://schemas.openxmlformats.org/officeDocument/2006/relationships/slideLayout" Target="../slideLayouts/slideLayout5.xml"/><Relationship Id="rId1" Type="http://schemas.openxmlformats.org/officeDocument/2006/relationships/audio" Target="../media/media13.wav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wav"/><Relationship Id="rId6" Type="http://schemas.microsoft.com/office/2007/relationships/media" Target="../media/media2.wav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wav"/><Relationship Id="rId5" Type="http://schemas.openxmlformats.org/officeDocument/2006/relationships/image" Target="../media/image13.png"/><Relationship Id="rId4" Type="http://schemas.microsoft.com/office/2007/relationships/media" Target="../media/media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wav"/><Relationship Id="rId6" Type="http://schemas.microsoft.com/office/2007/relationships/media" Target="../media/media4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5.wav"/><Relationship Id="rId6" Type="http://schemas.microsoft.com/office/2007/relationships/media" Target="../media/media5.wav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6.wav"/><Relationship Id="rId6" Type="http://schemas.openxmlformats.org/officeDocument/2006/relationships/image" Target="../media/image27.jpeg"/><Relationship Id="rId11" Type="http://schemas.openxmlformats.org/officeDocument/2006/relationships/image" Target="../media/image13.png"/><Relationship Id="rId5" Type="http://schemas.openxmlformats.org/officeDocument/2006/relationships/image" Target="../media/image26.png"/><Relationship Id="rId10" Type="http://schemas.microsoft.com/office/2007/relationships/media" Target="../media/media6.wav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7.wav"/><Relationship Id="rId6" Type="http://schemas.openxmlformats.org/officeDocument/2006/relationships/image" Target="../media/image13.png"/><Relationship Id="rId5" Type="http://schemas.microsoft.com/office/2007/relationships/media" Target="../media/media7.wav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3.png"/><Relationship Id="rId7" Type="http://schemas.microsoft.com/office/2007/relationships/media" Target="../media/media8.wav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8.wav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9.wav"/><Relationship Id="rId6" Type="http://schemas.openxmlformats.org/officeDocument/2006/relationships/image" Target="../media/image13.png"/><Relationship Id="rId5" Type="http://schemas.microsoft.com/office/2007/relationships/media" Target="../media/media9.wav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4DB238A-FAB0-4421-A397-5791123D44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16"/>
            <a:ext cx="12192000" cy="685596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C18E1FF4-6EB3-493D-B961-328D7747847F}"/>
              </a:ext>
            </a:extLst>
          </p:cNvPr>
          <p:cNvSpPr/>
          <p:nvPr/>
        </p:nvSpPr>
        <p:spPr>
          <a:xfrm>
            <a:off x="0" y="-13104"/>
            <a:ext cx="12192000" cy="6858000"/>
          </a:xfrm>
          <a:prstGeom prst="rect">
            <a:avLst/>
          </a:prstGeom>
          <a:gradFill>
            <a:gsLst>
              <a:gs pos="100000">
                <a:srgbClr val="003DA5">
                  <a:alpha val="80000"/>
                </a:srgbClr>
              </a:gs>
              <a:gs pos="0">
                <a:srgbClr val="00AB84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AB84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94601FB-2BAD-4923-9814-29B45E2056AA}"/>
              </a:ext>
            </a:extLst>
          </p:cNvPr>
          <p:cNvSpPr txBox="1"/>
          <p:nvPr/>
        </p:nvSpPr>
        <p:spPr>
          <a:xfrm>
            <a:off x="242047" y="2035465"/>
            <a:ext cx="1194995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bg1"/>
                </a:solidFill>
                <a:latin typeface="+mj-lt"/>
              </a:rPr>
              <a:t>Применение</a:t>
            </a:r>
            <a:r>
              <a:rPr lang="ru-RU" sz="4800" b="1" dirty="0">
                <a:solidFill>
                  <a:schemeClr val="bg1"/>
                </a:solidFill>
                <a:latin typeface="+mj-lt"/>
              </a:rPr>
              <a:t/>
            </a:r>
            <a:br>
              <a:rPr lang="ru-RU" sz="4800" b="1" dirty="0">
                <a:solidFill>
                  <a:schemeClr val="bg1"/>
                </a:solidFill>
                <a:latin typeface="+mj-lt"/>
              </a:rPr>
            </a:br>
            <a:r>
              <a:rPr lang="ru-RU" sz="6000" b="1" dirty="0">
                <a:solidFill>
                  <a:schemeClr val="bg1"/>
                </a:solidFill>
                <a:latin typeface="+mj-lt"/>
              </a:rPr>
              <a:t>Инфографики</a:t>
            </a:r>
            <a:r>
              <a:rPr lang="ru-RU" sz="4800" b="1" dirty="0">
                <a:solidFill>
                  <a:schemeClr val="bg1"/>
                </a:solidFill>
                <a:latin typeface="+mj-lt"/>
              </a:rPr>
              <a:t/>
            </a:r>
            <a:br>
              <a:rPr lang="ru-RU" sz="4800" b="1" dirty="0">
                <a:solidFill>
                  <a:schemeClr val="bg1"/>
                </a:solidFill>
                <a:latin typeface="+mj-lt"/>
              </a:rPr>
            </a:br>
            <a:r>
              <a:rPr lang="ru-RU" sz="4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800" b="1" i="1" dirty="0">
                <a:solidFill>
                  <a:schemeClr val="bg1"/>
                </a:solidFill>
                <a:latin typeface="+mj-lt"/>
              </a:rPr>
              <a:t>в обучении иностранному языку</a:t>
            </a:r>
            <a:endParaRPr lang="ru-RU" sz="4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0831BFB-3AFE-4B8B-9547-2E8A3A2C7BA8}"/>
              </a:ext>
            </a:extLst>
          </p:cNvPr>
          <p:cNvSpPr txBox="1"/>
          <p:nvPr/>
        </p:nvSpPr>
        <p:spPr>
          <a:xfrm>
            <a:off x="7019012" y="5288608"/>
            <a:ext cx="43614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HelveticaNeueCyr" panose="02000503040000020004" pitchFamily="2" charset="-52"/>
                <a:ea typeface="Helvetica Neue" panose="02000503000000020004" pitchFamily="2"/>
                <a:cs typeface="Helvetica Neue" panose="02000503000000020004" pitchFamily="2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HelveticaNeueCyr" panose="02000503040000020004" pitchFamily="2" charset="-52"/>
                <a:ea typeface="Helvetica Neue" panose="02000503000000020004" pitchFamily="2"/>
                <a:cs typeface="Helvetica Neue" panose="02000503000000020004" pitchFamily="2"/>
              </a:rPr>
            </a:br>
            <a:r>
              <a:rPr lang="ru-RU" b="1" i="1" dirty="0" err="1" smtClean="0">
                <a:solidFill>
                  <a:schemeClr val="bg1"/>
                </a:solidFill>
                <a:latin typeface="+mj-lt"/>
                <a:ea typeface="Helvetica Neue" panose="02000503000000020004" pitchFamily="2"/>
                <a:cs typeface="Helvetica Neue" panose="02000503000000020004" pitchFamily="2"/>
              </a:rPr>
              <a:t>Афромеева</a:t>
            </a:r>
            <a:r>
              <a:rPr lang="ru-RU" b="1" i="1" dirty="0" smtClean="0">
                <a:solidFill>
                  <a:schemeClr val="bg1"/>
                </a:solidFill>
                <a:latin typeface="+mj-lt"/>
                <a:ea typeface="Helvetica Neue" panose="02000503000000020004" pitchFamily="2"/>
                <a:cs typeface="Helvetica Neue" panose="02000503000000020004" pitchFamily="2"/>
              </a:rPr>
              <a:t> </a:t>
            </a:r>
            <a:r>
              <a:rPr lang="ru-RU" b="1" i="1" dirty="0">
                <a:solidFill>
                  <a:schemeClr val="bg1"/>
                </a:solidFill>
                <a:latin typeface="+mj-lt"/>
                <a:ea typeface="Helvetica Neue" panose="02000503000000020004" pitchFamily="2"/>
                <a:cs typeface="Helvetica Neue" panose="02000503000000020004" pitchFamily="2"/>
              </a:rPr>
              <a:t>Т.А., преподаватель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+mj-lt"/>
                <a:ea typeface="Helvetica Neue" panose="02000503000000020004" pitchFamily="2"/>
                <a:cs typeface="Helvetica Neue" panose="02000503000000020004" pitchFamily="2"/>
              </a:rPr>
              <a:t>11.05.2022</a:t>
            </a:r>
            <a:endParaRPr lang="ru-RU" b="1" i="1" dirty="0">
              <a:solidFill>
                <a:schemeClr val="bg1"/>
              </a:solidFill>
              <a:latin typeface="+mj-lt"/>
              <a:ea typeface="Helvetica Neue" panose="02000503000000020004" pitchFamily="2"/>
              <a:cs typeface="Helvetica Neue" panose="02000503000000020004" pitchFamily="2"/>
            </a:endParaRPr>
          </a:p>
          <a:p>
            <a:endParaRPr lang="ru-RU" sz="1400" dirty="0">
              <a:solidFill>
                <a:schemeClr val="bg1"/>
              </a:solidFill>
              <a:latin typeface="HelveticaNeueCyr" panose="02000503040000020004" pitchFamily="2" charset="-52"/>
              <a:ea typeface="Helvetica Neue" panose="02000503000000020004" pitchFamily="2"/>
              <a:cs typeface="Helvetica Neue" panose="02000503000000020004" pitchFamily="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16"/>
            <a:ext cx="159702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Голос-005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589368" y="5428287"/>
            <a:ext cx="609600" cy="6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8C4D894-25A5-4A6F-8B7B-2F43B20E7A6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hangingPunct="1">
              <a:defRPr/>
            </a:pPr>
            <a:fld id="{34BEDE09-BB71-420A-A9D7-2BECD5B78100}" type="slidenum">
              <a:rPr lang="ru-RU" kern="1200" smtClean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pPr hangingPunct="1">
                <a:defRPr/>
              </a:pPr>
              <a:t>10</a:t>
            </a:fld>
            <a:endParaRPr lang="ru-RU" kern="1200" dirty="0">
              <a:solidFill>
                <a:prstClr val="black">
                  <a:lumMod val="50000"/>
                  <a:lumOff val="50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C04F03A-9B1C-44AA-AC5C-041225165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hangingPunct="1"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medcollege.ru</a:t>
            </a:r>
            <a:endParaRPr lang="ru-RU" kern="1200" dirty="0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9436" y="252527"/>
            <a:ext cx="4549587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Создавать инфографику с ключевыми словами по теме.</a:t>
            </a:r>
          </a:p>
          <a:p>
            <a:r>
              <a:rPr lang="ru-RU" sz="2200" dirty="0" smtClean="0"/>
              <a:t>Составить </a:t>
            </a:r>
            <a:r>
              <a:rPr lang="ru-RU" sz="2200" dirty="0"/>
              <a:t>карту связей слов, посвященных определенным темам, и добавить к ним изображения.</a:t>
            </a:r>
          </a:p>
          <a:p>
            <a:r>
              <a:rPr lang="ru-RU" sz="2200" dirty="0" smtClean="0"/>
              <a:t>Создать </a:t>
            </a:r>
            <a:r>
              <a:rPr lang="ru-RU" sz="2200" dirty="0"/>
              <a:t>инфографику о временах глаголов и включить в нее прямые времени, иллюстрации, правила, посвященные форме и произношению.</a:t>
            </a:r>
          </a:p>
          <a:p>
            <a:r>
              <a:rPr lang="ru-RU" sz="2200" dirty="0" smtClean="0"/>
              <a:t>Разделить </a:t>
            </a:r>
            <a:r>
              <a:rPr lang="ru-RU" sz="2200" dirty="0"/>
              <a:t>студентов на две группы, показать </a:t>
            </a:r>
            <a:r>
              <a:rPr lang="ru-RU" sz="2200" dirty="0" smtClean="0"/>
              <a:t>инфографику </a:t>
            </a:r>
            <a:r>
              <a:rPr lang="ru-RU" sz="2200" dirty="0"/>
              <a:t>сравнения и предложить аргументировано защищать противоположные точки зрения.</a:t>
            </a:r>
          </a:p>
          <a:p>
            <a:r>
              <a:rPr lang="ru-RU" sz="2200" dirty="0" smtClean="0"/>
              <a:t>Предложить </a:t>
            </a:r>
            <a:r>
              <a:rPr lang="ru-RU" sz="2200" dirty="0"/>
              <a:t>составить визуальное резюме.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2206" y="907754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6485" y="1939688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6485" y="3706049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2205" y="5245351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6485" y="252527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 descr="C:\Users\MK1\Desktop\269031b1edfa53521ef0a77ee81b90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2776" y="250424"/>
            <a:ext cx="4303059" cy="605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452" y="4416455"/>
            <a:ext cx="1371600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Голос 004 (1)(online-audio-convert.com)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432252" y="54906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793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C8EFD08A-4F4C-4019-A7DB-F4941F5D5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8529" y="286239"/>
            <a:ext cx="9510560" cy="1104404"/>
          </a:xfrm>
        </p:spPr>
        <p:txBody>
          <a:bodyPr/>
          <a:lstStyle/>
          <a:p>
            <a:pPr algn="ctr"/>
            <a:r>
              <a:rPr lang="ru-RU" dirty="0"/>
              <a:t>Хорошая инфографика должна быть большой,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четкой </a:t>
            </a:r>
            <a:r>
              <a:rPr lang="ru-RU" dirty="0"/>
              <a:t>и </a:t>
            </a:r>
            <a:r>
              <a:rPr lang="ru-RU" dirty="0" smtClean="0"/>
              <a:t>кликабельной</a:t>
            </a:r>
            <a:r>
              <a:rPr lang="ru-RU" dirty="0"/>
              <a:t>!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xmlns="" id="{AB768A7B-79D5-405C-AD1A-F7AD312DB25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475913" y="6421438"/>
            <a:ext cx="1716087" cy="371475"/>
          </a:xfrm>
        </p:spPr>
        <p:txBody>
          <a:bodyPr/>
          <a:lstStyle/>
          <a:p>
            <a:pPr hangingPunct="1">
              <a:defRPr/>
            </a:pPr>
            <a:fld id="{34BEDE09-BB71-420A-A9D7-2BECD5B78100}" type="slidenum">
              <a:rPr lang="ru-RU" kern="1200" smtClean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pPr hangingPunct="1">
                <a:defRPr/>
              </a:pPr>
              <a:t>11</a:t>
            </a:fld>
            <a:endParaRPr lang="ru-RU" kern="1200" dirty="0">
              <a:solidFill>
                <a:prstClr val="black">
                  <a:lumMod val="50000"/>
                  <a:lumOff val="50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7DF7F3D-F1AD-4B61-B885-394386C8C87F}"/>
              </a:ext>
            </a:extLst>
          </p:cNvPr>
          <p:cNvSpPr/>
          <p:nvPr/>
        </p:nvSpPr>
        <p:spPr>
          <a:xfrm>
            <a:off x="6262887" y="1756225"/>
            <a:ext cx="5861878" cy="5101771"/>
          </a:xfrm>
          <a:prstGeom prst="rect">
            <a:avLst/>
          </a:prstGeom>
          <a:solidFill>
            <a:srgbClr val="00AB80"/>
          </a:solidFill>
          <a:ln>
            <a:solidFill>
              <a:srgbClr val="98C7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EABBA1E-C765-475A-8C81-B544A3586B44}"/>
              </a:ext>
            </a:extLst>
          </p:cNvPr>
          <p:cNvSpPr txBox="1"/>
          <p:nvPr/>
        </p:nvSpPr>
        <p:spPr>
          <a:xfrm>
            <a:off x="6923301" y="1955420"/>
            <a:ext cx="454105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>
                <a:solidFill>
                  <a:srgbClr val="595959"/>
                </a:solidFill>
              </a:defRPr>
            </a:pPr>
            <a:r>
              <a:rPr lang="ru-RU" sz="2800" b="1" kern="1200" dirty="0" smtClean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Стоит </a:t>
            </a:r>
            <a:r>
              <a:rPr lang="ru-RU" sz="2800" b="1" kern="1200" dirty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уделять особое внимание дизайну</a:t>
            </a:r>
            <a:r>
              <a:rPr lang="ru-RU" sz="2800" b="1" kern="1200" dirty="0" smtClean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defRPr>
                <a:solidFill>
                  <a:srgbClr val="595959"/>
                </a:solidFill>
              </a:defRPr>
            </a:pPr>
            <a:r>
              <a:rPr lang="ru-RU" sz="2800" b="1" kern="1200" dirty="0" smtClean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2800" b="1" kern="1200" dirty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этого </a:t>
            </a:r>
            <a:r>
              <a:rPr lang="ru-RU" sz="2800" b="1" kern="1200" dirty="0" smtClean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используйте:</a:t>
            </a:r>
          </a:p>
          <a:p>
            <a:pPr>
              <a:defRPr>
                <a:solidFill>
                  <a:srgbClr val="595959"/>
                </a:solidFill>
              </a:defRPr>
            </a:pPr>
            <a:endParaRPr lang="ru-RU" sz="2800" b="1" kern="1200" dirty="0" smtClean="0">
              <a:solidFill>
                <a:schemeClr val="bg1"/>
              </a:solidFill>
              <a:latin typeface="HelveticaNeueCyr" panose="02000503040000020004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defRPr>
                <a:solidFill>
                  <a:srgbClr val="595959"/>
                </a:solidFill>
              </a:defRPr>
            </a:pPr>
            <a:r>
              <a:rPr lang="ru-RU" sz="2800" b="1" kern="1200" dirty="0" smtClean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указатели</a:t>
            </a:r>
            <a:r>
              <a:rPr lang="ru-RU" sz="2800" b="1" kern="1200" dirty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800" b="1" kern="1200" dirty="0" smtClean="0">
              <a:solidFill>
                <a:schemeClr val="bg1"/>
              </a:solidFill>
              <a:latin typeface="HelveticaNeueCyr" panose="02000503040000020004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defRPr>
                <a:solidFill>
                  <a:srgbClr val="595959"/>
                </a:solidFill>
              </a:defRPr>
            </a:pPr>
            <a:r>
              <a:rPr lang="ru-RU" sz="2800" b="1" kern="1200" dirty="0" smtClean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графические </a:t>
            </a:r>
            <a:r>
              <a:rPr lang="ru-RU" sz="2800" b="1" kern="1200" dirty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эффекты, </a:t>
            </a:r>
            <a:endParaRPr lang="ru-RU" sz="2800" b="1" kern="1200" dirty="0" smtClean="0">
              <a:solidFill>
                <a:schemeClr val="bg1"/>
              </a:solidFill>
              <a:latin typeface="HelveticaNeueCyr" panose="02000503040000020004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defRPr>
                <a:solidFill>
                  <a:srgbClr val="595959"/>
                </a:solidFill>
              </a:defRPr>
            </a:pPr>
            <a:r>
              <a:rPr lang="ru-RU" sz="2800" b="1" kern="1200" dirty="0" smtClean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геометрические </a:t>
            </a:r>
            <a:r>
              <a:rPr lang="ru-RU" sz="2800" b="1" kern="1200" dirty="0">
                <a:solidFill>
                  <a:schemeClr val="bg1"/>
                </a:solidFill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фигуры.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38" y="1825849"/>
            <a:ext cx="5962650" cy="496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2581" y="4609863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5689" y="3755789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5689" y="4182826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Голос 005 (1)(online-audio-convert.com)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06553" y="53564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772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A613DA2-6351-4718-A355-4AEDAA035F0E}"/>
              </a:ext>
            </a:extLst>
          </p:cNvPr>
          <p:cNvSpPr/>
          <p:nvPr/>
        </p:nvSpPr>
        <p:spPr>
          <a:xfrm>
            <a:off x="-11112" y="4315950"/>
            <a:ext cx="12192000" cy="25420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611CCE2-FFBE-494C-882C-C70C02C71E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47491" y="2273619"/>
            <a:ext cx="889271" cy="88970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3714E16-385E-4A51-B117-D8BC780F92C5}"/>
              </a:ext>
            </a:extLst>
          </p:cNvPr>
          <p:cNvSpPr txBox="1"/>
          <p:nvPr/>
        </p:nvSpPr>
        <p:spPr>
          <a:xfrm>
            <a:off x="2885327" y="5169685"/>
            <a:ext cx="8288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>
                <a:solidFill>
                  <a:srgbClr val="595959"/>
                </a:solidFill>
              </a:defRPr>
            </a:pPr>
            <a:r>
              <a:rPr lang="ru-RU" sz="3200" b="1" dirty="0">
                <a:solidFill>
                  <a:schemeClr val="bg1"/>
                </a:solidFill>
                <a:latin typeface="HelveticaNeueCyr" panose="02000503040000020004" pitchFamily="2" charset="-52"/>
              </a:rPr>
              <a:t>что соответствует требованиям ФГОС.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6831B334-3324-4F54-A8E4-B5030E6B4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6694" y="401611"/>
            <a:ext cx="7682753" cy="1104404"/>
          </a:xfrm>
        </p:spPr>
        <p:txBody>
          <a:bodyPr/>
          <a:lstStyle/>
          <a:p>
            <a:r>
              <a:rPr lang="ru-RU" dirty="0"/>
              <a:t>Использование инфографики реализует такие образовательные задачи, </a:t>
            </a:r>
            <a:r>
              <a:rPr lang="ru-RU" dirty="0" smtClean="0"/>
              <a:t>как: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303493" y="1506015"/>
            <a:ext cx="73062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сбор информации; 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осмысление; 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выделение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важного и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второстепенного;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переработка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и перевод ее из одного вида в другой,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6694" y="1692112"/>
            <a:ext cx="340378" cy="4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6694" y="2209307"/>
            <a:ext cx="341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5327" y="2766453"/>
            <a:ext cx="341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5327" y="3402106"/>
            <a:ext cx="341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Голос 006 (2)(online-audio-convert.com)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592126" y="52821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209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C282971A-80CF-483F-A113-22A2568C2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СПАСИБО ЗА </a:t>
            </a:r>
            <a:r>
              <a:rPr lang="ru-RU" sz="4400" dirty="0" smtClean="0"/>
              <a:t>ВНИМАНИЕ !</a:t>
            </a:r>
            <a:endParaRPr lang="ru-RU" sz="4400" dirty="0"/>
          </a:p>
        </p:txBody>
      </p:sp>
      <p:pic>
        <p:nvPicPr>
          <p:cNvPr id="2" name="Голос 007 (1)(online-audio-convert.com)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429435" y="56119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26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53771015-86BF-4C4E-ABA1-FE9CE578A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ИНФОГРАФИКА</a:t>
            </a:r>
            <a:r>
              <a:rPr lang="ru-RU" i="1" dirty="0" smtClean="0"/>
              <a:t> </a:t>
            </a:r>
            <a:r>
              <a:rPr lang="ru-RU" i="1" dirty="0"/>
              <a:t>(от лат. </a:t>
            </a:r>
            <a:r>
              <a:rPr lang="ru-RU" i="1" dirty="0" err="1"/>
              <a:t>informatio</a:t>
            </a:r>
            <a:r>
              <a:rPr lang="ru-RU" i="1" dirty="0"/>
              <a:t> — осведомление, </a:t>
            </a:r>
            <a:r>
              <a:rPr lang="ru-RU" dirty="0"/>
              <a:t>разъяснение, </a:t>
            </a:r>
            <a:r>
              <a:rPr lang="ru-RU" dirty="0" smtClean="0"/>
              <a:t>изложение)</a:t>
            </a:r>
            <a:endParaRPr lang="ru-RU" dirty="0"/>
          </a:p>
        </p:txBody>
      </p:sp>
      <p:sp>
        <p:nvSpPr>
          <p:cNvPr id="10" name="Прямоугольник 2">
            <a:extLst>
              <a:ext uri="{FF2B5EF4-FFF2-40B4-BE49-F238E27FC236}">
                <a16:creationId xmlns:a16="http://schemas.microsoft.com/office/drawing/2014/main" xmlns="" id="{250154B7-8E9A-4144-ADC1-A54C317CAA79}"/>
              </a:ext>
            </a:extLst>
          </p:cNvPr>
          <p:cNvSpPr txBox="1"/>
          <p:nvPr/>
        </p:nvSpPr>
        <p:spPr>
          <a:xfrm>
            <a:off x="778222" y="1869917"/>
            <a:ext cx="4972047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16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lang="ru-RU" sz="2000" b="1" dirty="0">
              <a:solidFill>
                <a:srgbClr val="005FAB"/>
              </a:solidFill>
              <a:latin typeface="HelveticaNeueCyr" panose="02000503040000020004" pitchFamily="2" charset="-52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6E7FF320-6F90-44F0-8BF7-01CACD371F5E}"/>
              </a:ext>
            </a:extLst>
          </p:cNvPr>
          <p:cNvCxnSpPr>
            <a:cxnSpLocks/>
          </p:cNvCxnSpPr>
          <p:nvPr/>
        </p:nvCxnSpPr>
        <p:spPr>
          <a:xfrm>
            <a:off x="6095207" y="2069972"/>
            <a:ext cx="0" cy="410222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xmlns="" id="{0E209E0F-14C2-496B-A81A-0FEC75B41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hangingPunct="1">
              <a:defRPr/>
            </a:pPr>
            <a:r>
              <a:rPr lang="en-US" sz="1200" kern="1200" dirty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t>medcollege.ru</a:t>
            </a:r>
            <a:endParaRPr lang="ru-RU" kern="1200" dirty="0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3115" y="1726056"/>
            <a:ext cx="42913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AB80"/>
                </a:solidFill>
              </a:rPr>
              <a:t>От др</a:t>
            </a:r>
            <a:r>
              <a:rPr lang="ru-RU" dirty="0">
                <a:solidFill>
                  <a:srgbClr val="00AB80"/>
                </a:solidFill>
              </a:rPr>
              <a:t>.-греч. </a:t>
            </a:r>
            <a:r>
              <a:rPr lang="ru-RU" b="1" dirty="0" err="1">
                <a:solidFill>
                  <a:srgbClr val="00AB80"/>
                </a:solidFill>
              </a:rPr>
              <a:t>γρ</a:t>
            </a:r>
            <a:r>
              <a:rPr lang="ru-RU" b="1" dirty="0">
                <a:solidFill>
                  <a:srgbClr val="00AB80"/>
                </a:solidFill>
              </a:rPr>
              <a:t>αφικός</a:t>
            </a:r>
            <a:r>
              <a:rPr lang="ru-RU" dirty="0">
                <a:solidFill>
                  <a:srgbClr val="00AB80"/>
                </a:solidFill>
              </a:rPr>
              <a:t> — письменный, от </a:t>
            </a:r>
            <a:r>
              <a:rPr lang="ru-RU" b="1" dirty="0">
                <a:solidFill>
                  <a:srgbClr val="00AB80"/>
                </a:solidFill>
              </a:rPr>
              <a:t>γράφω</a:t>
            </a:r>
            <a:r>
              <a:rPr lang="ru-RU" dirty="0">
                <a:solidFill>
                  <a:srgbClr val="00AB80"/>
                </a:solidFill>
              </a:rPr>
              <a:t> — пишу) - это графический способ подачи информации, данных и знаний, целью которого является быстро и чётко преподносить сложную информацию.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619" y="3488433"/>
            <a:ext cx="4116804" cy="2577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C:\Users\MK1\Desktop\8331c3fcff94993cd51995be34c68f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5207" y="1598266"/>
            <a:ext cx="5672768" cy="435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157" y="2174777"/>
            <a:ext cx="19050" cy="262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Голос-006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124357" y="53340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844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ижний колонтитул 12">
            <a:extLst>
              <a:ext uri="{FF2B5EF4-FFF2-40B4-BE49-F238E27FC236}">
                <a16:creationId xmlns:a16="http://schemas.microsoft.com/office/drawing/2014/main" xmlns="" id="{D67E1552-849A-4CB1-9EF5-37776AEC3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hangingPunct="1">
              <a:defRPr/>
            </a:pPr>
            <a:r>
              <a:rPr lang="en-US" sz="1200" kern="120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t>medcollege.ru</a:t>
            </a:r>
            <a:endParaRPr lang="ru-RU" kern="1200" dirty="0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B501DD3A-0AB2-4275-96B9-862417B6E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/>
              <a:t>Актуальность инфографики</a:t>
            </a:r>
          </a:p>
        </p:txBody>
      </p:sp>
      <p:cxnSp>
        <p:nvCxnSpPr>
          <p:cNvPr id="11" name="Straight Connector 26">
            <a:extLst>
              <a:ext uri="{FF2B5EF4-FFF2-40B4-BE49-F238E27FC236}">
                <a16:creationId xmlns:a16="http://schemas.microsoft.com/office/drawing/2014/main" xmlns="" id="{229FA882-AAD6-4F7B-9FB5-64832BD327EA}"/>
              </a:ext>
            </a:extLst>
          </p:cNvPr>
          <p:cNvCxnSpPr>
            <a:cxnSpLocks/>
          </p:cNvCxnSpPr>
          <p:nvPr/>
        </p:nvCxnSpPr>
        <p:spPr>
          <a:xfrm>
            <a:off x="6334146" y="2397935"/>
            <a:ext cx="0" cy="2619897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Users\MK1\Desktop\slide-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9871" y="1828684"/>
            <a:ext cx="5011197" cy="375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2">
            <a:extLst>
              <a:ext uri="{FF2B5EF4-FFF2-40B4-BE49-F238E27FC236}">
                <a16:creationId xmlns:a16="http://schemas.microsoft.com/office/drawing/2014/main" xmlns="" id="{B427495F-C4DC-4871-951A-9014A1E36D03}"/>
              </a:ext>
            </a:extLst>
          </p:cNvPr>
          <p:cNvSpPr txBox="1"/>
          <p:nvPr/>
        </p:nvSpPr>
        <p:spPr>
          <a:xfrm>
            <a:off x="1075765" y="1839420"/>
            <a:ext cx="430305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>
                <a:solidFill>
                  <a:schemeClr val="tx1">
                    <a:lumMod val="75000"/>
                  </a:schemeClr>
                </a:solidFill>
                <a:latin typeface="HelveticaNeueCyr" panose="02000503040000020004" pitchFamily="2" charset="-52"/>
              </a:rPr>
              <a:t>Показателем того, что инфографика актуальна для студентов </a:t>
            </a:r>
            <a:r>
              <a:rPr lang="ru-RU" sz="2600" dirty="0" smtClean="0">
                <a:solidFill>
                  <a:schemeClr val="tx1">
                    <a:lumMod val="75000"/>
                  </a:schemeClr>
                </a:solidFill>
                <a:latin typeface="HelveticaNeueCyr" panose="02000503040000020004" pitchFamily="2" charset="-52"/>
              </a:rPr>
              <a:t> </a:t>
            </a:r>
            <a:r>
              <a:rPr lang="ru-RU" sz="2600" dirty="0">
                <a:solidFill>
                  <a:schemeClr val="tx1">
                    <a:lumMod val="75000"/>
                  </a:schemeClr>
                </a:solidFill>
                <a:latin typeface="HelveticaNeueCyr" panose="02000503040000020004" pitchFamily="2" charset="-52"/>
              </a:rPr>
              <a:t>является то, что в социальных сетях она вызывает активный отклик, информацией-картинкой делятся гораздо чаще, чем текстом. </a:t>
            </a:r>
          </a:p>
        </p:txBody>
      </p:sp>
      <p:pic>
        <p:nvPicPr>
          <p:cNvPr id="3" name="Голос-008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24546" y="52822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428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ижний колонтитул 16">
            <a:extLst>
              <a:ext uri="{FF2B5EF4-FFF2-40B4-BE49-F238E27FC236}">
                <a16:creationId xmlns:a16="http://schemas.microsoft.com/office/drawing/2014/main" xmlns="" id="{4E1E5199-DE8B-45CA-9DA3-F1E265F81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hangingPunct="1">
              <a:defRPr/>
            </a:pPr>
            <a:r>
              <a:rPr lang="en-US" sz="1200" kern="120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t>medcollege.ru</a:t>
            </a:r>
            <a:endParaRPr lang="ru-RU" kern="1200" dirty="0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3DFB1627-B11A-4692-BB9C-22B6FE2E1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1988" y="219004"/>
            <a:ext cx="9510560" cy="1104404"/>
          </a:xfrm>
        </p:spPr>
        <p:txBody>
          <a:bodyPr/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Использование инфографики</a:t>
            </a:r>
            <a:endParaRPr lang="ru-RU" dirty="0"/>
          </a:p>
        </p:txBody>
      </p:sp>
      <p:sp>
        <p:nvSpPr>
          <p:cNvPr id="6" name="Объект 4">
            <a:extLst>
              <a:ext uri="{FF2B5EF4-FFF2-40B4-BE49-F238E27FC236}">
                <a16:creationId xmlns:a16="http://schemas.microsoft.com/office/drawing/2014/main" xmlns="" id="{DFACE1AB-3C8B-408D-8FA6-37F6944F42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2626" y="1534143"/>
            <a:ext cx="6698445" cy="425027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Использование инфографики как инструмента визуализации учебной информации на занятиях по иностранному языку особенно актуально, потому что овладение языком всегда подразумевает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запоминание: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многочисленных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иноязычных лексических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единиц,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устойчивых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сочетаний,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фразеологизмов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,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конструкций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,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оборотов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,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а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также терминов для освоения иностранным языком для специальных целей.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endParaRPr lang="ru-RU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8365" y="4337827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8365" y="4755861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8362" y="3388650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8365" y="2961613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8363" y="3866510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8364" y="5254577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0951" y="1415829"/>
            <a:ext cx="3975100" cy="490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Голос-009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0080811" y="40934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072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Нижний колонтитул 25">
            <a:extLst>
              <a:ext uri="{FF2B5EF4-FFF2-40B4-BE49-F238E27FC236}">
                <a16:creationId xmlns:a16="http://schemas.microsoft.com/office/drawing/2014/main" xmlns="" id="{3C03A393-57A0-4D29-AB38-2B67B8C4D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hangingPunct="1">
              <a:defRPr/>
            </a:pPr>
            <a:r>
              <a:rPr lang="en-US" sz="1200" kern="120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t>medcollege.ru</a:t>
            </a:r>
            <a:endParaRPr lang="ru-RU" kern="1200" dirty="0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9112193-172E-4E08-B02E-985B45039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/>
              <a:t>По формату </a:t>
            </a:r>
            <a:r>
              <a:rPr lang="ru-RU" sz="4000" dirty="0" smtClean="0"/>
              <a:t>выделяют: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7">
            <a:extLst>
              <a:ext uri="{FF2B5EF4-FFF2-40B4-BE49-F238E27FC236}">
                <a16:creationId xmlns:a16="http://schemas.microsoft.com/office/drawing/2014/main" xmlns="" id="{148248DB-D274-4ABB-803B-A131650FC613}"/>
              </a:ext>
            </a:extLst>
          </p:cNvPr>
          <p:cNvSpPr txBox="1"/>
          <p:nvPr/>
        </p:nvSpPr>
        <p:spPr>
          <a:xfrm>
            <a:off x="4985883" y="3506031"/>
            <a:ext cx="5250777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just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NeueCyr" panose="02000503040000020004" pitchFamily="2" charset="-52"/>
              <a:sym typeface="Arial"/>
            </a:endParaRPr>
          </a:p>
        </p:txBody>
      </p:sp>
      <p:sp>
        <p:nvSpPr>
          <p:cNvPr id="7" name="Прямоугольник 2">
            <a:extLst>
              <a:ext uri="{FF2B5EF4-FFF2-40B4-BE49-F238E27FC236}">
                <a16:creationId xmlns:a16="http://schemas.microsoft.com/office/drawing/2014/main" xmlns="" id="{91165927-152C-4DF6-896F-D0321D8F237C}"/>
              </a:ext>
            </a:extLst>
          </p:cNvPr>
          <p:cNvSpPr txBox="1"/>
          <p:nvPr/>
        </p:nvSpPr>
        <p:spPr>
          <a:xfrm>
            <a:off x="4891754" y="5004628"/>
            <a:ext cx="5071784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just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l">
              <a:defRPr/>
            </a:pPr>
            <a:r>
              <a:rPr lang="ru-RU" sz="2600" b="1" kern="1200" dirty="0">
                <a:solidFill>
                  <a:srgbClr val="0040AE"/>
                </a:solidFill>
                <a:latin typeface="HelveticaNeueCyr" panose="02000503040000020004" pitchFamily="2" charset="-52"/>
              </a:rPr>
              <a:t>и</a:t>
            </a:r>
            <a:r>
              <a:rPr lang="ru-RU" sz="2600" b="1" kern="1200" dirty="0" smtClean="0">
                <a:solidFill>
                  <a:srgbClr val="0040AE"/>
                </a:solidFill>
                <a:latin typeface="HelveticaNeueCyr" panose="02000503040000020004" pitchFamily="2" charset="-52"/>
              </a:rPr>
              <a:t>нтерактивную инфографику</a:t>
            </a:r>
            <a:endParaRPr kumimoji="0" lang="ru-RU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NeueCyr" panose="02000503040000020004" pitchFamily="2" charset="-52"/>
              <a:sym typeface="Arial"/>
            </a:endParaRPr>
          </a:p>
        </p:txBody>
      </p:sp>
      <p:sp>
        <p:nvSpPr>
          <p:cNvPr id="8" name="Прямоугольник 14">
            <a:extLst>
              <a:ext uri="{FF2B5EF4-FFF2-40B4-BE49-F238E27FC236}">
                <a16:creationId xmlns:a16="http://schemas.microsoft.com/office/drawing/2014/main" xmlns="" id="{F7F9A666-D84C-4A0D-A4F4-194FC73519AE}"/>
              </a:ext>
            </a:extLst>
          </p:cNvPr>
          <p:cNvSpPr txBox="1"/>
          <p:nvPr/>
        </p:nvSpPr>
        <p:spPr>
          <a:xfrm>
            <a:off x="3011147" y="2033687"/>
            <a:ext cx="9239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NeueCyr" panose="02000503040000020004" pitchFamily="2" charset="-52"/>
              <a:sym typeface="Arial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6D39CF87-396A-4895-A409-94043D011D75}"/>
              </a:ext>
            </a:extLst>
          </p:cNvPr>
          <p:cNvGrpSpPr/>
          <p:nvPr/>
        </p:nvGrpSpPr>
        <p:grpSpPr>
          <a:xfrm>
            <a:off x="1308100" y="2556907"/>
            <a:ext cx="9591352" cy="3476625"/>
            <a:chOff x="2063552" y="2353707"/>
            <a:chExt cx="9001000" cy="3476625"/>
          </a:xfrm>
        </p:grpSpPr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xmlns="" id="{AA25CC46-5550-4C31-A3B6-1408AA361093}"/>
                </a:ext>
              </a:extLst>
            </p:cNvPr>
            <p:cNvCxnSpPr/>
            <p:nvPr/>
          </p:nvCxnSpPr>
          <p:spPr>
            <a:xfrm>
              <a:off x="2063552" y="2353707"/>
              <a:ext cx="900100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xmlns="" id="{7743BBB1-5D41-4B4E-8BA7-3D5A16CA4AC6}"/>
                </a:ext>
              </a:extLst>
            </p:cNvPr>
            <p:cNvCxnSpPr/>
            <p:nvPr/>
          </p:nvCxnSpPr>
          <p:spPr>
            <a:xfrm>
              <a:off x="2063552" y="4119007"/>
              <a:ext cx="900100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>
              <a:extLst>
                <a:ext uri="{FF2B5EF4-FFF2-40B4-BE49-F238E27FC236}">
                  <a16:creationId xmlns:a16="http://schemas.microsoft.com/office/drawing/2014/main" xmlns="" id="{12521371-F8F2-4E57-9A7D-E46E65D3F3CD}"/>
                </a:ext>
              </a:extLst>
            </p:cNvPr>
            <p:cNvCxnSpPr/>
            <p:nvPr/>
          </p:nvCxnSpPr>
          <p:spPr>
            <a:xfrm>
              <a:off x="2063552" y="5830332"/>
              <a:ext cx="900100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2747065F-1DE2-47D7-BFB8-A2319EEE375A}"/>
              </a:ext>
            </a:extLst>
          </p:cNvPr>
          <p:cNvSpPr/>
          <p:nvPr/>
        </p:nvSpPr>
        <p:spPr>
          <a:xfrm flipV="1">
            <a:off x="1544884" y="1896881"/>
            <a:ext cx="307936" cy="30793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28737A1E-2915-424D-9406-0F164E5A2A7A}"/>
              </a:ext>
            </a:extLst>
          </p:cNvPr>
          <p:cNvSpPr>
            <a:spLocks noChangeAspect="1"/>
          </p:cNvSpPr>
          <p:nvPr/>
        </p:nvSpPr>
        <p:spPr>
          <a:xfrm flipV="1">
            <a:off x="1589748" y="3398150"/>
            <a:ext cx="307936" cy="307936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6A4AD0A1-CC05-4291-AF58-15793730FCC3}"/>
              </a:ext>
            </a:extLst>
          </p:cNvPr>
          <p:cNvSpPr/>
          <p:nvPr/>
        </p:nvSpPr>
        <p:spPr>
          <a:xfrm flipV="1">
            <a:off x="1589748" y="5037613"/>
            <a:ext cx="307936" cy="30793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891754" y="1650659"/>
            <a:ext cx="393373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kern="1200" dirty="0" smtClean="0">
                <a:solidFill>
                  <a:srgbClr val="0040AE"/>
                </a:solidFill>
                <a:latin typeface="HelveticaNeueCyr" panose="02000503040000020004" pitchFamily="2" charset="-52"/>
                <a:ea typeface="+mj-ea"/>
                <a:cs typeface="+mj-cs"/>
              </a:rPr>
              <a:t>статичную (картинка)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88454" y="3362679"/>
            <a:ext cx="74146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kern="1200" dirty="0" smtClean="0">
                <a:solidFill>
                  <a:srgbClr val="0040AE"/>
                </a:solidFill>
                <a:latin typeface="HelveticaNeueCyr" panose="02000503040000020004" pitchFamily="2" charset="-52"/>
                <a:ea typeface="+mj-ea"/>
                <a:cs typeface="+mj-cs"/>
              </a:rPr>
              <a:t>          динамическую (видео, анимация)</a:t>
            </a:r>
          </a:p>
        </p:txBody>
      </p:sp>
      <p:pic>
        <p:nvPicPr>
          <p:cNvPr id="2051" name="Picture 3" descr="C:\Users\MK1\Desktop\elearni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999" y="4795047"/>
            <a:ext cx="1900851" cy="140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K1\Downloads\free-icon-graduation-pictures-435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7684" y="1283018"/>
            <a:ext cx="1990166" cy="122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K1\Desktop\premium-icon-play-video-386476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3383" y="2895595"/>
            <a:ext cx="1607923" cy="142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Голос-010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0030026" y="50407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750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20">
            <a:extLst>
              <a:ext uri="{FF2B5EF4-FFF2-40B4-BE49-F238E27FC236}">
                <a16:creationId xmlns:a16="http://schemas.microsoft.com/office/drawing/2014/main" xmlns="" id="{63047435-149D-4022-9427-CA5277E764B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hangingPunct="1">
              <a:defRPr/>
            </a:pPr>
            <a:fld id="{34BEDE09-BB71-420A-A9D7-2BECD5B78100}" type="slidenum">
              <a:rPr lang="ru-RU" kern="1200" smtClean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pPr hangingPunct="1">
                <a:defRPr/>
              </a:pPr>
              <a:t>6</a:t>
            </a:fld>
            <a:endParaRPr lang="ru-RU" kern="1200" dirty="0">
              <a:solidFill>
                <a:prstClr val="black">
                  <a:lumMod val="50000"/>
                  <a:lumOff val="50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20" name="Нижний колонтитул 19">
            <a:extLst>
              <a:ext uri="{FF2B5EF4-FFF2-40B4-BE49-F238E27FC236}">
                <a16:creationId xmlns:a16="http://schemas.microsoft.com/office/drawing/2014/main" xmlns="" id="{AF590577-AF02-4B2A-B0E9-A79DDC38C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hangingPunct="1">
              <a:defRPr/>
            </a:pPr>
            <a:r>
              <a:rPr lang="en-US" sz="1200" kern="120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t>medcollege.ru</a:t>
            </a:r>
            <a:endParaRPr lang="ru-RU" kern="1200" dirty="0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A96D1F-44EB-4FEA-9F60-9BAAFE533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1293" y="138322"/>
            <a:ext cx="9510560" cy="1104404"/>
          </a:xfrm>
        </p:spPr>
        <p:txBody>
          <a:bodyPr/>
          <a:lstStyle/>
          <a:p>
            <a:pPr algn="ctr"/>
            <a:r>
              <a:rPr lang="ru-RU" sz="4000" dirty="0" smtClean="0"/>
              <a:t>По </a:t>
            </a:r>
            <a:r>
              <a:rPr lang="ru-RU" sz="4000" dirty="0"/>
              <a:t>подаче данных :</a:t>
            </a:r>
            <a:endParaRPr lang="ru-RU" dirty="0"/>
          </a:p>
        </p:txBody>
      </p:sp>
      <p:sp>
        <p:nvSpPr>
          <p:cNvPr id="6" name="Прямоугольник 19">
            <a:extLst>
              <a:ext uri="{FF2B5EF4-FFF2-40B4-BE49-F238E27FC236}">
                <a16:creationId xmlns:a16="http://schemas.microsoft.com/office/drawing/2014/main" xmlns="" id="{4D8731A7-16FD-4555-A29E-7156769E30B5}"/>
              </a:ext>
            </a:extLst>
          </p:cNvPr>
          <p:cNvSpPr txBox="1"/>
          <p:nvPr/>
        </p:nvSpPr>
        <p:spPr>
          <a:xfrm>
            <a:off x="2151082" y="2037244"/>
            <a:ext cx="3724201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1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NeueCyr" panose="02000503040000020004" pitchFamily="2" charset="-52"/>
              <a:sym typeface="Arial"/>
            </a:endParaRPr>
          </a:p>
        </p:txBody>
      </p:sp>
      <p:sp>
        <p:nvSpPr>
          <p:cNvPr id="8" name="Прямоугольник 5">
            <a:extLst>
              <a:ext uri="{FF2B5EF4-FFF2-40B4-BE49-F238E27FC236}">
                <a16:creationId xmlns:a16="http://schemas.microsoft.com/office/drawing/2014/main" xmlns="" id="{2D804D3D-5CC0-4D50-A96E-A5598FEDE445}"/>
              </a:ext>
            </a:extLst>
          </p:cNvPr>
          <p:cNvSpPr txBox="1"/>
          <p:nvPr/>
        </p:nvSpPr>
        <p:spPr>
          <a:xfrm>
            <a:off x="7984949" y="1715249"/>
            <a:ext cx="394869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1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NeueCyr" panose="02000503040000020004" pitchFamily="2" charset="-52"/>
              <a:sym typeface="Arial"/>
            </a:endParaRPr>
          </a:p>
        </p:txBody>
      </p:sp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xmlns="" id="{AB74DEE4-5F74-4D2F-9F3F-4FD1527A75A6}"/>
              </a:ext>
            </a:extLst>
          </p:cNvPr>
          <p:cNvSpPr txBox="1"/>
          <p:nvPr/>
        </p:nvSpPr>
        <p:spPr>
          <a:xfrm>
            <a:off x="7997725" y="4544441"/>
            <a:ext cx="378070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1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NeueCyr" panose="02000503040000020004" pitchFamily="2" charset="-52"/>
              <a:sym typeface="Arial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48F8871D-0CB9-4A97-9458-EDE374E4C901}"/>
              </a:ext>
            </a:extLst>
          </p:cNvPr>
          <p:cNvCxnSpPr/>
          <p:nvPr/>
        </p:nvCxnSpPr>
        <p:spPr>
          <a:xfrm rot="5400000">
            <a:off x="5284551" y="2475182"/>
            <a:ext cx="1622106" cy="79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F21BC432-2D9B-417B-AFA7-719CCD487F6A}"/>
              </a:ext>
            </a:extLst>
          </p:cNvPr>
          <p:cNvCxnSpPr/>
          <p:nvPr/>
        </p:nvCxnSpPr>
        <p:spPr>
          <a:xfrm>
            <a:off x="766763" y="3645878"/>
            <a:ext cx="489718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16B87CE9-D34F-4785-8FA0-B708F89A485E}"/>
              </a:ext>
            </a:extLst>
          </p:cNvPr>
          <p:cNvCxnSpPr/>
          <p:nvPr/>
        </p:nvCxnSpPr>
        <p:spPr>
          <a:xfrm>
            <a:off x="6500813" y="3645878"/>
            <a:ext cx="489718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9">
            <a:extLst>
              <a:ext uri="{FF2B5EF4-FFF2-40B4-BE49-F238E27FC236}">
                <a16:creationId xmlns:a16="http://schemas.microsoft.com/office/drawing/2014/main" xmlns="" id="{C252D7FF-005E-40C7-920A-057958395429}"/>
              </a:ext>
            </a:extLst>
          </p:cNvPr>
          <p:cNvSpPr txBox="1"/>
          <p:nvPr/>
        </p:nvSpPr>
        <p:spPr>
          <a:xfrm>
            <a:off x="815914" y="1852916"/>
            <a:ext cx="1368152" cy="1785104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1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0" b="1" dirty="0">
                <a:solidFill>
                  <a:schemeClr val="accent1"/>
                </a:solidFill>
                <a:latin typeface="HelveticaNeueCyr" panose="02000503040000020004" pitchFamily="2" charset="-52"/>
              </a:rPr>
              <a:t>1</a:t>
            </a:r>
            <a:r>
              <a:rPr lang="ru-RU" sz="11000" b="1" dirty="0">
                <a:solidFill>
                  <a:schemeClr val="accent1"/>
                </a:solidFill>
                <a:latin typeface="HelveticaNeueCyr" panose="02000503040000020004" pitchFamily="2" charset="-52"/>
              </a:rPr>
              <a:t>.</a:t>
            </a:r>
            <a:endParaRPr sz="11000" b="1" dirty="0">
              <a:solidFill>
                <a:schemeClr val="accent1"/>
              </a:solidFill>
              <a:latin typeface="HelveticaNeueCyr" panose="02000503040000020004" pitchFamily="2" charset="-52"/>
            </a:endParaRPr>
          </a:p>
        </p:txBody>
      </p:sp>
      <p:sp>
        <p:nvSpPr>
          <p:cNvPr id="14" name="Прямоугольник 19">
            <a:extLst>
              <a:ext uri="{FF2B5EF4-FFF2-40B4-BE49-F238E27FC236}">
                <a16:creationId xmlns:a16="http://schemas.microsoft.com/office/drawing/2014/main" xmlns="" id="{4C7FDF98-E3AF-407A-8256-177FC5A36DE7}"/>
              </a:ext>
            </a:extLst>
          </p:cNvPr>
          <p:cNvSpPr txBox="1"/>
          <p:nvPr/>
        </p:nvSpPr>
        <p:spPr>
          <a:xfrm>
            <a:off x="6629573" y="1852916"/>
            <a:ext cx="1368152" cy="1785104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1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0" b="1" dirty="0">
                <a:solidFill>
                  <a:schemeClr val="accent2"/>
                </a:solidFill>
                <a:latin typeface="HelveticaNeueCyr" panose="02000503040000020004" pitchFamily="2" charset="-52"/>
              </a:rPr>
              <a:t>2.</a:t>
            </a:r>
            <a:endParaRPr sz="11000" b="1" dirty="0">
              <a:solidFill>
                <a:schemeClr val="accent2"/>
              </a:solidFill>
              <a:latin typeface="HelveticaNeueCyr" panose="02000503040000020004" pitchFamily="2" charset="-52"/>
            </a:endParaRPr>
          </a:p>
        </p:txBody>
      </p:sp>
      <p:sp>
        <p:nvSpPr>
          <p:cNvPr id="15" name="Прямоугольник 19">
            <a:extLst>
              <a:ext uri="{FF2B5EF4-FFF2-40B4-BE49-F238E27FC236}">
                <a16:creationId xmlns:a16="http://schemas.microsoft.com/office/drawing/2014/main" xmlns="" id="{17497C61-91B7-4055-A106-919572EEBC45}"/>
              </a:ext>
            </a:extLst>
          </p:cNvPr>
          <p:cNvSpPr txBox="1"/>
          <p:nvPr/>
        </p:nvSpPr>
        <p:spPr>
          <a:xfrm>
            <a:off x="844790" y="4144226"/>
            <a:ext cx="1368152" cy="1785104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1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0" b="1" dirty="0">
                <a:solidFill>
                  <a:schemeClr val="accent4"/>
                </a:solidFill>
                <a:latin typeface="HelveticaNeueCyr" panose="02000503040000020004" pitchFamily="2" charset="-52"/>
              </a:rPr>
              <a:t>3.</a:t>
            </a:r>
            <a:endParaRPr sz="11000" b="1" dirty="0">
              <a:solidFill>
                <a:schemeClr val="accent4"/>
              </a:solidFill>
              <a:latin typeface="HelveticaNeueCyr" panose="02000503040000020004" pitchFamily="2" charset="-52"/>
            </a:endParaRPr>
          </a:p>
        </p:txBody>
      </p:sp>
      <p:sp>
        <p:nvSpPr>
          <p:cNvPr id="16" name="Прямоугольник 19">
            <a:extLst>
              <a:ext uri="{FF2B5EF4-FFF2-40B4-BE49-F238E27FC236}">
                <a16:creationId xmlns:a16="http://schemas.microsoft.com/office/drawing/2014/main" xmlns="" id="{34749D94-ECA7-4059-966B-7DE218125312}"/>
              </a:ext>
            </a:extLst>
          </p:cNvPr>
          <p:cNvSpPr txBox="1"/>
          <p:nvPr/>
        </p:nvSpPr>
        <p:spPr>
          <a:xfrm>
            <a:off x="6616797" y="4144226"/>
            <a:ext cx="1368152" cy="1785104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1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0" b="1" dirty="0">
                <a:solidFill>
                  <a:schemeClr val="accent3"/>
                </a:solidFill>
                <a:latin typeface="HelveticaNeueCyr" panose="02000503040000020004" pitchFamily="2" charset="-52"/>
              </a:rPr>
              <a:t>4.</a:t>
            </a:r>
            <a:endParaRPr sz="11000" b="1" dirty="0">
              <a:solidFill>
                <a:schemeClr val="accent3"/>
              </a:solidFill>
              <a:latin typeface="HelveticaNeueCyr" panose="02000503040000020004" pitchFamily="2" charset="-52"/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xmlns="" id="{34AA550C-8D3B-4436-B382-F40F284EE933}"/>
              </a:ext>
            </a:extLst>
          </p:cNvPr>
          <p:cNvCxnSpPr/>
          <p:nvPr/>
        </p:nvCxnSpPr>
        <p:spPr>
          <a:xfrm rot="5400000">
            <a:off x="5285343" y="4925039"/>
            <a:ext cx="1622106" cy="79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691295" y="3038688"/>
            <a:ext cx="180243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kern="1200" dirty="0">
                <a:solidFill>
                  <a:schemeClr val="accent2">
                    <a:lumMod val="75000"/>
                  </a:schemeClr>
                </a:solidFill>
                <a:latin typeface="HelveticaNeueCyr" panose="02000503040000020004" pitchFamily="2" charset="-52"/>
                <a:ea typeface="+mj-ea"/>
                <a:cs typeface="+mj-cs"/>
              </a:rPr>
              <a:t>сравнение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2462" y="1358036"/>
            <a:ext cx="2505075" cy="14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8569" y="3038687"/>
            <a:ext cx="2305050" cy="698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6548" y="5494830"/>
            <a:ext cx="1431925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6" descr="C:\Users\MK1\Desktop\Influenza-symptoms-vector-infographic-Graphics-4688793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2462" y="3737037"/>
            <a:ext cx="2505075" cy="161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MK1\Desktop\soft-tissue-injuries-poster-p2174-19113_imag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8380" y="995492"/>
            <a:ext cx="3105427" cy="219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MK1\Desktop\TB-global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7988" y="4005544"/>
            <a:ext cx="2766212" cy="147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7199" y="5584842"/>
            <a:ext cx="1347787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Голос-001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5791200" y="46397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250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xmlns="" id="{CE4153F1-2F7C-402F-A3F0-54982125210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hangingPunct="1">
              <a:defRPr/>
            </a:pPr>
            <a:fld id="{34BEDE09-BB71-420A-A9D7-2BECD5B78100}" type="slidenum">
              <a:rPr lang="ru-RU" kern="1200" smtClean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pPr hangingPunct="1">
                <a:defRPr/>
              </a:pPr>
              <a:t>7</a:t>
            </a:fld>
            <a:endParaRPr lang="ru-RU" kern="1200" dirty="0">
              <a:solidFill>
                <a:prstClr val="black">
                  <a:lumMod val="50000"/>
                  <a:lumOff val="50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xmlns="" id="{C3B2C913-572F-4AB2-BEF6-1782096A1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hangingPunct="1">
              <a:defRPr/>
            </a:pPr>
            <a:r>
              <a:rPr lang="en-US" sz="1200" kern="120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t>medcollege.ru</a:t>
            </a:r>
            <a:endParaRPr lang="ru-RU" kern="1200" dirty="0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198DE4C-BB50-406D-8684-C296BDEBA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4678" y="180149"/>
            <a:ext cx="9510560" cy="1104404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Вокруг подходящего материала нужно построить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занятие!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4496C88-ACAD-43BE-B2FB-1FDE885B76E9}"/>
              </a:ext>
            </a:extLst>
          </p:cNvPr>
          <p:cNvSpPr txBox="1"/>
          <p:nvPr/>
        </p:nvSpPr>
        <p:spPr>
          <a:xfrm>
            <a:off x="191908" y="1593633"/>
            <a:ext cx="3613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900" algn="just">
              <a:spcBef>
                <a:spcPts val="1200"/>
              </a:spcBef>
              <a:buClr>
                <a:srgbClr val="005FAB"/>
              </a:buClr>
            </a:pPr>
            <a:r>
              <a:rPr lang="ru-RU" b="1" dirty="0">
                <a:solidFill>
                  <a:schemeClr val="tx1">
                    <a:lumMod val="50000"/>
                  </a:schemeClr>
                </a:solidFill>
                <a:latin typeface="HelveticaNeueCyr" panose="02000503040000020004" pitchFamily="2" charset="-52"/>
              </a:rPr>
              <a:t>Нет смысла в пассивном созерцании инфографики. Требуется предварительная демонстрация алгоритма действий по визуальным опорам, следует показать обучающимся, какая информация зашифрована на схеме или плане и как разворачивать опоры в целые предложения. 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C222E961-DDF9-458A-B23C-2D0901368EF3}"/>
              </a:ext>
            </a:extLst>
          </p:cNvPr>
          <p:cNvCxnSpPr/>
          <p:nvPr/>
        </p:nvCxnSpPr>
        <p:spPr>
          <a:xfrm>
            <a:off x="766763" y="5805264"/>
            <a:ext cx="106584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191" y="4087906"/>
            <a:ext cx="11568890" cy="2770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MK1\Desktop\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7187" y="1008528"/>
            <a:ext cx="7672893" cy="479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Голос-001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004047" y="50336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618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xmlns="" id="{C3B2C913-572F-4AB2-BEF6-1782096A1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hangingPunct="1">
              <a:defRPr/>
            </a:pPr>
            <a:r>
              <a:rPr lang="en-US" sz="1200" kern="120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t>medcollege.ru</a:t>
            </a:r>
            <a:endParaRPr lang="ru-RU" kern="1200" dirty="0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198DE4C-BB50-406D-8684-C296BDEBA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4058" y="407263"/>
            <a:ext cx="9510560" cy="1104404"/>
          </a:xfrm>
        </p:spPr>
        <p:txBody>
          <a:bodyPr/>
          <a:lstStyle/>
          <a:p>
            <a:r>
              <a:rPr lang="ru-RU" dirty="0" smtClean="0"/>
              <a:t>Варианты </a:t>
            </a:r>
            <a:r>
              <a:rPr lang="ru-RU" dirty="0"/>
              <a:t>заданий с использованием инфографики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4496C88-ACAD-43BE-B2FB-1FDE885B76E9}"/>
              </a:ext>
            </a:extLst>
          </p:cNvPr>
          <p:cNvSpPr txBox="1"/>
          <p:nvPr/>
        </p:nvSpPr>
        <p:spPr>
          <a:xfrm>
            <a:off x="2711624" y="1732162"/>
            <a:ext cx="71652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9800" indent="-342900">
              <a:spcBef>
                <a:spcPts val="1200"/>
              </a:spcBef>
              <a:buClr>
                <a:srgbClr val="005FAB"/>
              </a:buClr>
              <a:buFont typeface="Calibri" panose="020F0502020204030204" pitchFamily="34" charset="0"/>
              <a:buChar char="●"/>
            </a:pPr>
            <a:endParaRPr lang="ru-RU" sz="2000" dirty="0" smtClean="0">
              <a:solidFill>
                <a:schemeClr val="tx1"/>
              </a:solidFill>
              <a:latin typeface="HelveticaNeueCyr" panose="02000503040000020004" pitchFamily="2" charset="-52"/>
            </a:endParaRPr>
          </a:p>
          <a:p>
            <a:pPr marL="126900">
              <a:spcBef>
                <a:spcPts val="1200"/>
              </a:spcBef>
              <a:buClr>
                <a:srgbClr val="005FAB"/>
              </a:buClr>
            </a:pPr>
            <a:endParaRPr lang="ru-RU" sz="2000" dirty="0">
              <a:solidFill>
                <a:schemeClr val="tx1"/>
              </a:solidFill>
              <a:latin typeface="HelveticaNeueCyr" panose="02000503040000020004" pitchFamily="2" charset="-5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644F25D-BD9E-497F-958C-4FCCDA48D74A}"/>
              </a:ext>
            </a:extLst>
          </p:cNvPr>
          <p:cNvSpPr txBox="1"/>
          <p:nvPr/>
        </p:nvSpPr>
        <p:spPr>
          <a:xfrm>
            <a:off x="811918" y="1599302"/>
            <a:ext cx="466103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Найти в предложенной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инфографике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 5-10 интересных фактов по заданной теме. Проверить некоторые из них на истинность (найти подтверждение им в иных источниках).</a:t>
            </a:r>
          </a:p>
          <a:p>
            <a:pPr algn="just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Составить монологическое высказывание по теме, используя инфографику.</a:t>
            </a:r>
          </a:p>
          <a:p>
            <a:pPr algn="just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Составить тест по приведенной информации для проверки понимания другими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обучающимися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Использовать инфографику для прогнозирования темы, целей и содержания будущего занятия;</a:t>
            </a:r>
          </a:p>
          <a:p>
            <a:pPr algn="just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Актуализировать уже изученную лексику по теме с опорой на инфографику;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231" y="1599751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231" y="2956426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230" y="4330794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229" y="5191406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231" y="3587143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 descr="C:\Users\MK1\Desktop\brain_15506316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4282" y="1338098"/>
            <a:ext cx="5271247" cy="476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Голос-002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5221941" y="54930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913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Нижний колонтитул 24">
            <a:extLst>
              <a:ext uri="{FF2B5EF4-FFF2-40B4-BE49-F238E27FC236}">
                <a16:creationId xmlns:a16="http://schemas.microsoft.com/office/drawing/2014/main" xmlns="" id="{02916887-2378-4A52-871F-199DFF255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hangingPunct="1">
              <a:defRPr/>
            </a:pPr>
            <a:r>
              <a:rPr lang="en-US" sz="1200" kern="120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t>medcollege.ru</a:t>
            </a:r>
            <a:endParaRPr lang="ru-RU" kern="1200" dirty="0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25670" y="487741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Использовать инфографику как визуальную опору для понимания содержания текста на чтение или </a:t>
            </a:r>
            <a:r>
              <a:rPr lang="ru-RU" sz="2400" dirty="0" err="1"/>
              <a:t>аудирование</a:t>
            </a:r>
            <a:r>
              <a:rPr lang="ru-RU" sz="2400" dirty="0"/>
              <a:t>;</a:t>
            </a:r>
          </a:p>
          <a:p>
            <a:r>
              <a:rPr lang="ru-RU" sz="2400" dirty="0"/>
              <a:t>Создать инфографику, основанную на тексте, который они только что </a:t>
            </a:r>
            <a:r>
              <a:rPr lang="ru-RU" sz="2400" dirty="0" smtClean="0"/>
              <a:t>прочитали;</a:t>
            </a:r>
            <a:endParaRPr lang="ru-RU" sz="2400" dirty="0"/>
          </a:p>
          <a:p>
            <a:r>
              <a:rPr lang="ru-RU" sz="2400" dirty="0"/>
              <a:t>Дополнить тот или иной вид инфографики, применяя предшествующие знания или дополнительную информацию из текста на чтение или </a:t>
            </a:r>
            <a:r>
              <a:rPr lang="ru-RU" sz="2400" dirty="0" err="1"/>
              <a:t>аудирование</a:t>
            </a:r>
            <a:r>
              <a:rPr lang="ru-RU" sz="2400" dirty="0"/>
              <a:t>;</a:t>
            </a:r>
          </a:p>
          <a:p>
            <a:r>
              <a:rPr lang="ru-RU" sz="2400" dirty="0"/>
              <a:t>Читать информацию, представленную в </a:t>
            </a:r>
            <a:r>
              <a:rPr lang="ru-RU" sz="2400" dirty="0" err="1"/>
              <a:t>инфографике</a:t>
            </a:r>
            <a:r>
              <a:rPr lang="ru-RU" sz="2400" dirty="0"/>
              <a:t> и соотносить ее с фотоизображениями; </a:t>
            </a:r>
          </a:p>
          <a:p>
            <a:r>
              <a:rPr lang="ru-RU" sz="2400" dirty="0" smtClean="0"/>
              <a:t>Сравнить </a:t>
            </a:r>
            <a:r>
              <a:rPr lang="ru-RU" sz="2400" dirty="0"/>
              <a:t>информацию, приведенную в </a:t>
            </a:r>
            <a:r>
              <a:rPr lang="ru-RU" sz="2400" dirty="0" err="1"/>
              <a:t>инфографике</a:t>
            </a:r>
            <a:r>
              <a:rPr lang="ru-RU" sz="2400" dirty="0"/>
              <a:t>, с ответами на те же вопросы в группе;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1521" y="487741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4967" y="1680930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4968" y="2447410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6704" y="3850623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6705" y="4776269"/>
            <a:ext cx="4206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 descr="C:\Users\MK1\Desktop\What-is-H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7437" y="762591"/>
            <a:ext cx="3784084" cy="508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Голос 003 (1)(online-audio-convert.com)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057837" y="52167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796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2_Тема Office">
  <a:themeElements>
    <a:clrScheme name="МК1">
      <a:dk1>
        <a:srgbClr val="575757"/>
      </a:dk1>
      <a:lt1>
        <a:srgbClr val="FFFFFF"/>
      </a:lt1>
      <a:dk2>
        <a:srgbClr val="575757"/>
      </a:dk2>
      <a:lt2>
        <a:srgbClr val="FFFFFF"/>
      </a:lt2>
      <a:accent1>
        <a:srgbClr val="003DA5"/>
      </a:accent1>
      <a:accent2>
        <a:srgbClr val="00AB84"/>
      </a:accent2>
      <a:accent3>
        <a:srgbClr val="0089CB"/>
      </a:accent3>
      <a:accent4>
        <a:srgbClr val="00C092"/>
      </a:accent4>
      <a:accent5>
        <a:srgbClr val="123C84"/>
      </a:accent5>
      <a:accent6>
        <a:srgbClr val="009672"/>
      </a:accent6>
      <a:hlink>
        <a:srgbClr val="3D98E3"/>
      </a:hlink>
      <a:folHlink>
        <a:srgbClr val="97CEFF"/>
      </a:folHlink>
    </a:clrScheme>
    <a:fontScheme name="HelveticaNeueCyr">
      <a:majorFont>
        <a:latin typeface="HelveticaNeueCyr"/>
        <a:ea typeface=""/>
        <a:cs typeface=""/>
      </a:majorFont>
      <a:minorFont>
        <a:latin typeface="HelveticaNeueCy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17841</TotalTime>
  <Words>471</Words>
  <Application>Microsoft Office PowerPoint</Application>
  <PresentationFormat>Произвольный</PresentationFormat>
  <Paragraphs>70</Paragraphs>
  <Slides>13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2_Тема Office</vt:lpstr>
      <vt:lpstr>Слайд 1</vt:lpstr>
      <vt:lpstr>ИНФОГРАФИКА (от лат. informatio — осведомление, разъяснение, изложение)</vt:lpstr>
      <vt:lpstr>Актуальность инфографики</vt:lpstr>
      <vt:lpstr>Использование инфографики</vt:lpstr>
      <vt:lpstr>По формату выделяют: </vt:lpstr>
      <vt:lpstr>По подаче данных :</vt:lpstr>
      <vt:lpstr>Вокруг подходящего материала нужно построить занятие!</vt:lpstr>
      <vt:lpstr>Варианты заданий с использованием инфографики</vt:lpstr>
      <vt:lpstr>Слайд 9</vt:lpstr>
      <vt:lpstr>Слайд 10</vt:lpstr>
      <vt:lpstr>Хорошая инфографика должна быть большой,  четкой и кликабельной!</vt:lpstr>
      <vt:lpstr>Использование инфографики реализует такие образовательные задачи, как: 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Д. Бугаенко;Михаил С. Сконечный</dc:creator>
  <cp:lastModifiedBy>Федотова </cp:lastModifiedBy>
  <cp:revision>1050</cp:revision>
  <cp:lastPrinted>2018-10-02T09:44:43Z</cp:lastPrinted>
  <dcterms:modified xsi:type="dcterms:W3CDTF">2022-05-12T17:45:13Z</dcterms:modified>
</cp:coreProperties>
</file>