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86" r:id="rId4"/>
    <p:sldId id="261" r:id="rId5"/>
    <p:sldId id="263" r:id="rId6"/>
    <p:sldId id="264" r:id="rId7"/>
    <p:sldId id="265" r:id="rId8"/>
    <p:sldId id="267" r:id="rId9"/>
    <p:sldId id="268" r:id="rId10"/>
    <p:sldId id="270" r:id="rId11"/>
    <p:sldId id="288" r:id="rId12"/>
    <p:sldId id="271" r:id="rId13"/>
    <p:sldId id="282" r:id="rId14"/>
    <p:sldId id="272" r:id="rId15"/>
    <p:sldId id="281" r:id="rId16"/>
    <p:sldId id="283" r:id="rId17"/>
    <p:sldId id="274" r:id="rId18"/>
    <p:sldId id="275" r:id="rId19"/>
    <p:sldId id="284" r:id="rId20"/>
    <p:sldId id="289" r:id="rId21"/>
    <p:sldId id="291" r:id="rId22"/>
    <p:sldId id="290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74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606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6656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7634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2184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26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453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260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638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093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23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7201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992C2-EEC1-42CF-8A7D-44DBFA349ADE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81ED1-CC9D-497F-B01A-C0A89536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786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4350" y="133351"/>
            <a:ext cx="7677150" cy="180022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Лабораторная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работа  №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Тема: Ткани растений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01000" y="2803524"/>
            <a:ext cx="4000500" cy="283527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особенностей анатомического строения различных видов растительных тканей.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3575"/>
            <a:ext cx="78486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292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50" y="217488"/>
            <a:ext cx="5171678" cy="487362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Выделительные ткани.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991673"/>
            <a:ext cx="7505699" cy="58663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химические вещества, играющие определенное значение в жизни растений: одни привлекают насекомых-опылителей, другие являются продуктами обмена веществ и т.д. К таким тканям относят: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выделительные структуры: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нектарники (медовые железки),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гидатоды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(устьица для выделения капельно-жидкой воды, повышенная влажность)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осмофоры.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Внутренние выделительные структуры: вместилища выделений – смоляные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ходы (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млечники (одуванчик и чистотел).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3662" y="0"/>
            <a:ext cx="4518338" cy="289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3662" y="2898957"/>
            <a:ext cx="4518338" cy="3959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04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Выделительные ткани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1600200"/>
            <a:ext cx="6478073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1 - межклетная полость,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эпителий,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живые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паренхимные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клетки,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тонкостенные мертвые раздавленные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трахеиды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0275" y="1027906"/>
            <a:ext cx="5751725" cy="4765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25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0" y="0"/>
            <a:ext cx="542925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Покровные ткани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563562"/>
            <a:ext cx="8877301" cy="62944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— защита молодых органов от высыхания, механическая защита и газообмен.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Различают: Кожица (эпидермис), перидерма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корка. 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Кожица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эпидермис)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живая покровная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ткань. Образована одним слоем клеток, покрывающих все молодые органы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 и листья зеленного цвета, несет бесцветную пленку кутикулу, непроницаема для воды и газов. Снаружи кутикула может быть покрыта воском, густой сетью волосков и т.д. - затрудняет испарение. Клетки плотные без межклетников, очертания волнистые. Ткань не прочная, неспособна к разрастанию, при росте побега в толщину она разрывается и заменяется перидермой во второй половине лета.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ткань зоны всасывания корней называется эпиблемой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ризодермой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9075" y="6269889"/>
            <a:ext cx="1162050" cy="58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7800" y="3009900"/>
            <a:ext cx="312420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0100" y="6284"/>
            <a:ext cx="3733800" cy="300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01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487" y="274638"/>
            <a:ext cx="5290465" cy="1143000"/>
          </a:xfrm>
        </p:spPr>
        <p:txBody>
          <a:bodyPr>
            <a:normAutofit/>
          </a:bodyPr>
          <a:lstStyle/>
          <a:p>
            <a:r>
              <a:rPr lang="ru-RU" dirty="0"/>
              <a:t>Покровные ткани.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4797152"/>
            <a:ext cx="12192000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Кутикула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Защитная функция эпидермы может усиливаться наличием кутикулы. Кутикула и восковой налет встречаются на плодах, листьях стеблях, частях цветка. Кутикула и восковой налет слабо проницаемы для воды и газов.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487" y="1417638"/>
            <a:ext cx="7220324" cy="265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576" y="0"/>
            <a:ext cx="4219575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085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4051176" cy="6778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стьица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1196753"/>
            <a:ext cx="5734051" cy="56612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Испарение и газообмен через устьица – две бобовидные клетки 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устьичная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щель. При заполнении давит изнутри на их стенки и они раздвигаются, выпустив наружу воду замыкаются. На нижней стороне листа.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2301" y="3126024"/>
            <a:ext cx="5219699" cy="373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2301" y="0"/>
            <a:ext cx="5047982" cy="312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30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9182100" cy="454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Перидерма- вторичная покровная ткань.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590550"/>
            <a:ext cx="9048750" cy="626745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половине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лета когда побеги меняют свою окраску на светло серую или бурую.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вторичной образовательной ткани пробкового камбия (феллогена), образовавшего наружный слои пробки и внутри 2-3 слоя живой зеленной паренхимы  - феллодермы.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Пробка – имеет вытянутые сплюснутые клетки, плотные без межклетников, защищает живые ткани от высыхания и микроорганизмов. После образования пропитываются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суберином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пробковеют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становятся не проницаемые для воды и газов, живое содержимое отмирает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Пробковой тканью затягивают раны на дереве, листовые рубцы.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некоторых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деревеьв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пробка нарастает на поверхности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стволатаким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толстым слоем, что это позволяет без ущерба для дерева снимать (дуб, бархат и т.д.) </a:t>
            </a:r>
            <a:endParaRPr lang="ru-RU" dirty="0"/>
          </a:p>
        </p:txBody>
      </p:sp>
      <p:pic>
        <p:nvPicPr>
          <p:cNvPr id="1026" name="Picture 2" descr="http://fs1.ppt4web.ru/images/95239/112950/310/img2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642"/>
          <a:stretch/>
        </p:blipFill>
        <p:spPr bwMode="auto">
          <a:xfrm>
            <a:off x="9277350" y="136525"/>
            <a:ext cx="2914650" cy="672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554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0"/>
            <a:ext cx="4572000" cy="6635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Чечевички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1450" y="663574"/>
            <a:ext cx="7543800" cy="6061075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Живые ткани, лежащие под пробкой, сообщаются с наружной средой через особые многоклеточные образования.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Закладываются под устьицами еще до образования самой пробки.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округлой формы, называются выполняющая ткань, богатая межклетниками, через которые проходит воздух.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напором эти ткани кожица лопается, выполняющие клетки выступают наружу, а внутренние начинают сообщаться с атмосферой.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dendrology.ru/forest/item/f00/s01/e0001562/pic/0000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781" y="117039"/>
            <a:ext cx="4530669" cy="416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0" y="4399358"/>
            <a:ext cx="4476750" cy="221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826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0"/>
            <a:ext cx="5598790" cy="6477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Покровные ткани. 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647700"/>
            <a:ext cx="10534650" cy="6210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Корка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третичная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покровная ткань.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некоторых всю жизнь феллоген создает пробку и кора остается ровной и гладкой.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большинства первый слой пробкового камбия отмирает , под ним возникает новый, а он отложив несколько слоев пробки, заменяется другим феллогеном тот в свою очередь следующим.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Вновь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образовавшиеся слои пробки отчленяют к периферии органа не только перидерму, но и часть лежащей под ней паренхимы коры.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возникает толстое многоклеточное и мертвое образование.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корка не может растягиваться, при утолщении ствола она лопается и образуются трещины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Связь с атмосферой через трещины.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возникает бугристая трещиноватая ткань на поверхности ствола – корка – или  «слоенный пирог»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34650" y="0"/>
            <a:ext cx="16573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792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16632"/>
            <a:ext cx="4242564" cy="56916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Основная ткань.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0152" y="685800"/>
            <a:ext cx="8825248" cy="6172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(основу)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которой размещены проводящие и механические ткани.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паренхимы: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Ассимиляционная,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хлорофиллоносная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есть хлоропласты для фотосинтеза.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Делиться на: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столбчатую - (под верхней кожицей, клетки ┴ поверхности листа, хлоропласты вдоль вертикальных стенок – яркий свет усиливает, слабый ослабляет, лучше на ярком свете),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губчатую –под столбчатой, из рыхло (подобно губке) расположенных клеток округлой и угловатой формы с большими межклеточными пространствами. Хлоропласты размещены равномерно по всей поверхности. Лучше на слабом свету.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складчатую паренхиму – стенки образуют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складки и этим увеличивают площадь своей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поверхносити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размещения хлоропластов.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4910" y="4887646"/>
            <a:ext cx="1664345" cy="2015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6850" y="0"/>
            <a:ext cx="3152406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6850" y="4932690"/>
            <a:ext cx="1488060" cy="192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782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3350" y="0"/>
            <a:ext cx="6934200" cy="3600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Запасающую паренхиму – всегда живые, превращение органических веществ сахар в крахмал и обратно.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Лубяная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древесная паренхима, сердцевидные лучи,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откладываются запасы на зиму крахмал и масла. </a:t>
            </a:r>
          </a:p>
          <a:p>
            <a:endParaRPr lang="ru-RU" sz="3200" dirty="0"/>
          </a:p>
        </p:txBody>
      </p:sp>
      <p:pic>
        <p:nvPicPr>
          <p:cNvPr id="3074" name="Picture 2" descr="http://player.myshared.ru/1264295/data/images/img40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5150" y="0"/>
            <a:ext cx="5276850" cy="299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429" y="2990476"/>
            <a:ext cx="5266571" cy="3677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33737"/>
            <a:ext cx="6925429" cy="362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188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dok.znaimo.com.ua/pars_docs/refs/42/41554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13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4761" y="412125"/>
            <a:ext cx="2597239" cy="61715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1 Определить по рисунку вид ткани из чего она состоит, краткая ее характеристика.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F:\экология\экология сканирование\ЗАНЯТИЕ 7,8\2013-11-10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2351"/>
            <a:ext cx="9144000" cy="690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435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экология\экология сканирование\ЗАНЯТИЕ 7,8\2013-11-10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17"/>
            <a:ext cx="12192000" cy="690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88959"/>
            <a:ext cx="46482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браз. ткань - Почка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Первичная верхушечная  меристема –прокамбий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боковые 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меристемы </a:t>
            </a:r>
            <a:r>
              <a:rPr lang="ru-RU" sz="2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прокамбий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Основная, образов и покров </a:t>
            </a:r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ткани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57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экология\экология сканирование\ЗАНЯТИЕ 7,8\2013-11-10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17"/>
            <a:ext cx="12192000" cy="690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88959"/>
            <a:ext cx="26380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Перв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 err="1">
                <a:solidFill>
                  <a:srgbClr val="002060"/>
                </a:solidFill>
              </a:rPr>
              <a:t>о</a:t>
            </a:r>
            <a:r>
              <a:rPr lang="ru-RU" dirty="0" err="1" smtClean="0">
                <a:solidFill>
                  <a:srgbClr val="002060"/>
                </a:solidFill>
              </a:rPr>
              <a:t>браз.ткань</a:t>
            </a:r>
            <a:r>
              <a:rPr lang="ru-RU" dirty="0" smtClean="0">
                <a:solidFill>
                  <a:srgbClr val="002060"/>
                </a:solidFill>
              </a:rPr>
              <a:t> -Почка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1. Первичная верхушечная  меристема –прокамбий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боковые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меристемы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прокамбий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smtClean="0">
                <a:solidFill>
                  <a:srgbClr val="002060"/>
                </a:solidFill>
              </a:rPr>
              <a:t> Основная, покровные и образов первичные. ткани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0624" y="177918"/>
            <a:ext cx="3528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Втор.покр.тк</a:t>
            </a:r>
            <a:r>
              <a:rPr lang="ru-RU" dirty="0" smtClean="0">
                <a:solidFill>
                  <a:srgbClr val="002060"/>
                </a:solidFill>
              </a:rPr>
              <a:t> - Перидерма - Побег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1. Эпидермис (кожица)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Пробка (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втр.покр.ткань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dirty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. Пробковый камбий (феллоген) – </a:t>
            </a:r>
            <a:r>
              <a:rPr lang="ru-RU" dirty="0" err="1" smtClean="0">
                <a:solidFill>
                  <a:srgbClr val="002060"/>
                </a:solidFill>
              </a:rPr>
              <a:t>образоват</a:t>
            </a:r>
            <a:r>
              <a:rPr lang="ru-RU" dirty="0" smtClean="0">
                <a:solidFill>
                  <a:srgbClr val="002060"/>
                </a:solidFill>
              </a:rPr>
              <a:t>. ткань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4. Феллодерма – </a:t>
            </a:r>
            <a:r>
              <a:rPr lang="ru-RU" dirty="0" err="1" smtClean="0">
                <a:solidFill>
                  <a:srgbClr val="002060"/>
                </a:solidFill>
              </a:rPr>
              <a:t>основн</a:t>
            </a:r>
            <a:r>
              <a:rPr lang="ru-RU" dirty="0" smtClean="0">
                <a:solidFill>
                  <a:srgbClr val="002060"/>
                </a:solidFill>
              </a:rPr>
              <a:t>. ткань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5. Камбий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6. Древесина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7. Выполняющие клетки –чечевички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8503" y="3455737"/>
            <a:ext cx="27142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Проводящая ткань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Сосуды: кольчатые, спиральные, сетчатые. 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Трахеиды</a:t>
            </a:r>
            <a:r>
              <a:rPr lang="ru-RU" dirty="0" smtClean="0">
                <a:solidFill>
                  <a:srgbClr val="002060"/>
                </a:solidFill>
              </a:rPr>
              <a:t>, окаймленные поры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67300" y="3040240"/>
            <a:ext cx="31051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Механическая ткань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1. Уголковая колленхима  (</a:t>
            </a:r>
            <a:r>
              <a:rPr lang="ru-RU" dirty="0" err="1" smtClean="0">
                <a:solidFill>
                  <a:srgbClr val="002060"/>
                </a:solidFill>
              </a:rPr>
              <a:t>перв.мех</a:t>
            </a:r>
            <a:r>
              <a:rPr lang="ru-RU" dirty="0" smtClean="0">
                <a:solidFill>
                  <a:srgbClr val="002060"/>
                </a:solidFill>
              </a:rPr>
              <a:t> ткань)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2. Пластинчатая колленхима (</a:t>
            </a:r>
            <a:r>
              <a:rPr lang="ru-RU" dirty="0" err="1" smtClean="0">
                <a:solidFill>
                  <a:srgbClr val="002060"/>
                </a:solidFill>
              </a:rPr>
              <a:t>перв.мех</a:t>
            </a:r>
            <a:r>
              <a:rPr lang="ru-RU" dirty="0" smtClean="0">
                <a:solidFill>
                  <a:srgbClr val="002060"/>
                </a:solidFill>
              </a:rPr>
              <a:t>. Ткань)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3. Склеренхима –лубяные волокна </a:t>
            </a:r>
            <a:r>
              <a:rPr lang="ru-RU" dirty="0" err="1" smtClean="0">
                <a:solidFill>
                  <a:srgbClr val="002060"/>
                </a:solidFill>
              </a:rPr>
              <a:t>втр.обр</a:t>
            </a:r>
            <a:r>
              <a:rPr lang="ru-RU" dirty="0" smtClean="0">
                <a:solidFill>
                  <a:srgbClr val="002060"/>
                </a:solidFill>
              </a:rPr>
              <a:t>. ткань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79472" y="3215041"/>
            <a:ext cx="34480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Перв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 err="1">
                <a:solidFill>
                  <a:srgbClr val="002060"/>
                </a:solidFill>
              </a:rPr>
              <a:t>п</a:t>
            </a:r>
            <a:r>
              <a:rPr lang="ru-RU" dirty="0" err="1" smtClean="0">
                <a:solidFill>
                  <a:srgbClr val="002060"/>
                </a:solidFill>
              </a:rPr>
              <a:t>окр</a:t>
            </a:r>
            <a:r>
              <a:rPr lang="ru-RU" dirty="0" smtClean="0">
                <a:solidFill>
                  <a:srgbClr val="002060"/>
                </a:solidFill>
              </a:rPr>
              <a:t> ткань </a:t>
            </a:r>
            <a:r>
              <a:rPr lang="ru-RU" dirty="0" err="1" smtClean="0">
                <a:solidFill>
                  <a:srgbClr val="002060"/>
                </a:solidFill>
              </a:rPr>
              <a:t>ткань</a:t>
            </a:r>
            <a:r>
              <a:rPr lang="ru-RU" dirty="0" smtClean="0">
                <a:solidFill>
                  <a:srgbClr val="002060"/>
                </a:solidFill>
              </a:rPr>
              <a:t> - эпидермис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1. Замыкающие </a:t>
            </a:r>
            <a:r>
              <a:rPr lang="ru-RU" dirty="0" err="1" smtClean="0">
                <a:solidFill>
                  <a:srgbClr val="002060"/>
                </a:solidFill>
              </a:rPr>
              <a:t>клет</a:t>
            </a:r>
            <a:r>
              <a:rPr lang="ru-RU" dirty="0" smtClean="0">
                <a:solidFill>
                  <a:srgbClr val="002060"/>
                </a:solidFill>
              </a:rPr>
              <a:t> . с хлоропластами и ядром. </a:t>
            </a:r>
          </a:p>
          <a:p>
            <a:r>
              <a:rPr lang="ru-RU" dirty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. Полость замыкающих клеток, </a:t>
            </a:r>
            <a:r>
              <a:rPr lang="ru-RU" dirty="0" err="1" smtClean="0">
                <a:solidFill>
                  <a:srgbClr val="002060"/>
                </a:solidFill>
              </a:rPr>
              <a:t>устьичная</a:t>
            </a:r>
            <a:r>
              <a:rPr lang="ru-RU" dirty="0" smtClean="0">
                <a:solidFill>
                  <a:srgbClr val="002060"/>
                </a:solidFill>
              </a:rPr>
              <a:t> щель</a:t>
            </a:r>
          </a:p>
          <a:p>
            <a:r>
              <a:rPr lang="ru-RU" dirty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. кутикула</a:t>
            </a:r>
          </a:p>
          <a:p>
            <a:pPr marL="342900" indent="-342900">
              <a:buAutoNum type="arabicPeriod"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252855"/>
            <a:ext cx="31051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Механическая ткань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1. Каменистые клетки или </a:t>
            </a:r>
            <a:r>
              <a:rPr lang="ru-RU" dirty="0" err="1" smtClean="0">
                <a:solidFill>
                  <a:srgbClr val="002060"/>
                </a:solidFill>
              </a:rPr>
              <a:t>склереиды</a:t>
            </a:r>
            <a:r>
              <a:rPr lang="ru-RU" dirty="0" smtClean="0">
                <a:solidFill>
                  <a:srgbClr val="002060"/>
                </a:solidFill>
              </a:rPr>
              <a:t>: утолщенная оболочка, поровые канальца, полость клетки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96150" y="5188081"/>
            <a:ext cx="4895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Выделительная ткань  - смоляной ход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1. выстилающие клетки эпителия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2. Слой мертвых </a:t>
            </a:r>
            <a:r>
              <a:rPr lang="ru-RU" dirty="0" err="1" smtClean="0">
                <a:solidFill>
                  <a:srgbClr val="002060"/>
                </a:solidFill>
              </a:rPr>
              <a:t>трахеидных</a:t>
            </a:r>
            <a:r>
              <a:rPr lang="ru-RU" dirty="0" smtClean="0">
                <a:solidFill>
                  <a:srgbClr val="002060"/>
                </a:solidFill>
              </a:rPr>
              <a:t> клеток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3. Живые клетки сопровождающей паренхимы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4. </a:t>
            </a:r>
            <a:r>
              <a:rPr lang="ru-RU" dirty="0" err="1" smtClean="0">
                <a:solidFill>
                  <a:srgbClr val="002060"/>
                </a:solidFill>
              </a:rPr>
              <a:t>Трахеиды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5. межклетники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5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5125"/>
            <a:ext cx="10515599" cy="603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3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150"/>
            <a:ext cx="12192000" cy="674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026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№ 2 Решить кроссворд 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90688"/>
            <a:ext cx="7064651" cy="4994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651" y="1666708"/>
            <a:ext cx="5012295" cy="47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90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1835"/>
          </a:xfrm>
        </p:spPr>
        <p:txBody>
          <a:bodyPr/>
          <a:lstStyle/>
          <a:p>
            <a:pPr algn="ctr"/>
            <a:r>
              <a:rPr lang="ru-RU" dirty="0" smtClean="0"/>
              <a:t>Вопросы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76960"/>
            <a:ext cx="12192000" cy="5781040"/>
          </a:xfrm>
        </p:spPr>
        <p:txBody>
          <a:bodyPr>
            <a:norm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ткань служит для повода продуктов фотосинтеза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Водопроводящая ткань растений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Совершенный проводящий элемент растений представлен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поперечном направлении обеспечивают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Выросты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образованные врастанием живых клеток в поры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луба — это трубки какие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ассимиляционная ткань листа это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тягучая пахучая смесь, защищающая растения от врагов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ткань представлена это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ткань в стволе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Боковые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меристемы, не связанные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верхушечными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0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14400"/>
            <a:ext cx="12192000" cy="6136640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Газообмен и испарение воды в эпидермисе происходит через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перидерме связь с атмосферой происходит через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Бугристая трещиноватая ткань, своеобразный слоенный пирог называется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ткань, образованная из мертвых клеток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ткань, образованная из живых клеток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Каменистые клетки в твердых оболочках плодов и семян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ассимиляционной ткани происходит процесс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Запасающая паренхима обеспечивает превращение сахара в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Сердцевидные лучи состоят из клеток  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17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fs00.infourok.ru/images/doc/283/289090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621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4320"/>
            <a:ext cx="9653390" cy="11629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ткань – прочность, достигается утолщением стенок клетки.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1028700"/>
            <a:ext cx="9963151" cy="58293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Склеренхима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паренхимная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удлиненная, жесткие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одревесневшие лубяные (В) и древесные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либриформ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волокна укрепляют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закончившие рост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толстой клеточной стенкой, пронизанной многочисленными поровыми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каналами, соединённые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пучки;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утолщения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стенки,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каналы сливаются друг с другом, в результате  чего кажутся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ветвящимися, 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Колленхима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первичная, живая ткань под эпидермисом молодых побегов и листьев, часто содержит хлоропласты. Делиться уголковая и пластинчатая – по мере утолщения.</a:t>
            </a:r>
          </a:p>
          <a:p>
            <a:pPr marL="0" indent="0">
              <a:buNone/>
            </a:pP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Склереиды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мертвые клетки с толстыми одревесневшие оболочками, как песок в плодах груши.</a:t>
            </a:r>
          </a:p>
          <a:p>
            <a:pPr marL="0" indent="0">
              <a:buNone/>
            </a:pP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утолщенная оболочка </a:t>
            </a:r>
          </a:p>
          <a:p>
            <a:pPr marL="0" indent="0">
              <a:buNone/>
            </a:pP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 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полость клетки; </a:t>
            </a:r>
          </a:p>
          <a:p>
            <a:pPr marL="0" indent="0">
              <a:buNone/>
            </a:pP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поровые 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канальцы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9007" y="3943350"/>
            <a:ext cx="2046394" cy="278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1904" y="198165"/>
            <a:ext cx="2069354" cy="361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2814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50" y="1"/>
            <a:ext cx="5767958" cy="83026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ткань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6051" y="1"/>
            <a:ext cx="569594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830263"/>
            <a:ext cx="6496050" cy="602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262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AutoShape 2" descr="http://ppt4web.ru/images/50/4386/310/img8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12192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070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72348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ткани (меристемы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рост, постоянное деление клетки.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09576"/>
            <a:ext cx="7972348" cy="58484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местоположению различают: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Верхушечные и боковые. 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меристемы (прокамбий, перицикл) Вторичные меристемы - камбий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пробковый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камбий (феллоген) -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обуславливают утолщение осевых органов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местоположению различают: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Вставочные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интеркалярные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меристемы - участки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интенсивно делящихся клеток, расположенные обычно над узлами побегов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Раневые (травматические)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меристемы - обеспечивают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зарастание раны, перекрывают доступ возбудителям болезней.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9800" y="-24354"/>
            <a:ext cx="2362200" cy="431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4640" y="4419600"/>
            <a:ext cx="355736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4116" y="0"/>
            <a:ext cx="1485684" cy="100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2348" y="2584275"/>
            <a:ext cx="1857452" cy="17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985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8300" cy="76470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ткани – проводят воду , минер. в-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сахара.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764703"/>
            <a:ext cx="9886950" cy="60932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ксилеме (древесине) верх входящий ток:</a:t>
            </a:r>
          </a:p>
          <a:p>
            <a:pPr marL="0" indent="0"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Трахеиды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Узкие мертвые клетки 1-5 мм длины, менее совершенные проводящие элементы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Утолщенная оболочка для прочности, окаймлённые поры для проведения воды в поперечном направлении.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Сосуды (трахеи) – широкие длинные трубки образующиеся из цепочек мертвых клеток путем растворения их поперечных перегородок, но не всех. Длина  около 10 см.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поперечном направление передвижение за счет простых, окаймленных пор. Кольчатые, спиральные, лестничные, сетчатые, пористые и точечные.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Живое окружение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врощенное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через поры  называют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тиллами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9300" y="0"/>
            <a:ext cx="2552698" cy="546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86950" y="5467350"/>
            <a:ext cx="2305048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179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299" y="274638"/>
            <a:ext cx="4701209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541463"/>
            <a:ext cx="7105650" cy="51999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Флоэма (луб).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Ситовидные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(решетчатые) трубки  - живые клетки длина 2 мм, не одревесневшая оболочка, ядро дегенерирует, и все остальное пространство занимает вакуоля с клеточным соком, членики соединены через ситовидные пластинки, через которые проходят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плазмодесмы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Вниз входящий ток, органические вещ-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50" y="274638"/>
            <a:ext cx="3867150" cy="2497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9100" y="3023309"/>
            <a:ext cx="4152900" cy="383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5198" y="150813"/>
            <a:ext cx="2767013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44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627</TotalTime>
  <Words>1203</Words>
  <Application>Microsoft Office PowerPoint</Application>
  <PresentationFormat>Произвольный</PresentationFormat>
  <Paragraphs>131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Office Theme</vt:lpstr>
      <vt:lpstr>Лабораторная работа  №1 Тема: Ткани растений </vt:lpstr>
      <vt:lpstr>Слайд 2</vt:lpstr>
      <vt:lpstr>Слайд 3</vt:lpstr>
      <vt:lpstr>Механическая ткань – прочность, достигается утолщением стенок клетки.</vt:lpstr>
      <vt:lpstr>Образовательная ткань </vt:lpstr>
      <vt:lpstr>Слайд 6</vt:lpstr>
      <vt:lpstr>Образовательные ткани (меристемы) – рост, постоянное деление клетки.</vt:lpstr>
      <vt:lpstr>Проводящие ткани – проводят воду , минер. в-ва и сахара.</vt:lpstr>
      <vt:lpstr>Проводящие ткани.</vt:lpstr>
      <vt:lpstr>Выделительные ткани.</vt:lpstr>
      <vt:lpstr>Выделительные ткани</vt:lpstr>
      <vt:lpstr>Покровные ткани </vt:lpstr>
      <vt:lpstr>Покровные ткани.</vt:lpstr>
      <vt:lpstr> Устьица  </vt:lpstr>
      <vt:lpstr>Перидерма- вторичная покровная ткань. </vt:lpstr>
      <vt:lpstr>Чечевички </vt:lpstr>
      <vt:lpstr>Покровные ткани. </vt:lpstr>
      <vt:lpstr>Основная ткань.</vt:lpstr>
      <vt:lpstr>Слайд 19</vt:lpstr>
      <vt:lpstr>Задание № 1 Определить по рисунку вид ткани из чего она состоит, краткая ее характеристика.</vt:lpstr>
      <vt:lpstr>Слайд 21</vt:lpstr>
      <vt:lpstr>Слайд 22</vt:lpstr>
      <vt:lpstr>Слайд 23</vt:lpstr>
      <vt:lpstr>Слайд 24</vt:lpstr>
      <vt:lpstr>Задание № 2 Решить кроссворд </vt:lpstr>
      <vt:lpstr>Вопросы </vt:lpstr>
      <vt:lpstr>вопросы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22.11.14 год. Лабораторная работа  №1 Тема: Ткани растений</dc:title>
  <dc:creator>Татьяна Колоцук</dc:creator>
  <cp:lastModifiedBy>User 21 - Польз</cp:lastModifiedBy>
  <cp:revision>37</cp:revision>
  <dcterms:created xsi:type="dcterms:W3CDTF">2014-11-21T12:51:33Z</dcterms:created>
  <dcterms:modified xsi:type="dcterms:W3CDTF">2015-10-18T00:39:15Z</dcterms:modified>
</cp:coreProperties>
</file>