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2"/>
  </p:notesMasterIdLst>
  <p:sldIdLst>
    <p:sldId id="256" r:id="rId2"/>
    <p:sldId id="257" r:id="rId3"/>
    <p:sldId id="261" r:id="rId4"/>
    <p:sldId id="267" r:id="rId5"/>
    <p:sldId id="269" r:id="rId6"/>
    <p:sldId id="270" r:id="rId7"/>
    <p:sldId id="271" r:id="rId8"/>
    <p:sldId id="272" r:id="rId9"/>
    <p:sldId id="277" r:id="rId10"/>
    <p:sldId id="27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  <a:srgbClr val="DED592"/>
    <a:srgbClr val="FFDA8F"/>
    <a:srgbClr val="D0C362"/>
    <a:srgbClr val="FF9900"/>
    <a:srgbClr val="FFE6B3"/>
    <a:srgbClr val="00A249"/>
    <a:srgbClr val="000000"/>
    <a:srgbClr val="E6EAD6"/>
    <a:srgbClr val="DEE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2443226-D7B5-4038-8140-8C125C08C514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0380FE8-0A15-4014-94B8-0BD8C6244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060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83A587-E1F6-45A8-81FE-D92F4DBFC303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B333CD-CE9D-4FC2-957F-3FDE4C39D1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16671-12AA-452F-8B53-D5D8040B6990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1D770F-6242-4CF0-8D7B-65AAF430B8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C48534-DF2F-46DE-9CD0-CF04714D42E7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04BCA7-DC5F-4561-A964-BA87D4F405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901D5C-B20B-4031-B70D-51F23CBBC49D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A6D572-31EF-4605-A74D-A8F2EF2166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C96E20-12A6-427D-8747-0FF3F42EAE77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0E86A433-DE6A-4A98-A097-3B3A04ED8B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20C8B0-FA15-414D-86F7-777B3C866DE3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88871-80BD-44C1-A031-946AE546EE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DF41F4-8F2C-4A5B-9A2A-4BE89054D0E5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60B35C-7303-4367-B658-E7B792592A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0EEC10-39CA-4C13-815C-4E2BDD7CF49F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435A12-53C4-4973-AD92-84CF183421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822A9A-E5B6-4173-891C-CD7DED86DE36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63B552-C1F8-4DCB-BBBA-B7C62DE9DA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E1FCD6-AAA0-4B1D-9659-FCB7A1173391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EC013F-6BCC-4865-8A02-C4AFE0E2CE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6648D3-FB87-42A3-94DA-6463872C75B4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90F3F-E2A5-44FD-ACC4-C92932E777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7B9329C-88E7-4B39-89E6-E8D826836161}" type="datetimeFigureOut">
              <a:rPr lang="ru-RU" smtClean="0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40DD8B3-1F26-448B-8073-821577E7E1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42875" y="476672"/>
            <a:ext cx="8715375" cy="1368152"/>
          </a:xfrm>
        </p:spPr>
        <p:txBody>
          <a:bodyPr anchor="t">
            <a:normAutofit/>
          </a:bodyPr>
          <a:lstStyle/>
          <a:p>
            <a:pPr>
              <a:lnSpc>
                <a:spcPct val="80000"/>
              </a:lnSpc>
            </a:pPr>
            <a:endParaRPr lang="ru-RU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62000" y="5111750"/>
            <a:ext cx="8001000" cy="1441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9725">
              <a:spcBef>
                <a:spcPts val="4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2400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                                                 </a:t>
            </a:r>
            <a:endParaRPr lang="ru-RU" dirty="0">
              <a:solidFill>
                <a:srgbClr val="000000"/>
              </a:solidFill>
              <a:ea typeface="Microsoft YaHei" charset="0"/>
              <a:cs typeface="Microsoft YaHei" charset="0"/>
            </a:endParaRPr>
          </a:p>
          <a:p>
            <a:pPr marL="342900" indent="-339725"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dirty="0">
                <a:solidFill>
                  <a:srgbClr val="000000"/>
                </a:solidFill>
                <a:ea typeface="Microsoft YaHei" charset="0"/>
                <a:cs typeface="Microsoft YaHei" charset="0"/>
              </a:rPr>
              <a:t>                                                                               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0" y="2348880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Курс: Дидактика и методика преподавания             русского языка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 Непроизносимые согласные в корне слова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11316" y="4077072"/>
            <a:ext cx="3881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Шутиковой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Е.А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28596" y="992201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58850">
              <a:spcBef>
                <a:spcPts val="1200"/>
              </a:spcBef>
              <a:buFont typeface="Arial" pitchFamily="34" charset="0"/>
              <a:buChar char="•"/>
              <a:tabLst>
                <a:tab pos="7964488" algn="l"/>
              </a:tabLst>
            </a:pPr>
            <a:r>
              <a:rPr lang="ru-RU" sz="2400" dirty="0" smtClean="0">
                <a:solidFill>
                  <a:srgbClr val="FFFF00"/>
                </a:solidFill>
              </a:rPr>
              <a:t>С какой новой</a:t>
            </a: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орфограммой вы познакомились?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428596" y="428625"/>
            <a:ext cx="7715304" cy="500045"/>
          </a:xfrm>
          <a:prstGeom prst="rect">
            <a:avLst/>
          </a:prstGeom>
          <a:solidFill>
            <a:srgbClr val="FFDA8F"/>
          </a:solidFill>
          <a:ln w="9360" cap="sq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3200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dirty="0">
                <a:solidFill>
                  <a:schemeClr val="bg1"/>
                </a:solidFill>
                <a:latin typeface="Calibri" pitchFamily="34" charset="0"/>
              </a:rPr>
              <a:t>Итог урока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3200" dirty="0">
              <a:solidFill>
                <a:srgbClr val="000000"/>
              </a:solidFill>
              <a:latin typeface="Calibri" pitchFamily="34" charset="0"/>
              <a:ea typeface="Microsoft YaHei"/>
              <a:cs typeface="Microsoft YaHe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643446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Домашнее задание: учебник стр. 119 упр.228, выучить правила,  р.т. с.62 упр.156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5572140"/>
            <a:ext cx="75724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Спасибо за внимание!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643050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58850">
              <a:spcBef>
                <a:spcPts val="1200"/>
              </a:spcBef>
              <a:buFont typeface="Arial" pitchFamily="34" charset="0"/>
              <a:buChar char="•"/>
              <a:tabLst>
                <a:tab pos="7964488" algn="l"/>
              </a:tabLst>
            </a:pPr>
            <a:r>
              <a:rPr lang="ru-RU" sz="2400" dirty="0" smtClean="0">
                <a:solidFill>
                  <a:srgbClr val="FFFF00"/>
                </a:solidFill>
              </a:rPr>
              <a:t>Как проверить написание слов с непроизносимыми согласными?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2571744"/>
            <a:ext cx="8358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+mn-lt"/>
              </a:rPr>
              <a:t>Наша гипотеза доказана! «Заколдованные» звуки всегда требуют к себе внимания.  Необходимо подобрать такое проверочное однокоренное слово, чтобы этот звук оказался перед гласным и стал произносимым.</a:t>
            </a:r>
            <a:endParaRPr lang="ru-RU" sz="24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5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Группа 6"/>
          <p:cNvGrpSpPr>
            <a:grpSpLocks/>
          </p:cNvGrpSpPr>
          <p:nvPr/>
        </p:nvGrpSpPr>
        <p:grpSpPr bwMode="auto">
          <a:xfrm>
            <a:off x="642910" y="214290"/>
            <a:ext cx="8072437" cy="630237"/>
            <a:chOff x="642910" y="357166"/>
            <a:chExt cx="8072494" cy="630211"/>
          </a:xfrm>
        </p:grpSpPr>
        <p:sp>
          <p:nvSpPr>
            <p:cNvPr id="3079" name="Text Box 4"/>
            <p:cNvSpPr txBox="1">
              <a:spLocks noChangeArrowheads="1"/>
            </p:cNvSpPr>
            <p:nvPr/>
          </p:nvSpPr>
          <p:spPr bwMode="auto">
            <a:xfrm>
              <a:off x="1285852" y="428604"/>
              <a:ext cx="7429552" cy="455594"/>
            </a:xfrm>
            <a:prstGeom prst="rect">
              <a:avLst/>
            </a:prstGeom>
            <a:solidFill>
              <a:srgbClr val="FFDA8F"/>
            </a:solidFill>
            <a:ln w="9360" cap="sq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600" dirty="0" smtClean="0">
                  <a:solidFill>
                    <a:srgbClr val="000000"/>
                  </a:solidFill>
                  <a:latin typeface="Calibri" pitchFamily="34" charset="0"/>
                  <a:ea typeface="Microsoft YaHei"/>
                  <a:cs typeface="Microsoft YaHei"/>
                </a:rPr>
                <a:t>Вспоминаем то, </a:t>
              </a:r>
              <a:r>
                <a:rPr lang="ru-RU" sz="3600" dirty="0">
                  <a:solidFill>
                    <a:srgbClr val="000000"/>
                  </a:solidFill>
                  <a:latin typeface="Calibri" pitchFamily="34" charset="0"/>
                  <a:ea typeface="Microsoft YaHei"/>
                  <a:cs typeface="Microsoft YaHei"/>
                </a:rPr>
                <a:t>что знаем</a:t>
              </a:r>
            </a:p>
          </p:txBody>
        </p:sp>
        <p:pic>
          <p:nvPicPr>
            <p:cNvPr id="3080" name="Рисунок 5" descr="значки - думаю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2910" y="357166"/>
              <a:ext cx="642942" cy="630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TextBox 19"/>
          <p:cNvSpPr txBox="1"/>
          <p:nvPr/>
        </p:nvSpPr>
        <p:spPr>
          <a:xfrm>
            <a:off x="285720" y="2214554"/>
            <a:ext cx="87154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2913"/>
            <a:r>
              <a:rPr lang="ru-RU" sz="2400" dirty="0" smtClean="0">
                <a:solidFill>
                  <a:srgbClr val="FFFF00"/>
                </a:solidFill>
                <a:latin typeface="+mn-lt"/>
              </a:rPr>
              <a:t>Проверка домашнего задания. </a:t>
            </a:r>
          </a:p>
          <a:p>
            <a:pPr indent="442913"/>
            <a:r>
              <a:rPr lang="ru-RU" sz="2400" dirty="0" smtClean="0">
                <a:solidFill>
                  <a:schemeClr val="bg1"/>
                </a:solidFill>
                <a:latin typeface="+mn-lt"/>
              </a:rPr>
              <a:t>-Прочитайте слова, которые вы записали (с парными по глухости – звонкости согласными звуками на конце и в середине слова). -Назовите проверочные слова.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5214950"/>
            <a:ext cx="8401080" cy="164305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2.  Орфографическая минутка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(Запись под диктовку) </a:t>
            </a:r>
            <a:r>
              <a:rPr lang="ru-RU" sz="2400" dirty="0" smtClean="0">
                <a:solidFill>
                  <a:srgbClr val="00B050"/>
                </a:solidFill>
              </a:rPr>
              <a:t>Снег, гладкий, мороз, узкий, обед, хлеб, избушка, варежка, труд. </a:t>
            </a:r>
            <a:r>
              <a:rPr lang="ru-RU" sz="2400" dirty="0" smtClean="0">
                <a:solidFill>
                  <a:schemeClr val="bg1"/>
                </a:solidFill>
              </a:rPr>
              <a:t>(Проверка. Учащиеся по цепочки читают слова и называют орфограммы).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285720" y="3643314"/>
            <a:ext cx="86439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2913"/>
            <a:r>
              <a:rPr lang="ru-RU" sz="2400" dirty="0" smtClean="0">
                <a:solidFill>
                  <a:srgbClr val="FFFF00"/>
                </a:solidFill>
                <a:latin typeface="+mn-lt"/>
              </a:rPr>
              <a:t>Актуализация знаний</a:t>
            </a:r>
          </a:p>
          <a:p>
            <a:pPr indent="442913">
              <a:buAutoNum type="arabicPeriod"/>
            </a:pPr>
            <a:r>
              <a:rPr lang="ru-RU" sz="2400" dirty="0" smtClean="0">
                <a:solidFill>
                  <a:srgbClr val="FFFF00"/>
                </a:solidFill>
                <a:latin typeface="+mn-lt"/>
              </a:rPr>
              <a:t>Индивидуальная работа</a:t>
            </a:r>
          </a:p>
          <a:p>
            <a:pPr indent="442913"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  <a:latin typeface="+mn-lt"/>
              </a:rPr>
              <a:t>Спишите, разберите слова по составу: </a:t>
            </a:r>
            <a:r>
              <a:rPr lang="ru-RU" sz="2400" dirty="0" smtClean="0">
                <a:solidFill>
                  <a:srgbClr val="00B050"/>
                </a:solidFill>
                <a:latin typeface="+mn-lt"/>
              </a:rPr>
              <a:t>подосиновик, переезд, деревенский, лисичка.     </a:t>
            </a:r>
            <a:r>
              <a:rPr lang="ru-RU" dirty="0" smtClean="0"/>
              <a:t>                                                                            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844" y="857232"/>
            <a:ext cx="900115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latin typeface="+mn-lt"/>
              </a:rPr>
              <a:t>Чтобы не ошибиться в написании слова с непроизносимым согласным звуком в корне, надо подобрать такое проверочное однокоренное слово, чтобы этот звук оказался перед гласным и стал произносимым.</a:t>
            </a:r>
            <a:endParaRPr lang="ru-RU" sz="23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1285875" y="428625"/>
            <a:ext cx="7429500" cy="455613"/>
          </a:xfrm>
          <a:prstGeom prst="rect">
            <a:avLst/>
          </a:prstGeom>
          <a:solidFill>
            <a:srgbClr val="FFDA8F"/>
          </a:solidFill>
          <a:ln w="9360" cap="sq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dirty="0" smtClean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rPr>
              <a:t>Самоопределение к деятельности</a:t>
            </a:r>
            <a:endParaRPr lang="ru-RU" sz="3600" dirty="0">
              <a:solidFill>
                <a:srgbClr val="000000"/>
              </a:solidFill>
              <a:latin typeface="Calibri" pitchFamily="34" charset="0"/>
              <a:ea typeface="Microsoft YaHei"/>
              <a:cs typeface="Microsoft YaHei"/>
            </a:endParaRPr>
          </a:p>
        </p:txBody>
      </p:sp>
      <p:pic>
        <p:nvPicPr>
          <p:cNvPr id="6153" name="Рисунок 15" descr="значок новая тем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913" y="357188"/>
            <a:ext cx="588962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257478" y="929942"/>
            <a:ext cx="55007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dirty="0" smtClean="0">
                <a:solidFill>
                  <a:srgbClr val="FFFF00"/>
                </a:solidFill>
                <a:latin typeface="+mj-lt"/>
              </a:rPr>
              <a:t>Прочитайте слова</a:t>
            </a: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8" y="5072074"/>
            <a:ext cx="7256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42844" y="1500174"/>
            <a:ext cx="87868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ru-RU" sz="4000" i="1" dirty="0" smtClean="0">
                <a:latin typeface="+mj-lt"/>
              </a:rPr>
              <a:t>Солнце,</a:t>
            </a:r>
          </a:p>
          <a:p>
            <a:pPr lvl="1"/>
            <a:r>
              <a:rPr lang="ru-RU" sz="4000" i="1" dirty="0">
                <a:latin typeface="+mj-lt"/>
              </a:rPr>
              <a:t> </a:t>
            </a:r>
            <a:r>
              <a:rPr lang="ru-RU" sz="4000" i="1" dirty="0" smtClean="0">
                <a:latin typeface="+mj-lt"/>
              </a:rPr>
              <a:t>         радость,</a:t>
            </a:r>
          </a:p>
          <a:p>
            <a:pPr lvl="1"/>
            <a:r>
              <a:rPr lang="ru-RU" sz="4000" i="1" dirty="0">
                <a:latin typeface="+mj-lt"/>
              </a:rPr>
              <a:t> </a:t>
            </a:r>
            <a:r>
              <a:rPr lang="ru-RU" sz="4000" i="1" dirty="0" smtClean="0">
                <a:latin typeface="+mj-lt"/>
              </a:rPr>
              <a:t>                 сердце, здравствуй.</a:t>
            </a:r>
          </a:p>
          <a:p>
            <a:pPr lvl="1"/>
            <a:r>
              <a:rPr lang="ru-RU" sz="2400" dirty="0" smtClean="0">
                <a:solidFill>
                  <a:srgbClr val="FFFF00"/>
                </a:solidFill>
                <a:latin typeface="+mj-lt"/>
              </a:rPr>
              <a:t>Произнесите их еще раз медленно. Сравните произношение этих слов с их написанием.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FF00"/>
                </a:solidFill>
              </a:rPr>
              <a:t>Определим, сколько букв в этих словах? Сколько звуков услышали?</a:t>
            </a:r>
            <a:endParaRPr lang="ru-RU" sz="24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653136"/>
            <a:ext cx="86073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 smtClean="0">
                <a:solidFill>
                  <a:srgbClr val="FFFF00"/>
                </a:solidFill>
              </a:rPr>
              <a:t>Какие звуки не произнесли и не услышали в этих словах?  Назовите их.</a:t>
            </a:r>
          </a:p>
          <a:p>
            <a:pPr lvl="0" algn="just"/>
            <a:r>
              <a:rPr lang="ru-RU" sz="2400" dirty="0" smtClean="0">
                <a:solidFill>
                  <a:srgbClr val="FFFF00"/>
                </a:solidFill>
              </a:rPr>
              <a:t>Подчеркните их. Как же нам не допускать ошибки в написании этих и им подобных слов?                  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7158" y="6286520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Сформулируйте тему урока.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9" grpId="1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4"/>
            <a:ext cx="8678198" cy="30049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FFFF00"/>
                </a:solidFill>
              </a:rPr>
              <a:t>. Наблюдения над произношением слов с непроизносимыми согласными. Есть ли в этих словах согласный звук, который не произносится?</a:t>
            </a:r>
          </a:p>
          <a:p>
            <a:pPr marL="0" indent="0">
              <a:buNone/>
            </a:pPr>
            <a:endParaRPr lang="ru-RU" sz="1000" dirty="0" smtClean="0"/>
          </a:p>
          <a:p>
            <a:pPr lvl="1">
              <a:buNone/>
            </a:pPr>
            <a:r>
              <a:rPr lang="ru-RU" sz="2400" i="1" dirty="0" smtClean="0">
                <a:latin typeface="Century" pitchFamily="18" charset="0"/>
              </a:rPr>
              <a:t>Ездить, езда, поезда,  наездник.</a:t>
            </a:r>
          </a:p>
          <a:p>
            <a:pPr lvl="1">
              <a:buNone/>
            </a:pPr>
            <a:r>
              <a:rPr lang="ru-RU" sz="2400" i="1" dirty="0" smtClean="0">
                <a:latin typeface="Century" pitchFamily="18" charset="0"/>
              </a:rPr>
              <a:t>Грусть, грустит, грустно, грустный.</a:t>
            </a:r>
          </a:p>
          <a:p>
            <a:pPr>
              <a:buNone/>
            </a:pPr>
            <a:endParaRPr lang="ru-RU" sz="1000" dirty="0" smtClean="0"/>
          </a:p>
          <a:p>
            <a:pPr algn="just">
              <a:buNone/>
            </a:pPr>
            <a:r>
              <a:rPr lang="ru-RU" sz="2200" dirty="0" smtClean="0">
                <a:solidFill>
                  <a:srgbClr val="FFFF00"/>
                </a:solidFill>
              </a:rPr>
              <a:t>Выпишите в один столбик слова, в которых согласный звук  произносится, а в другой те, в которых  не произносится.</a:t>
            </a:r>
            <a:endParaRPr lang="ru-RU" sz="2200" dirty="0">
              <a:solidFill>
                <a:srgbClr val="FFFF00"/>
              </a:solidFill>
            </a:endParaRPr>
          </a:p>
        </p:txBody>
      </p:sp>
      <p:grpSp>
        <p:nvGrpSpPr>
          <p:cNvPr id="4" name="Группа 4"/>
          <p:cNvGrpSpPr>
            <a:grpSpLocks/>
          </p:cNvGrpSpPr>
          <p:nvPr/>
        </p:nvGrpSpPr>
        <p:grpSpPr bwMode="auto">
          <a:xfrm>
            <a:off x="214282" y="285728"/>
            <a:ext cx="8786813" cy="714375"/>
            <a:chOff x="142844" y="285728"/>
            <a:chExt cx="8786874" cy="714331"/>
          </a:xfrm>
        </p:grpSpPr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785786" y="428604"/>
              <a:ext cx="8143932" cy="455594"/>
            </a:xfrm>
            <a:prstGeom prst="rect">
              <a:avLst/>
            </a:prstGeom>
            <a:solidFill>
              <a:srgbClr val="FFDA8F"/>
            </a:solidFill>
            <a:ln w="9360" cap="sq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200" dirty="0" smtClean="0">
                  <a:solidFill>
                    <a:srgbClr val="000000"/>
                  </a:solidFill>
                  <a:latin typeface="Calibri" pitchFamily="34" charset="0"/>
                  <a:ea typeface="Microsoft YaHei"/>
                  <a:cs typeface="Microsoft YaHei"/>
                </a:rPr>
                <a:t>Работа по теме урока. </a:t>
              </a:r>
              <a:r>
                <a:rPr lang="ru-RU" sz="3200" dirty="0">
                  <a:solidFill>
                    <a:schemeClr val="bg1"/>
                  </a:solidFill>
                  <a:latin typeface="Calibri" pitchFamily="34" charset="0"/>
                </a:rPr>
                <a:t>Групповая </a:t>
              </a:r>
              <a:r>
                <a:rPr lang="ru-RU" sz="3200" dirty="0" smtClean="0">
                  <a:solidFill>
                    <a:schemeClr val="bg1"/>
                  </a:solidFill>
                  <a:latin typeface="Calibri" pitchFamily="34" charset="0"/>
                </a:rPr>
                <a:t>работа.</a:t>
              </a:r>
              <a:endParaRPr lang="ru-RU" sz="3200" dirty="0">
                <a:solidFill>
                  <a:schemeClr val="bg1"/>
                </a:solidFill>
                <a:latin typeface="Calibri" pitchFamily="34" charset="0"/>
                <a:ea typeface="Microsoft YaHei"/>
                <a:cs typeface="Microsoft YaHei"/>
              </a:endParaRPr>
            </a:p>
          </p:txBody>
        </p:sp>
        <p:pic>
          <p:nvPicPr>
            <p:cNvPr id="6" name="Рисунок 6" descr="значки - идея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44" y="285728"/>
              <a:ext cx="728476" cy="714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285751" y="4221088"/>
            <a:ext cx="8715405" cy="1296144"/>
          </a:xfrm>
          <a:prstGeom prst="rect">
            <a:avLst/>
          </a:prstGeom>
          <a:solidFill>
            <a:srgbClr val="DED59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Какие звуки не произносятся в словах второго столбика?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Как можно назвать эти согласные?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Почему звуки </a:t>
            </a:r>
            <a:r>
              <a:rPr lang="en-US" sz="2000" dirty="0" smtClean="0">
                <a:solidFill>
                  <a:srgbClr val="00B050"/>
                </a:solidFill>
                <a:latin typeface="+mj-lt"/>
              </a:rPr>
              <a:t>[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т</a:t>
            </a:r>
            <a:r>
              <a:rPr lang="en-US" sz="2000" dirty="0" smtClean="0">
                <a:solidFill>
                  <a:srgbClr val="00B050"/>
                </a:solidFill>
                <a:latin typeface="+mj-lt"/>
              </a:rPr>
              <a:t>]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 и </a:t>
            </a:r>
            <a:r>
              <a:rPr lang="en-US" sz="2000" dirty="0" smtClean="0">
                <a:solidFill>
                  <a:srgbClr val="00B050"/>
                </a:solidFill>
                <a:latin typeface="+mj-lt"/>
              </a:rPr>
              <a:t>[</a:t>
            </a:r>
            <a:r>
              <a:rPr lang="ru-RU" sz="2000" dirty="0" err="1" smtClean="0">
                <a:solidFill>
                  <a:srgbClr val="00B050"/>
                </a:solidFill>
                <a:latin typeface="+mj-lt"/>
              </a:rPr>
              <a:t>д</a:t>
            </a:r>
            <a:r>
              <a:rPr lang="en-US" sz="2000" dirty="0" smtClean="0">
                <a:solidFill>
                  <a:srgbClr val="00B050"/>
                </a:solidFill>
                <a:latin typeface="+mj-lt"/>
              </a:rPr>
              <a:t>]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 не произносятся? </a:t>
            </a:r>
          </a:p>
          <a:p>
            <a:r>
              <a:rPr lang="ru-RU" sz="2000" i="1" dirty="0" smtClean="0">
                <a:solidFill>
                  <a:srgbClr val="00B050"/>
                </a:solidFill>
                <a:latin typeface="+mj-lt"/>
              </a:rPr>
              <a:t>Подчеркните буквы, которые находятся рядом с буквами 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т </a:t>
            </a:r>
            <a:r>
              <a:rPr lang="ru-RU" sz="2000" i="1" dirty="0" smtClean="0">
                <a:solidFill>
                  <a:srgbClr val="00B050"/>
                </a:solidFill>
                <a:latin typeface="+mj-lt"/>
              </a:rPr>
              <a:t>и</a:t>
            </a:r>
            <a:r>
              <a:rPr lang="ru-RU" sz="2000" dirty="0" smtClean="0">
                <a:solidFill>
                  <a:srgbClr val="00B050"/>
                </a:solidFill>
                <a:latin typeface="+mj-lt"/>
              </a:rPr>
              <a:t> д</a:t>
            </a:r>
            <a:r>
              <a:rPr lang="ru-RU" sz="2000" i="1" dirty="0" smtClean="0">
                <a:solidFill>
                  <a:srgbClr val="00B050"/>
                </a:solidFill>
                <a:latin typeface="+mj-lt"/>
              </a:rPr>
              <a:t>.</a:t>
            </a:r>
          </a:p>
          <a:p>
            <a:pPr marL="342900" indent="-342900">
              <a:spcBef>
                <a:spcPct val="20000"/>
              </a:spcBef>
            </a:pPr>
            <a:endParaRPr lang="ru-RU" sz="2000" dirty="0">
              <a:latin typeface="+mj-lt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878843"/>
              </p:ext>
            </p:extLst>
          </p:nvPr>
        </p:nvGraphicFramePr>
        <p:xfrm>
          <a:off x="785786" y="1643064"/>
          <a:ext cx="5715040" cy="270891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787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7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488">
                <a:tc>
                  <a:txBody>
                    <a:bodyPr/>
                    <a:lstStyle/>
                    <a:p>
                      <a:r>
                        <a:rPr lang="ru-RU" sz="2400" b="0" i="1" dirty="0" smtClean="0">
                          <a:solidFill>
                            <a:srgbClr val="FFFF00"/>
                          </a:solidFill>
                          <a:latin typeface="Century" pitchFamily="18" charset="0"/>
                          <a:cs typeface="Calibri" pitchFamily="34" charset="0"/>
                        </a:rPr>
                        <a:t>Проверка:</a:t>
                      </a:r>
                    </a:p>
                    <a:p>
                      <a:r>
                        <a:rPr lang="ru-RU" sz="2400" b="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ездить</a:t>
                      </a:r>
                      <a:endParaRPr lang="ru-RU" sz="2400" b="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b="0" i="1" dirty="0" smtClean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  <a:p>
                      <a:r>
                        <a:rPr lang="ru-RU" sz="2400" b="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наез</a:t>
                      </a:r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latin typeface="Century" pitchFamily="18" charset="0"/>
                          <a:cs typeface="Calibri" pitchFamily="34" charset="0"/>
                        </a:rPr>
                        <a:t>д</a:t>
                      </a:r>
                      <a:r>
                        <a:rPr lang="ru-RU" sz="2400" b="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ник</a:t>
                      </a:r>
                      <a:endParaRPr lang="ru-RU" sz="2400" b="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r>
                        <a:rPr lang="ru-RU" sz="2400" b="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езда</a:t>
                      </a:r>
                      <a:endParaRPr lang="ru-RU" sz="2400" b="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грус</a:t>
                      </a:r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latin typeface="Century" pitchFamily="18" charset="0"/>
                          <a:cs typeface="Calibri" pitchFamily="34" charset="0"/>
                        </a:rPr>
                        <a:t>т</a:t>
                      </a:r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но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поезда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грус</a:t>
                      </a:r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latin typeface="Century" pitchFamily="18" charset="0"/>
                          <a:cs typeface="Calibri" pitchFamily="34" charset="0"/>
                        </a:rPr>
                        <a:t>т</a:t>
                      </a:r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ный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грусть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488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tx1"/>
                          </a:solidFill>
                          <a:latin typeface="Century" pitchFamily="18" charset="0"/>
                          <a:cs typeface="Calibri" pitchFamily="34" charset="0"/>
                        </a:rPr>
                        <a:t>грустит</a:t>
                      </a:r>
                      <a:endParaRPr lang="ru-RU" sz="240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400" i="1" dirty="0">
                        <a:solidFill>
                          <a:schemeClr val="tx1"/>
                        </a:solidFill>
                        <a:latin typeface="Century" pitchFamily="18" charset="0"/>
                        <a:cs typeface="Calibri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7504" y="4725144"/>
            <a:ext cx="88935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pc="-100" dirty="0" smtClean="0">
                <a:solidFill>
                  <a:srgbClr val="FFFF00"/>
                </a:solidFill>
                <a:latin typeface="+mn-lt"/>
              </a:rPr>
              <a:t>Сделайте вывод: </a:t>
            </a:r>
          </a:p>
          <a:p>
            <a:pPr algn="ctr"/>
            <a:r>
              <a:rPr lang="ru-RU" sz="2000" b="1" spc="-100" dirty="0" smtClean="0">
                <a:solidFill>
                  <a:srgbClr val="FFFF00"/>
                </a:solidFill>
                <a:latin typeface="+mn-lt"/>
              </a:rPr>
              <a:t>Какие звуки могут быть непроизносимыми и почему?</a:t>
            </a:r>
          </a:p>
          <a:p>
            <a:pPr algn="ctr"/>
            <a:r>
              <a:rPr lang="ru-RU" sz="2000" spc="-100" dirty="0">
                <a:solidFill>
                  <a:srgbClr val="FFFF00"/>
                </a:solidFill>
                <a:latin typeface="+mn-lt"/>
              </a:rPr>
              <a:t>В русском языке много слов, в которых рядом находятся три согласных звука, например  </a:t>
            </a:r>
            <a:r>
              <a:rPr lang="en-US" sz="2000" spc="-100" dirty="0">
                <a:solidFill>
                  <a:srgbClr val="FFFF00"/>
                </a:solidFill>
                <a:latin typeface="+mn-lt"/>
              </a:rPr>
              <a:t>[</a:t>
            </a:r>
            <a:r>
              <a:rPr lang="ru-RU" sz="2000" spc="-100" dirty="0" err="1">
                <a:solidFill>
                  <a:srgbClr val="FFFF00"/>
                </a:solidFill>
                <a:latin typeface="+mn-lt"/>
              </a:rPr>
              <a:t>стн</a:t>
            </a:r>
            <a:r>
              <a:rPr lang="en-US" sz="2000" spc="-100" dirty="0">
                <a:solidFill>
                  <a:srgbClr val="FFFF00"/>
                </a:solidFill>
                <a:latin typeface="+mn-lt"/>
              </a:rPr>
              <a:t>]</a:t>
            </a:r>
            <a:r>
              <a:rPr lang="ru-RU" sz="2000" spc="-100" dirty="0">
                <a:solidFill>
                  <a:srgbClr val="FFFF00"/>
                </a:solidFill>
                <a:latin typeface="+mn-lt"/>
              </a:rPr>
              <a:t>, </a:t>
            </a:r>
            <a:r>
              <a:rPr lang="en-US" sz="2000" spc="-100" dirty="0">
                <a:solidFill>
                  <a:srgbClr val="FFFF00"/>
                </a:solidFill>
                <a:latin typeface="+mn-lt"/>
              </a:rPr>
              <a:t>[</a:t>
            </a:r>
            <a:r>
              <a:rPr lang="ru-RU" sz="2000" spc="-100" dirty="0" err="1">
                <a:solidFill>
                  <a:srgbClr val="FFFF00"/>
                </a:solidFill>
                <a:latin typeface="+mn-lt"/>
              </a:rPr>
              <a:t>здн</a:t>
            </a:r>
            <a:r>
              <a:rPr lang="en-US" sz="2000" spc="-100" dirty="0">
                <a:solidFill>
                  <a:srgbClr val="FFFF00"/>
                </a:solidFill>
                <a:latin typeface="+mn-lt"/>
              </a:rPr>
              <a:t>]</a:t>
            </a:r>
            <a:r>
              <a:rPr lang="ru-RU" sz="2000" spc="-100" dirty="0">
                <a:solidFill>
                  <a:srgbClr val="FFFF00"/>
                </a:solidFill>
                <a:latin typeface="+mn-lt"/>
              </a:rPr>
              <a:t> и другие. Один согласный звук из трех (средний) в потоке речи не произносится. Такие согласные звуки называют непроизносимыми. Непроизносимыми чаще всего являются звуки </a:t>
            </a:r>
            <a:r>
              <a:rPr lang="en-US" sz="2000" spc="-100" dirty="0">
                <a:solidFill>
                  <a:srgbClr val="FFFF00"/>
                </a:solidFill>
                <a:latin typeface="+mn-lt"/>
              </a:rPr>
              <a:t>[</a:t>
            </a:r>
            <a:r>
              <a:rPr lang="ru-RU" sz="2000" spc="-100" dirty="0">
                <a:solidFill>
                  <a:srgbClr val="FFFF00"/>
                </a:solidFill>
                <a:latin typeface="+mn-lt"/>
              </a:rPr>
              <a:t>т</a:t>
            </a:r>
            <a:r>
              <a:rPr lang="en-US" sz="2000" spc="-100" dirty="0">
                <a:solidFill>
                  <a:srgbClr val="FFFF00"/>
                </a:solidFill>
                <a:latin typeface="+mn-lt"/>
              </a:rPr>
              <a:t>]</a:t>
            </a:r>
            <a:r>
              <a:rPr lang="ru-RU" sz="2000" spc="-100" dirty="0">
                <a:solidFill>
                  <a:srgbClr val="FFFF00"/>
                </a:solidFill>
                <a:latin typeface="+mn-lt"/>
              </a:rPr>
              <a:t> и </a:t>
            </a:r>
            <a:r>
              <a:rPr lang="en-US" sz="2000" spc="-100" dirty="0">
                <a:solidFill>
                  <a:srgbClr val="FFFF00"/>
                </a:solidFill>
                <a:latin typeface="+mn-lt"/>
              </a:rPr>
              <a:t>[</a:t>
            </a:r>
            <a:r>
              <a:rPr lang="ru-RU" sz="2000" spc="-100" dirty="0">
                <a:solidFill>
                  <a:srgbClr val="FFFF00"/>
                </a:solidFill>
                <a:latin typeface="+mn-lt"/>
              </a:rPr>
              <a:t>д</a:t>
            </a:r>
            <a:r>
              <a:rPr lang="en-US" sz="2000" spc="-100" dirty="0">
                <a:solidFill>
                  <a:srgbClr val="FFFF00"/>
                </a:solidFill>
                <a:latin typeface="+mn-lt"/>
              </a:rPr>
              <a:t>]</a:t>
            </a:r>
            <a:r>
              <a:rPr lang="ru-RU" sz="2000" i="1" spc="-100" dirty="0">
                <a:solidFill>
                  <a:srgbClr val="FFFF00"/>
                </a:solidFill>
                <a:latin typeface="+mn-lt"/>
              </a:rPr>
              <a:t>, </a:t>
            </a:r>
            <a:r>
              <a:rPr lang="ru-RU" sz="2000" spc="-100" dirty="0">
                <a:solidFill>
                  <a:srgbClr val="FFFF00"/>
                </a:solidFill>
                <a:latin typeface="+mn-lt"/>
              </a:rPr>
              <a:t>но могут быть и другие звуки</a:t>
            </a:r>
            <a:r>
              <a:rPr lang="ru-RU" sz="2000" spc="-100" dirty="0" smtClean="0">
                <a:solidFill>
                  <a:srgbClr val="FFFF00"/>
                </a:solidFill>
                <a:latin typeface="+mn-lt"/>
              </a:rPr>
              <a:t>.</a:t>
            </a:r>
            <a:endParaRPr lang="ru-RU" sz="2400" spc="-1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build="allAtOnce" animBg="1"/>
      <p:bldP spid="7" grpId="1" uiExpand="1" build="allAtOnce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314" y="4429132"/>
            <a:ext cx="8501090" cy="1938992"/>
          </a:xfrm>
          <a:prstGeom prst="rect">
            <a:avLst/>
          </a:prstGeom>
          <a:solidFill>
            <a:srgbClr val="DED592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Как вы думаете, почему надо писать букву непроизносимого согласного?</a:t>
            </a:r>
          </a:p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 Можно ли проверить написание букв там, где есть непроизносимые  согласные известным вам способом?</a:t>
            </a:r>
          </a:p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Найдите, среди однокоренных слов в каждом ряду проверочные слова. Почему они являются проверочными?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5"/>
            <a:ext cx="9001156" cy="64294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dirty="0" smtClean="0">
                <a:solidFill>
                  <a:srgbClr val="FFFF00"/>
                </a:solidFill>
              </a:rPr>
              <a:t>Прочитайте слова.</a:t>
            </a:r>
            <a:r>
              <a:rPr lang="en-US" sz="2600" dirty="0" smtClean="0">
                <a:solidFill>
                  <a:srgbClr val="FFFF00"/>
                </a:solidFill>
              </a:rPr>
              <a:t> </a:t>
            </a:r>
            <a:r>
              <a:rPr lang="ru-RU" sz="2600" dirty="0" smtClean="0">
                <a:solidFill>
                  <a:srgbClr val="FFFF00"/>
                </a:solidFill>
              </a:rPr>
              <a:t>Найдите слова, в которых есть непроизносимые согласные звуки. Назовите эти звуки. </a:t>
            </a:r>
            <a:endParaRPr lang="en-US" sz="26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  <p:grpSp>
        <p:nvGrpSpPr>
          <p:cNvPr id="12" name="Группа 4"/>
          <p:cNvGrpSpPr>
            <a:grpSpLocks/>
          </p:cNvGrpSpPr>
          <p:nvPr/>
        </p:nvGrpSpPr>
        <p:grpSpPr bwMode="auto">
          <a:xfrm>
            <a:off x="214282" y="285728"/>
            <a:ext cx="8786813" cy="714375"/>
            <a:chOff x="142844" y="285728"/>
            <a:chExt cx="8786874" cy="714331"/>
          </a:xfrm>
        </p:grpSpPr>
        <p:sp>
          <p:nvSpPr>
            <p:cNvPr id="13" name="Text Box 4"/>
            <p:cNvSpPr txBox="1">
              <a:spLocks noChangeArrowheads="1"/>
            </p:cNvSpPr>
            <p:nvPr/>
          </p:nvSpPr>
          <p:spPr bwMode="auto">
            <a:xfrm>
              <a:off x="785786" y="428604"/>
              <a:ext cx="8143932" cy="455594"/>
            </a:xfrm>
            <a:prstGeom prst="rect">
              <a:avLst/>
            </a:prstGeom>
            <a:solidFill>
              <a:srgbClr val="FFDA8F"/>
            </a:solidFill>
            <a:ln w="9360" cap="sq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3200" dirty="0" smtClean="0">
                  <a:solidFill>
                    <a:srgbClr val="000000"/>
                  </a:solidFill>
                  <a:latin typeface="Calibri" pitchFamily="34" charset="0"/>
                  <a:ea typeface="Microsoft YaHei"/>
                  <a:cs typeface="Microsoft YaHei"/>
                </a:rPr>
                <a:t>Работа по теме урока. Работа в парах.</a:t>
              </a:r>
              <a:endParaRPr lang="ru-RU" sz="3200" dirty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endParaRPr>
            </a:p>
          </p:txBody>
        </p:sp>
        <p:pic>
          <p:nvPicPr>
            <p:cNvPr id="14" name="Рисунок 6" descr="значки - идея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844" y="285728"/>
              <a:ext cx="728476" cy="714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Прямоугольник 14"/>
          <p:cNvSpPr/>
          <p:nvPr/>
        </p:nvSpPr>
        <p:spPr>
          <a:xfrm>
            <a:off x="578517" y="1916832"/>
            <a:ext cx="521761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звезда,</a:t>
            </a:r>
          </a:p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звезды,</a:t>
            </a:r>
          </a:p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звездочка</a:t>
            </a:r>
          </a:p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звездный</a:t>
            </a:r>
          </a:p>
          <a:p>
            <a:pPr lvl="0" algn="ctr"/>
            <a:r>
              <a:rPr lang="ru-RU" sz="2400" dirty="0" smtClean="0">
                <a:solidFill>
                  <a:schemeClr val="bg1"/>
                </a:solidFill>
                <a:latin typeface="+mj-lt"/>
              </a:rPr>
              <a:t>звездолет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5000636"/>
            <a:ext cx="821537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+mj-lt"/>
              </a:rPr>
              <a:t>Сформулируйте правило:</a:t>
            </a:r>
          </a:p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+mj-lt"/>
              </a:rPr>
              <a:t>как правильно записать непроизносимый согласный звук?</a:t>
            </a:r>
            <a:endParaRPr lang="ru-RU" sz="2800" b="1" dirty="0">
              <a:solidFill>
                <a:srgbClr val="FFC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 animBg="1"/>
      <p:bldP spid="8" grpId="1" uiExpand="1" build="allAtOnce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28596" y="1546259"/>
            <a:ext cx="8286779" cy="4357702"/>
          </a:xfrm>
          <a:prstGeom prst="roundRect">
            <a:avLst/>
          </a:prstGeom>
          <a:solidFill>
            <a:srgbClr val="FFE6B3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42" y="190343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Чтобы не ошибиться в написании слова с непроизносимым согласным звуком в корне, надо подобрать такое проверочное однокоренное слово, чтобы этот звук оказался перед гласным и стал произносимым.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Обозначение на письме непроизносимого согласного – это орфограмма.</a:t>
            </a:r>
          </a:p>
          <a:p>
            <a:pPr marL="800100" lvl="2" indent="0">
              <a:buNone/>
            </a:pPr>
            <a:r>
              <a:rPr lang="ru-RU" i="1" dirty="0" smtClean="0">
                <a:solidFill>
                  <a:srgbClr val="00B050"/>
                </a:solidFill>
              </a:rPr>
              <a:t>Местный – место</a:t>
            </a:r>
          </a:p>
          <a:p>
            <a:pPr marL="800100" lvl="2" indent="0">
              <a:buNone/>
            </a:pPr>
            <a:r>
              <a:rPr lang="ru-RU" i="1" dirty="0" smtClean="0">
                <a:solidFill>
                  <a:srgbClr val="00B050"/>
                </a:solidFill>
              </a:rPr>
              <a:t>Честный – (нет) чести</a:t>
            </a:r>
          </a:p>
          <a:p>
            <a:pPr marL="800100" lvl="2" indent="0">
              <a:buNone/>
            </a:pPr>
            <a:r>
              <a:rPr lang="ru-RU" i="1" dirty="0" smtClean="0">
                <a:solidFill>
                  <a:srgbClr val="00B050"/>
                </a:solidFill>
              </a:rPr>
              <a:t>Вестник – вести</a:t>
            </a:r>
          </a:p>
        </p:txBody>
      </p:sp>
      <p:pic>
        <p:nvPicPr>
          <p:cNvPr id="4" name="Рисунок 7" descr="значки - сравниваем с автором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14313"/>
            <a:ext cx="81121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28688" y="428625"/>
            <a:ext cx="7786687" cy="455613"/>
          </a:xfrm>
          <a:prstGeom prst="rect">
            <a:avLst/>
          </a:prstGeom>
          <a:solidFill>
            <a:srgbClr val="FFDA8F"/>
          </a:solidFill>
          <a:ln w="9360" cap="sq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spc="-100" dirty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rPr>
              <a:t>Сравниваем свой </a:t>
            </a:r>
            <a:r>
              <a:rPr lang="ru-RU" sz="2800" spc="-100" dirty="0" smtClean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rPr>
              <a:t>ответ </a:t>
            </a:r>
            <a:r>
              <a:rPr lang="ru-RU" sz="2800" spc="-100" dirty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rPr>
              <a:t>с </a:t>
            </a:r>
            <a:r>
              <a:rPr lang="ru-RU" sz="2800" spc="-100" dirty="0" smtClean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rPr>
              <a:t>правилом русского языка</a:t>
            </a:r>
            <a:endParaRPr lang="ru-RU" sz="2800" spc="-100" dirty="0">
              <a:solidFill>
                <a:srgbClr val="000000"/>
              </a:solidFill>
              <a:latin typeface="Calibri" pitchFamily="34" charset="0"/>
              <a:ea typeface="Microsoft YaHei"/>
              <a:cs typeface="Microsoft YaHei"/>
            </a:endParaRPr>
          </a:p>
        </p:txBody>
      </p:sp>
      <p:sp>
        <p:nvSpPr>
          <p:cNvPr id="7" name="Дуга 6"/>
          <p:cNvSpPr/>
          <p:nvPr/>
        </p:nvSpPr>
        <p:spPr>
          <a:xfrm rot="18688207">
            <a:off x="1487321" y="4197646"/>
            <a:ext cx="854004" cy="999971"/>
          </a:xfrm>
          <a:prstGeom prst="arc">
            <a:avLst>
              <a:gd name="adj1" fmla="val 16213313"/>
              <a:gd name="adj2" fmla="val 2126445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000232" y="4637346"/>
            <a:ext cx="214314" cy="0"/>
          </a:xfrm>
          <a:prstGeom prst="line">
            <a:avLst/>
          </a:prstGeom>
          <a:ln w="28575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86024" y="4618077"/>
            <a:ext cx="142968" cy="0"/>
          </a:xfrm>
          <a:prstGeom prst="line">
            <a:avLst/>
          </a:prstGeom>
          <a:ln w="28575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3428992" y="4539153"/>
            <a:ext cx="214314" cy="98195"/>
            <a:chOff x="2643174" y="4286256"/>
            <a:chExt cx="142876" cy="51744"/>
          </a:xfrm>
        </p:grpSpPr>
        <p:cxnSp>
          <p:nvCxnSpPr>
            <p:cNvPr id="20" name="Прямая соединительная линия 19"/>
            <p:cNvCxnSpPr/>
            <p:nvPr/>
          </p:nvCxnSpPr>
          <p:spPr>
            <a:xfrm>
              <a:off x="2643174" y="4286256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2643174" y="4338000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Группа 24"/>
          <p:cNvGrpSpPr/>
          <p:nvPr/>
        </p:nvGrpSpPr>
        <p:grpSpPr>
          <a:xfrm>
            <a:off x="3286025" y="5435606"/>
            <a:ext cx="142970" cy="105921"/>
            <a:chOff x="2643174" y="4286256"/>
            <a:chExt cx="142876" cy="51744"/>
          </a:xfrm>
        </p:grpSpPr>
        <p:cxnSp>
          <p:nvCxnSpPr>
            <p:cNvPr id="26" name="Прямая соединительная линия 25"/>
            <p:cNvCxnSpPr/>
            <p:nvPr/>
          </p:nvCxnSpPr>
          <p:spPr>
            <a:xfrm>
              <a:off x="2643174" y="4286256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2643174" y="4338000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Группа 27"/>
          <p:cNvGrpSpPr/>
          <p:nvPr/>
        </p:nvGrpSpPr>
        <p:grpSpPr>
          <a:xfrm>
            <a:off x="4089741" y="4975266"/>
            <a:ext cx="120835" cy="90709"/>
            <a:chOff x="2643174" y="4286256"/>
            <a:chExt cx="142876" cy="51744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>
              <a:off x="2643174" y="4286256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2643174" y="4338000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Прямая соединительная линия 33"/>
          <p:cNvCxnSpPr/>
          <p:nvPr/>
        </p:nvCxnSpPr>
        <p:spPr>
          <a:xfrm>
            <a:off x="3923928" y="5014499"/>
            <a:ext cx="165813" cy="0"/>
          </a:xfrm>
          <a:prstGeom prst="line">
            <a:avLst/>
          </a:prstGeom>
          <a:ln w="28575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3131840" y="5467476"/>
            <a:ext cx="154184" cy="3928"/>
          </a:xfrm>
          <a:prstGeom prst="line">
            <a:avLst/>
          </a:prstGeom>
          <a:ln w="28575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928794" y="5065974"/>
            <a:ext cx="214314" cy="0"/>
          </a:xfrm>
          <a:prstGeom prst="line">
            <a:avLst/>
          </a:prstGeom>
          <a:ln w="28575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928794" y="5494602"/>
            <a:ext cx="214314" cy="0"/>
          </a:xfrm>
          <a:prstGeom prst="line">
            <a:avLst/>
          </a:prstGeom>
          <a:ln w="28575">
            <a:solidFill>
              <a:srgbClr val="008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Дуга 37"/>
          <p:cNvSpPr/>
          <p:nvPr/>
        </p:nvSpPr>
        <p:spPr>
          <a:xfrm rot="18688207">
            <a:off x="1528656" y="4658105"/>
            <a:ext cx="614358" cy="658550"/>
          </a:xfrm>
          <a:prstGeom prst="arc">
            <a:avLst>
              <a:gd name="adj1" fmla="val 15018441"/>
              <a:gd name="adj2" fmla="val 152010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Дуга 38"/>
          <p:cNvSpPr/>
          <p:nvPr/>
        </p:nvSpPr>
        <p:spPr>
          <a:xfrm rot="18688207">
            <a:off x="1466459" y="5145142"/>
            <a:ext cx="710358" cy="802280"/>
          </a:xfrm>
          <a:prstGeom prst="arc">
            <a:avLst>
              <a:gd name="adj1" fmla="val 16213313"/>
              <a:gd name="adj2" fmla="val 498855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Дуга 39"/>
          <p:cNvSpPr/>
          <p:nvPr/>
        </p:nvSpPr>
        <p:spPr>
          <a:xfrm rot="18688207">
            <a:off x="2661690" y="5149140"/>
            <a:ext cx="677350" cy="545435"/>
          </a:xfrm>
          <a:prstGeom prst="arc">
            <a:avLst>
              <a:gd name="adj1" fmla="val 15415454"/>
              <a:gd name="adj2" fmla="val 1156142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Дуга 40"/>
          <p:cNvSpPr/>
          <p:nvPr/>
        </p:nvSpPr>
        <p:spPr>
          <a:xfrm rot="18688207">
            <a:off x="2839306" y="4204455"/>
            <a:ext cx="893436" cy="1116927"/>
          </a:xfrm>
          <a:prstGeom prst="arc">
            <a:avLst>
              <a:gd name="adj1" fmla="val 15766235"/>
              <a:gd name="adj2" fmla="val 2054836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Дуга 41"/>
          <p:cNvSpPr/>
          <p:nvPr/>
        </p:nvSpPr>
        <p:spPr>
          <a:xfrm rot="18688207">
            <a:off x="3460339" y="4705864"/>
            <a:ext cx="746527" cy="668952"/>
          </a:xfrm>
          <a:prstGeom prst="arc">
            <a:avLst>
              <a:gd name="adj1" fmla="val 16051569"/>
              <a:gd name="adj2" fmla="val 27934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Группа 34"/>
          <p:cNvGrpSpPr/>
          <p:nvPr/>
        </p:nvGrpSpPr>
        <p:grpSpPr>
          <a:xfrm>
            <a:off x="285720" y="5414032"/>
            <a:ext cx="8643998" cy="1443968"/>
            <a:chOff x="214282" y="5434427"/>
            <a:chExt cx="8643998" cy="1443968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214282" y="5434427"/>
              <a:ext cx="8643998" cy="1040388"/>
              <a:chOff x="214282" y="6000768"/>
              <a:chExt cx="8643998" cy="928670"/>
            </a:xfrm>
          </p:grpSpPr>
          <p:sp>
            <p:nvSpPr>
              <p:cNvPr id="19" name="Скругленный прямоугольник 18"/>
              <p:cNvSpPr/>
              <p:nvPr/>
            </p:nvSpPr>
            <p:spPr>
              <a:xfrm>
                <a:off x="214282" y="6000768"/>
                <a:ext cx="8643998" cy="928670"/>
              </a:xfrm>
              <a:prstGeom prst="roundRect">
                <a:avLst/>
              </a:prstGeom>
              <a:solidFill>
                <a:srgbClr val="FFE6B3"/>
              </a:solidFill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357158" y="6000768"/>
                <a:ext cx="8358246" cy="9066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ru-RU" sz="2000" dirty="0" smtClean="0">
                    <a:solidFill>
                      <a:schemeClr val="bg1"/>
                    </a:solidFill>
                    <a:latin typeface="+mn-lt"/>
                  </a:rPr>
                  <a:t>3. Пишу слово.</a:t>
                </a:r>
              </a:p>
              <a:p>
                <a:pPr>
                  <a:buNone/>
                </a:pPr>
                <a:r>
                  <a:rPr lang="ru-RU" sz="2000" dirty="0" smtClean="0">
                    <a:solidFill>
                      <a:schemeClr val="bg1"/>
                    </a:solidFill>
                    <a:latin typeface="+mn-lt"/>
                  </a:rPr>
                  <a:t>4. Проверяю</a:t>
                </a:r>
              </a:p>
              <a:p>
                <a:pPr>
                  <a:buNone/>
                </a:pPr>
                <a:r>
                  <a:rPr lang="ru-RU" sz="2000" dirty="0" smtClean="0">
                    <a:solidFill>
                      <a:schemeClr val="bg1"/>
                    </a:solidFill>
                    <a:latin typeface="+mn-lt"/>
                  </a:rPr>
                  <a:t>Гигантский - гиганты</a:t>
                </a:r>
              </a:p>
            </p:txBody>
          </p:sp>
        </p:grpSp>
        <p:sp>
          <p:nvSpPr>
            <p:cNvPr id="11" name="Дуга 10"/>
            <p:cNvSpPr/>
            <p:nvPr/>
          </p:nvSpPr>
          <p:spPr>
            <a:xfrm rot="18688207">
              <a:off x="411503" y="6019353"/>
              <a:ext cx="821396" cy="896681"/>
            </a:xfrm>
            <a:prstGeom prst="arc">
              <a:avLst>
                <a:gd name="adj1" fmla="val 16213313"/>
                <a:gd name="adj2" fmla="val 49885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Дуга 20"/>
            <p:cNvSpPr/>
            <p:nvPr/>
          </p:nvSpPr>
          <p:spPr>
            <a:xfrm rot="18688207">
              <a:off x="411503" y="6019356"/>
              <a:ext cx="821396" cy="896681"/>
            </a:xfrm>
            <a:prstGeom prst="arc">
              <a:avLst>
                <a:gd name="adj1" fmla="val 16213313"/>
                <a:gd name="adj2" fmla="val 49885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7" name="Дуга 26"/>
            <p:cNvSpPr/>
            <p:nvPr/>
          </p:nvSpPr>
          <p:spPr>
            <a:xfrm rot="18688207">
              <a:off x="1767433" y="6014192"/>
              <a:ext cx="821396" cy="896681"/>
            </a:xfrm>
            <a:prstGeom prst="arc">
              <a:avLst>
                <a:gd name="adj1" fmla="val 15965874"/>
                <a:gd name="adj2" fmla="val 49885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>
              <a:off x="2357422" y="6357958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Группа 28"/>
            <p:cNvGrpSpPr/>
            <p:nvPr/>
          </p:nvGrpSpPr>
          <p:grpSpPr>
            <a:xfrm>
              <a:off x="2500298" y="6357958"/>
              <a:ext cx="142876" cy="51744"/>
              <a:chOff x="2643174" y="4286256"/>
              <a:chExt cx="142876" cy="51744"/>
            </a:xfrm>
          </p:grpSpPr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2643174" y="4286256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2643174" y="4338000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3"/>
            <a:ext cx="9144000" cy="4071965"/>
          </a:xfrm>
        </p:spPr>
        <p:txBody>
          <a:bodyPr/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85813" y="428625"/>
            <a:ext cx="8215312" cy="500063"/>
          </a:xfrm>
          <a:prstGeom prst="rect">
            <a:avLst/>
          </a:prstGeom>
          <a:solidFill>
            <a:srgbClr val="FFDA8F"/>
          </a:solidFill>
          <a:ln w="9360" cap="sq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rPr>
              <a:t>Закрепляем </a:t>
            </a:r>
            <a:r>
              <a:rPr lang="ru-RU" sz="3200" dirty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rPr>
              <a:t>новые знания. Развиваем умения</a:t>
            </a:r>
          </a:p>
        </p:txBody>
      </p:sp>
      <p:pic>
        <p:nvPicPr>
          <p:cNvPr id="5" name="Рисунок 6" descr="значк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" y="285750"/>
            <a:ext cx="72548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13"/>
          <p:cNvGrpSpPr/>
          <p:nvPr/>
        </p:nvGrpSpPr>
        <p:grpSpPr>
          <a:xfrm>
            <a:off x="214282" y="1408341"/>
            <a:ext cx="8643998" cy="714380"/>
            <a:chOff x="214282" y="6000768"/>
            <a:chExt cx="8643998" cy="714380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14282" y="6000768"/>
              <a:ext cx="8643998" cy="714380"/>
            </a:xfrm>
            <a:prstGeom prst="roundRect">
              <a:avLst/>
            </a:prstGeom>
            <a:solidFill>
              <a:srgbClr val="FFE6B3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57158" y="6000768"/>
              <a:ext cx="835824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lvl="0" indent="-342900">
                <a:spcBef>
                  <a:spcPct val="20000"/>
                </a:spcBef>
              </a:pPr>
              <a:r>
                <a:rPr lang="ru-RU" sz="2000" dirty="0" smtClean="0">
                  <a:solidFill>
                    <a:prstClr val="black"/>
                  </a:solidFill>
                  <a:latin typeface="Calibri"/>
                </a:rPr>
                <a:t>1. Произношу слово. Слушаю, есть ли рядом несколько согласных звуков. Например: лесной – звуки  </a:t>
              </a:r>
              <a:r>
                <a:rPr lang="en-US" sz="2000" dirty="0" smtClean="0">
                  <a:solidFill>
                    <a:prstClr val="black"/>
                  </a:solidFill>
                  <a:latin typeface="Calibri"/>
                </a:rPr>
                <a:t>[</a:t>
              </a:r>
              <a:r>
                <a:rPr lang="ru-RU" sz="2000" dirty="0" err="1" smtClean="0">
                  <a:solidFill>
                    <a:prstClr val="black"/>
                  </a:solidFill>
                  <a:latin typeface="Calibri"/>
                </a:rPr>
                <a:t>сн</a:t>
              </a:r>
              <a:r>
                <a:rPr lang="en-US" sz="2000" dirty="0" smtClean="0">
                  <a:solidFill>
                    <a:prstClr val="black"/>
                  </a:solidFill>
                  <a:latin typeface="Calibri"/>
                </a:rPr>
                <a:t>]</a:t>
              </a:r>
              <a:r>
                <a:rPr lang="ru-RU" sz="2000" dirty="0" smtClean="0">
                  <a:solidFill>
                    <a:prstClr val="black"/>
                  </a:solidFill>
                  <a:latin typeface="Calibri"/>
                </a:rPr>
                <a:t>, гигантский – звуки </a:t>
              </a:r>
              <a:r>
                <a:rPr lang="en-US" sz="2000" dirty="0" smtClean="0">
                  <a:solidFill>
                    <a:prstClr val="black"/>
                  </a:solidFill>
                  <a:latin typeface="Calibri"/>
                </a:rPr>
                <a:t>[</a:t>
              </a:r>
              <a:r>
                <a:rPr lang="ru-RU" sz="2000" dirty="0" err="1" smtClean="0">
                  <a:solidFill>
                    <a:prstClr val="black"/>
                  </a:solidFill>
                  <a:latin typeface="Calibri"/>
                </a:rPr>
                <a:t>нск</a:t>
              </a:r>
              <a:r>
                <a:rPr lang="en-US" sz="2000" dirty="0" smtClean="0">
                  <a:solidFill>
                    <a:prstClr val="black"/>
                  </a:solidFill>
                  <a:latin typeface="Calibri"/>
                </a:rPr>
                <a:t>]</a:t>
              </a:r>
              <a:endParaRPr lang="ru-RU" sz="2000" dirty="0" smtClean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14282" y="2479911"/>
            <a:ext cx="8643998" cy="2813030"/>
            <a:chOff x="285720" y="6000764"/>
            <a:chExt cx="8572560" cy="3920245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285720" y="6000764"/>
              <a:ext cx="8572560" cy="3811557"/>
            </a:xfrm>
            <a:prstGeom prst="roundRect">
              <a:avLst/>
            </a:prstGeom>
            <a:solidFill>
              <a:srgbClr val="FFE6B3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00034" y="6103638"/>
              <a:ext cx="8358246" cy="38173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-342900">
                <a:spcBef>
                  <a:spcPts val="0"/>
                </a:spcBef>
                <a:spcAft>
                  <a:spcPts val="0"/>
                </a:spcAft>
              </a:pPr>
              <a:r>
                <a:rPr lang="ru-RU" sz="2000" dirty="0" smtClean="0">
                  <a:solidFill>
                    <a:schemeClr val="bg1"/>
                  </a:solidFill>
                  <a:latin typeface="+mj-lt"/>
                </a:rPr>
                <a:t>2. Проверяю, есть ли в этих словах непроизносимый согласный звук. Для этого изменяю слово или подбираю однокоренное проверочное слово, чтобы после согласного стоял гласный.</a:t>
              </a:r>
            </a:p>
            <a:p>
              <a:pPr indent="-342900">
                <a:spcBef>
                  <a:spcPts val="0"/>
                </a:spcBef>
                <a:spcAft>
                  <a:spcPts val="0"/>
                </a:spcAft>
              </a:pPr>
              <a:r>
                <a:rPr lang="ru-RU" sz="1600" dirty="0" smtClean="0">
                  <a:solidFill>
                    <a:schemeClr val="bg1"/>
                  </a:solidFill>
                  <a:latin typeface="+mj-lt"/>
                </a:rPr>
                <a:t>     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[</a:t>
              </a:r>
              <a:r>
                <a:rPr lang="ru-RU" sz="1600" dirty="0" err="1" smtClean="0">
                  <a:solidFill>
                    <a:schemeClr val="bg1"/>
                  </a:solidFill>
                  <a:latin typeface="+mj-lt"/>
                </a:rPr>
                <a:t>сн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]</a:t>
              </a:r>
            </a:p>
            <a:p>
              <a:pPr indent="-342900">
                <a:spcBef>
                  <a:spcPts val="0"/>
                </a:spcBef>
                <a:spcAft>
                  <a:spcPts val="0"/>
                </a:spcAft>
              </a:pPr>
              <a:r>
                <a:rPr lang="ru-RU" sz="2000" dirty="0" smtClean="0">
                  <a:solidFill>
                    <a:schemeClr val="bg1"/>
                  </a:solidFill>
                  <a:latin typeface="+mj-lt"/>
                </a:rPr>
                <a:t>Лесной леса, лесистый. Непроизносимого согласного звука нет. Пишем</a:t>
              </a:r>
            </a:p>
            <a:p>
              <a:pPr indent="-342900">
                <a:spcBef>
                  <a:spcPts val="0"/>
                </a:spcBef>
                <a:spcAft>
                  <a:spcPts val="0"/>
                </a:spcAft>
              </a:pPr>
              <a:r>
                <a:rPr lang="ru-RU" sz="2000" dirty="0" smtClean="0">
                  <a:solidFill>
                    <a:schemeClr val="bg1"/>
                  </a:solidFill>
                  <a:latin typeface="+mj-lt"/>
                </a:rPr>
                <a:t>лесной. </a:t>
              </a:r>
              <a:endParaRPr lang="en-US" sz="2000" dirty="0" smtClean="0">
                <a:solidFill>
                  <a:schemeClr val="bg1"/>
                </a:solidFill>
                <a:latin typeface="+mj-lt"/>
              </a:endParaRPr>
            </a:p>
            <a:p>
              <a:pPr indent="-342900">
                <a:spcBef>
                  <a:spcPts val="0"/>
                </a:spcBef>
                <a:spcAft>
                  <a:spcPts val="0"/>
                </a:spcAft>
              </a:pPr>
              <a:r>
                <a:rPr lang="ru-RU" sz="1600" dirty="0" smtClean="0">
                  <a:solidFill>
                    <a:schemeClr val="bg1"/>
                  </a:solidFill>
                  <a:latin typeface="+mj-lt"/>
                </a:rPr>
                <a:t>         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[</a:t>
              </a:r>
              <a:r>
                <a:rPr lang="ru-RU" sz="1600" dirty="0" err="1" smtClean="0">
                  <a:solidFill>
                    <a:schemeClr val="bg1"/>
                  </a:solidFill>
                  <a:latin typeface="+mj-lt"/>
                </a:rPr>
                <a:t>нск</a:t>
              </a:r>
              <a:r>
                <a:rPr lang="en-US" sz="1600" dirty="0" smtClean="0">
                  <a:solidFill>
                    <a:schemeClr val="bg1"/>
                  </a:solidFill>
                  <a:latin typeface="+mj-lt"/>
                </a:rPr>
                <a:t>]</a:t>
              </a:r>
              <a:endParaRPr lang="ru-RU" sz="1600" dirty="0" smtClean="0">
                <a:solidFill>
                  <a:schemeClr val="bg1"/>
                </a:solidFill>
                <a:latin typeface="+mj-lt"/>
              </a:endParaRPr>
            </a:p>
            <a:p>
              <a:pPr indent="-342900">
                <a:spcBef>
                  <a:spcPts val="0"/>
                </a:spcBef>
                <a:spcAft>
                  <a:spcPts val="0"/>
                </a:spcAft>
              </a:pPr>
              <a:r>
                <a:rPr lang="ru-RU" sz="2000" dirty="0" smtClean="0">
                  <a:solidFill>
                    <a:schemeClr val="bg1"/>
                  </a:solidFill>
                  <a:latin typeface="+mj-lt"/>
                </a:rPr>
                <a:t>Гигантский – гиганты. Появился звук </a:t>
              </a:r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[</a:t>
              </a:r>
              <a:r>
                <a:rPr lang="ru-RU" sz="2000" dirty="0" smtClean="0">
                  <a:solidFill>
                    <a:schemeClr val="bg1"/>
                  </a:solidFill>
                  <a:latin typeface="+mj-lt"/>
                </a:rPr>
                <a:t>т</a:t>
              </a:r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]</a:t>
              </a:r>
              <a:r>
                <a:rPr lang="ru-RU" sz="2000" dirty="0" smtClean="0">
                  <a:solidFill>
                    <a:schemeClr val="bg1"/>
                  </a:solidFill>
                  <a:latin typeface="+mj-lt"/>
                </a:rPr>
                <a:t>. Надо писать гигантский. </a:t>
              </a:r>
              <a:endParaRPr lang="ru-RU" sz="2000" dirty="0" smtClean="0">
                <a:solidFill>
                  <a:schemeClr val="bg1"/>
                </a:solidFill>
                <a:latin typeface="Calibri"/>
              </a:endParaRPr>
            </a:p>
          </p:txBody>
        </p:sp>
      </p:grpSp>
      <p:sp>
        <p:nvSpPr>
          <p:cNvPr id="22" name="Прямоугольник 21"/>
          <p:cNvSpPr/>
          <p:nvPr/>
        </p:nvSpPr>
        <p:spPr>
          <a:xfrm>
            <a:off x="0" y="1357298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400" dirty="0" smtClean="0">
                <a:solidFill>
                  <a:srgbClr val="00B050"/>
                </a:solidFill>
                <a:latin typeface="Calibri"/>
              </a:rPr>
              <a:t>По какому признаку будете находить орфограмму букву непроизносимого согласного в слове?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0" y="310032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400" dirty="0" smtClean="0">
                <a:solidFill>
                  <a:srgbClr val="00B050"/>
                </a:solidFill>
                <a:latin typeface="Calibri"/>
              </a:rPr>
              <a:t>Как действовать дальше? Что для этого нужно сделать?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-32" y="5715016"/>
            <a:ext cx="91440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400" dirty="0" smtClean="0">
                <a:solidFill>
                  <a:srgbClr val="00B050"/>
                </a:solidFill>
                <a:latin typeface="Calibri"/>
              </a:rPr>
              <a:t>Как </a:t>
            </a:r>
            <a:r>
              <a:rPr lang="ru-RU" sz="2400" dirty="0" err="1" smtClean="0">
                <a:solidFill>
                  <a:srgbClr val="00B050"/>
                </a:solidFill>
                <a:latin typeface="Calibri"/>
              </a:rPr>
              <a:t>обо</a:t>
            </a:r>
            <a:r>
              <a:rPr lang="ru-RU" sz="2400" dirty="0" err="1" smtClean="0">
                <a:solidFill>
                  <a:srgbClr val="00B050"/>
                </a:solidFill>
                <a:latin typeface="+mn-lt"/>
              </a:rPr>
              <a:t>написание</a:t>
            </a:r>
            <a:r>
              <a:rPr lang="ru-RU" sz="2400" dirty="0" smtClean="0">
                <a:solidFill>
                  <a:srgbClr val="00B050"/>
                </a:solidFill>
                <a:latin typeface="+mn-lt"/>
              </a:rPr>
              <a:t>: обозначаю </a:t>
            </a:r>
            <a:r>
              <a:rPr lang="ru-RU" sz="2400" dirty="0" err="1" smtClean="0">
                <a:solidFill>
                  <a:srgbClr val="00B050"/>
                </a:solidFill>
                <a:latin typeface="+mn-lt"/>
              </a:rPr>
              <a:t>орфограмму.</a:t>
            </a:r>
            <a:r>
              <a:rPr lang="ru-RU" sz="2400" dirty="0" err="1" smtClean="0">
                <a:solidFill>
                  <a:srgbClr val="00B050"/>
                </a:solidFill>
                <a:latin typeface="Calibri"/>
              </a:rPr>
              <a:t>значить</a:t>
            </a:r>
            <a:r>
              <a:rPr lang="ru-RU" sz="2400" dirty="0" smtClean="0">
                <a:solidFill>
                  <a:srgbClr val="00B050"/>
                </a:solidFill>
                <a:latin typeface="Calibri"/>
              </a:rPr>
              <a:t> орфограмму.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3" grpId="0"/>
      <p:bldP spid="23" grpId="1"/>
      <p:bldP spid="26" grpId="0"/>
      <p:bldP spid="2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6" descr="значк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" y="285750"/>
            <a:ext cx="72548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115328" cy="3000396"/>
          </a:xfrm>
        </p:spPr>
        <p:txBody>
          <a:bodyPr>
            <a:normAutofit fontScale="92500" lnSpcReduction="20000"/>
          </a:bodyPr>
          <a:lstStyle/>
          <a:p>
            <a:pPr marL="0" indent="442913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Пользуясь инструкцией, определите, какую букву вы напишите на месте пропуска. Почему? </a:t>
            </a:r>
          </a:p>
          <a:p>
            <a:pPr marL="0" indent="442913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Спишите, обозначь орфограмму.</a:t>
            </a:r>
          </a:p>
          <a:p>
            <a:pPr marL="0" indent="442913">
              <a:buNone/>
            </a:pPr>
            <a:endParaRPr lang="ru-RU" sz="2400" dirty="0" smtClean="0"/>
          </a:p>
          <a:p>
            <a:pPr lvl="2">
              <a:buNone/>
            </a:pPr>
            <a:r>
              <a:rPr lang="ru-RU" sz="2600" i="1" dirty="0" smtClean="0">
                <a:solidFill>
                  <a:schemeClr val="bg1"/>
                </a:solidFill>
              </a:rPr>
              <a:t>Тростинка – </a:t>
            </a:r>
            <a:r>
              <a:rPr lang="ru-RU" sz="2600" i="1" dirty="0" err="1" smtClean="0">
                <a:solidFill>
                  <a:schemeClr val="bg1"/>
                </a:solidFill>
              </a:rPr>
              <a:t>трос_ник</a:t>
            </a:r>
            <a:endParaRPr lang="ru-RU" sz="2600" i="1" dirty="0" smtClean="0">
              <a:solidFill>
                <a:schemeClr val="bg1"/>
              </a:solidFill>
            </a:endParaRPr>
          </a:p>
          <a:p>
            <a:pPr lvl="2">
              <a:buNone/>
            </a:pPr>
            <a:r>
              <a:rPr lang="ru-RU" sz="2600" i="1" dirty="0" smtClean="0">
                <a:solidFill>
                  <a:schemeClr val="bg1"/>
                </a:solidFill>
              </a:rPr>
              <a:t>Солнышко – </a:t>
            </a:r>
            <a:r>
              <a:rPr lang="ru-RU" sz="2600" i="1" dirty="0" err="1" smtClean="0">
                <a:solidFill>
                  <a:schemeClr val="bg1"/>
                </a:solidFill>
              </a:rPr>
              <a:t>со_нце</a:t>
            </a:r>
            <a:endParaRPr lang="ru-RU" sz="2600" i="1" dirty="0" smtClean="0">
              <a:solidFill>
                <a:schemeClr val="bg1"/>
              </a:solidFill>
            </a:endParaRPr>
          </a:p>
          <a:p>
            <a:pPr lvl="2">
              <a:buNone/>
            </a:pPr>
            <a:r>
              <a:rPr lang="ru-RU" sz="2600" i="1" dirty="0" smtClean="0">
                <a:solidFill>
                  <a:schemeClr val="bg1"/>
                </a:solidFill>
              </a:rPr>
              <a:t>Власти – </a:t>
            </a:r>
            <a:r>
              <a:rPr lang="ru-RU" sz="2600" i="1" dirty="0" err="1" smtClean="0">
                <a:solidFill>
                  <a:schemeClr val="bg1"/>
                </a:solidFill>
              </a:rPr>
              <a:t>влас_ный</a:t>
            </a:r>
            <a:r>
              <a:rPr lang="ru-RU" sz="2600" i="1" dirty="0" smtClean="0">
                <a:solidFill>
                  <a:schemeClr val="bg1"/>
                </a:solidFill>
              </a:rPr>
              <a:t> </a:t>
            </a:r>
          </a:p>
          <a:p>
            <a:pPr lvl="2">
              <a:buNone/>
            </a:pPr>
            <a:r>
              <a:rPr lang="ru-RU" sz="2600" i="1" dirty="0" smtClean="0">
                <a:solidFill>
                  <a:schemeClr val="bg1"/>
                </a:solidFill>
              </a:rPr>
              <a:t>Прелести – </a:t>
            </a:r>
            <a:r>
              <a:rPr lang="ru-RU" sz="2600" i="1" dirty="0" err="1" smtClean="0">
                <a:solidFill>
                  <a:schemeClr val="bg1"/>
                </a:solidFill>
              </a:rPr>
              <a:t>прелес_ный</a:t>
            </a:r>
            <a:endParaRPr lang="ru-RU" sz="2600" i="1" dirty="0">
              <a:solidFill>
                <a:schemeClr val="bg1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42910" y="428625"/>
            <a:ext cx="8501089" cy="500063"/>
          </a:xfrm>
          <a:prstGeom prst="rect">
            <a:avLst/>
          </a:prstGeom>
          <a:solidFill>
            <a:srgbClr val="FFDA8F"/>
          </a:solidFill>
          <a:ln w="9360" cap="sq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 spc="-100" dirty="0" smtClean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rPr>
              <a:t>Упражнения в написании слов с непроизносимыми согласными</a:t>
            </a:r>
            <a:endParaRPr lang="ru-RU" sz="2600" spc="-100" dirty="0">
              <a:solidFill>
                <a:srgbClr val="000000"/>
              </a:solidFill>
              <a:latin typeface="Calibri" pitchFamily="34" charset="0"/>
              <a:ea typeface="Microsoft YaHei"/>
              <a:cs typeface="Microsoft YaHei"/>
            </a:endParaRPr>
          </a:p>
        </p:txBody>
      </p:sp>
      <p:grpSp>
        <p:nvGrpSpPr>
          <p:cNvPr id="46" name="Группа 45"/>
          <p:cNvGrpSpPr/>
          <p:nvPr/>
        </p:nvGrpSpPr>
        <p:grpSpPr>
          <a:xfrm>
            <a:off x="1071538" y="2714620"/>
            <a:ext cx="4572000" cy="3011518"/>
            <a:chOff x="1214414" y="4143380"/>
            <a:chExt cx="4572000" cy="301151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214414" y="4143380"/>
              <a:ext cx="4572000" cy="22510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2">
                <a:lnSpc>
                  <a:spcPct val="150000"/>
                </a:lnSpc>
                <a:buNone/>
              </a:pPr>
              <a:r>
                <a:rPr lang="ru-RU" sz="2400" i="1" dirty="0" smtClean="0">
                  <a:latin typeface="+mj-lt"/>
                </a:rPr>
                <a:t>Трос</a:t>
              </a:r>
              <a:r>
                <a:rPr lang="ru-RU" sz="2400" i="1" dirty="0" smtClean="0">
                  <a:solidFill>
                    <a:srgbClr val="00B050"/>
                  </a:solidFill>
                  <a:latin typeface="+mj-lt"/>
                </a:rPr>
                <a:t>т</a:t>
              </a:r>
              <a:r>
                <a:rPr lang="ru-RU" sz="2400" i="1" dirty="0" smtClean="0">
                  <a:latin typeface="+mj-lt"/>
                </a:rPr>
                <a:t>инка – трос</a:t>
              </a:r>
              <a:r>
                <a:rPr lang="ru-RU" sz="2400" i="1" dirty="0" smtClean="0">
                  <a:solidFill>
                    <a:srgbClr val="00B050"/>
                  </a:solidFill>
                  <a:latin typeface="+mj-lt"/>
                </a:rPr>
                <a:t>т</a:t>
              </a:r>
              <a:r>
                <a:rPr lang="ru-RU" sz="2400" i="1" dirty="0" smtClean="0">
                  <a:latin typeface="+mj-lt"/>
                </a:rPr>
                <a:t>ник</a:t>
              </a:r>
            </a:p>
            <a:p>
              <a:pPr lvl="2">
                <a:lnSpc>
                  <a:spcPct val="150000"/>
                </a:lnSpc>
                <a:buNone/>
              </a:pPr>
              <a:r>
                <a:rPr lang="ru-RU" sz="2400" i="1" dirty="0" smtClean="0">
                  <a:latin typeface="+mj-lt"/>
                </a:rPr>
                <a:t>Со</a:t>
              </a:r>
              <a:r>
                <a:rPr lang="ru-RU" sz="2400" i="1" dirty="0" smtClean="0">
                  <a:solidFill>
                    <a:srgbClr val="00B050"/>
                  </a:solidFill>
                  <a:latin typeface="+mj-lt"/>
                </a:rPr>
                <a:t>л</a:t>
              </a:r>
              <a:r>
                <a:rPr lang="ru-RU" sz="2400" i="1" dirty="0" smtClean="0">
                  <a:latin typeface="+mj-lt"/>
                </a:rPr>
                <a:t>нышко – со</a:t>
              </a:r>
              <a:r>
                <a:rPr lang="ru-RU" sz="2400" i="1" dirty="0" smtClean="0">
                  <a:solidFill>
                    <a:srgbClr val="00B050"/>
                  </a:solidFill>
                  <a:latin typeface="+mj-lt"/>
                </a:rPr>
                <a:t>л</a:t>
              </a:r>
              <a:r>
                <a:rPr lang="ru-RU" sz="2400" i="1" dirty="0" smtClean="0">
                  <a:latin typeface="+mj-lt"/>
                </a:rPr>
                <a:t>нце</a:t>
              </a:r>
            </a:p>
            <a:p>
              <a:pPr lvl="2">
                <a:lnSpc>
                  <a:spcPct val="150000"/>
                </a:lnSpc>
                <a:buNone/>
              </a:pPr>
              <a:r>
                <a:rPr lang="ru-RU" sz="2400" i="1" dirty="0" smtClean="0">
                  <a:latin typeface="+mj-lt"/>
                </a:rPr>
                <a:t>Влас</a:t>
              </a:r>
              <a:r>
                <a:rPr lang="ru-RU" sz="2400" i="1" dirty="0" smtClean="0">
                  <a:solidFill>
                    <a:srgbClr val="00B050"/>
                  </a:solidFill>
                  <a:latin typeface="+mj-lt"/>
                </a:rPr>
                <a:t>т</a:t>
              </a:r>
              <a:r>
                <a:rPr lang="ru-RU" sz="2400" i="1" dirty="0" smtClean="0">
                  <a:latin typeface="+mj-lt"/>
                </a:rPr>
                <a:t>и – влас</a:t>
              </a:r>
              <a:r>
                <a:rPr lang="ru-RU" sz="2400" i="1" dirty="0" smtClean="0">
                  <a:solidFill>
                    <a:srgbClr val="00B050"/>
                  </a:solidFill>
                  <a:latin typeface="+mj-lt"/>
                </a:rPr>
                <a:t>т</a:t>
              </a:r>
              <a:r>
                <a:rPr lang="ru-RU" sz="2400" i="1" dirty="0" smtClean="0">
                  <a:latin typeface="+mj-lt"/>
                </a:rPr>
                <a:t>ный </a:t>
              </a:r>
            </a:p>
            <a:p>
              <a:pPr lvl="2">
                <a:lnSpc>
                  <a:spcPct val="150000"/>
                </a:lnSpc>
                <a:buNone/>
              </a:pPr>
              <a:r>
                <a:rPr lang="ru-RU" sz="2400" i="1" dirty="0" smtClean="0">
                  <a:latin typeface="+mj-lt"/>
                </a:rPr>
                <a:t>Прелес</a:t>
              </a:r>
              <a:r>
                <a:rPr lang="ru-RU" sz="2400" i="1" dirty="0" smtClean="0">
                  <a:solidFill>
                    <a:srgbClr val="00B050"/>
                  </a:solidFill>
                  <a:latin typeface="+mj-lt"/>
                </a:rPr>
                <a:t>т</a:t>
              </a:r>
              <a:r>
                <a:rPr lang="ru-RU" sz="2400" i="1" dirty="0" smtClean="0">
                  <a:latin typeface="+mj-lt"/>
                </a:rPr>
                <a:t>и – прелес</a:t>
              </a:r>
              <a:r>
                <a:rPr lang="ru-RU" sz="2400" i="1" dirty="0" smtClean="0">
                  <a:solidFill>
                    <a:srgbClr val="00B050"/>
                  </a:solidFill>
                  <a:latin typeface="+mj-lt"/>
                </a:rPr>
                <a:t>т</a:t>
              </a:r>
              <a:r>
                <a:rPr lang="ru-RU" sz="2400" i="1" dirty="0" smtClean="0">
                  <a:latin typeface="+mj-lt"/>
                </a:rPr>
                <a:t>ный </a:t>
              </a:r>
              <a:endParaRPr lang="ru-RU" sz="2400" dirty="0">
                <a:latin typeface="+mj-lt"/>
              </a:endParaRPr>
            </a:p>
          </p:txBody>
        </p:sp>
        <p:sp>
          <p:nvSpPr>
            <p:cNvPr id="14" name="Дуга 13"/>
            <p:cNvSpPr/>
            <p:nvPr/>
          </p:nvSpPr>
          <p:spPr>
            <a:xfrm rot="18688207">
              <a:off x="2197453" y="4228243"/>
              <a:ext cx="821396" cy="896681"/>
            </a:xfrm>
            <a:prstGeom prst="arc">
              <a:avLst>
                <a:gd name="adj1" fmla="val 16213313"/>
                <a:gd name="adj2" fmla="val 49885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Дуга 14"/>
            <p:cNvSpPr/>
            <p:nvPr/>
          </p:nvSpPr>
          <p:spPr>
            <a:xfrm rot="18688207">
              <a:off x="3873073" y="4188273"/>
              <a:ext cx="975955" cy="1053224"/>
            </a:xfrm>
            <a:prstGeom prst="arc">
              <a:avLst>
                <a:gd name="adj1" fmla="val 16213313"/>
                <a:gd name="adj2" fmla="val 49885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Дуга 17"/>
            <p:cNvSpPr/>
            <p:nvPr/>
          </p:nvSpPr>
          <p:spPr>
            <a:xfrm rot="18688207">
              <a:off x="2202882" y="4809719"/>
              <a:ext cx="809148" cy="810462"/>
            </a:xfrm>
            <a:prstGeom prst="arc">
              <a:avLst>
                <a:gd name="adj1" fmla="val 16213313"/>
                <a:gd name="adj2" fmla="val 49885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18688207">
              <a:off x="3800505" y="4798005"/>
              <a:ext cx="786113" cy="828729"/>
            </a:xfrm>
            <a:prstGeom prst="arc">
              <a:avLst>
                <a:gd name="adj1" fmla="val 16213313"/>
                <a:gd name="adj2" fmla="val 49885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Дуга 19"/>
            <p:cNvSpPr/>
            <p:nvPr/>
          </p:nvSpPr>
          <p:spPr>
            <a:xfrm rot="18688207">
              <a:off x="2268891" y="5304976"/>
              <a:ext cx="821396" cy="896681"/>
            </a:xfrm>
            <a:prstGeom prst="arc">
              <a:avLst>
                <a:gd name="adj1" fmla="val 16213313"/>
                <a:gd name="adj2" fmla="val 49885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Дуга 20"/>
            <p:cNvSpPr/>
            <p:nvPr/>
          </p:nvSpPr>
          <p:spPr>
            <a:xfrm rot="18688207">
              <a:off x="2175294" y="5803586"/>
              <a:ext cx="1325740" cy="1358720"/>
            </a:xfrm>
            <a:prstGeom prst="arc">
              <a:avLst>
                <a:gd name="adj1" fmla="val 16201714"/>
                <a:gd name="adj2" fmla="val 205172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18688207">
              <a:off x="3498512" y="5307147"/>
              <a:ext cx="868881" cy="958592"/>
            </a:xfrm>
            <a:prstGeom prst="arc">
              <a:avLst>
                <a:gd name="adj1" fmla="val 15925560"/>
                <a:gd name="adj2" fmla="val 498855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3" name="Дуга 22"/>
            <p:cNvSpPr/>
            <p:nvPr/>
          </p:nvSpPr>
          <p:spPr>
            <a:xfrm rot="18688207">
              <a:off x="3700858" y="5827928"/>
              <a:ext cx="1295220" cy="1358720"/>
            </a:xfrm>
            <a:prstGeom prst="arc">
              <a:avLst>
                <a:gd name="adj1" fmla="val 16139469"/>
                <a:gd name="adj2" fmla="val 572497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4" name="Группа 23"/>
            <p:cNvGrpSpPr/>
            <p:nvPr/>
          </p:nvGrpSpPr>
          <p:grpSpPr>
            <a:xfrm>
              <a:off x="3000364" y="4643446"/>
              <a:ext cx="142876" cy="51744"/>
              <a:chOff x="2643174" y="4286256"/>
              <a:chExt cx="142876" cy="51744"/>
            </a:xfrm>
          </p:grpSpPr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2643174" y="4286256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2643174" y="4338000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Группа 26"/>
            <p:cNvGrpSpPr/>
            <p:nvPr/>
          </p:nvGrpSpPr>
          <p:grpSpPr>
            <a:xfrm>
              <a:off x="2714612" y="5163206"/>
              <a:ext cx="142876" cy="51744"/>
              <a:chOff x="2643174" y="4286256"/>
              <a:chExt cx="142876" cy="51744"/>
            </a:xfrm>
          </p:grpSpPr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2643174" y="4286256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2643174" y="4338000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Группа 29"/>
            <p:cNvGrpSpPr/>
            <p:nvPr/>
          </p:nvGrpSpPr>
          <p:grpSpPr>
            <a:xfrm>
              <a:off x="3357554" y="6306214"/>
              <a:ext cx="142876" cy="51744"/>
              <a:chOff x="2643174" y="4286256"/>
              <a:chExt cx="142876" cy="51744"/>
            </a:xfrm>
          </p:grpSpPr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2643174" y="4286256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2643174" y="4338000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Группа 32"/>
            <p:cNvGrpSpPr/>
            <p:nvPr/>
          </p:nvGrpSpPr>
          <p:grpSpPr>
            <a:xfrm>
              <a:off x="3071802" y="5734710"/>
              <a:ext cx="142876" cy="51744"/>
              <a:chOff x="2643174" y="4286256"/>
              <a:chExt cx="142876" cy="51744"/>
            </a:xfrm>
          </p:grpSpPr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2643174" y="4286256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>
                <a:off x="2643174" y="4338000"/>
                <a:ext cx="142876" cy="0"/>
              </a:xfrm>
              <a:prstGeom prst="line">
                <a:avLst/>
              </a:prstGeom>
              <a:ln w="28575">
                <a:solidFill>
                  <a:srgbClr val="008A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572000" y="4643446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4071934" y="5214950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4071934" y="5786454"/>
              <a:ext cx="214314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3143240" y="6306214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2928926" y="5734710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2500298" y="5214950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2786050" y="4643446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4714876" y="6286520"/>
              <a:ext cx="142876" cy="0"/>
            </a:xfrm>
            <a:prstGeom prst="line">
              <a:avLst/>
            </a:prstGeom>
            <a:ln w="28575">
              <a:solidFill>
                <a:srgbClr val="008A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6" descr="значк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" y="285750"/>
            <a:ext cx="725488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115328" cy="3000396"/>
          </a:xfrm>
        </p:spPr>
        <p:txBody>
          <a:bodyPr>
            <a:normAutofit fontScale="32500" lnSpcReduction="20000"/>
          </a:bodyPr>
          <a:lstStyle/>
          <a:p>
            <a:pPr marL="0" indent="442913">
              <a:buNone/>
            </a:pPr>
            <a:r>
              <a:rPr lang="ru-RU" sz="8600" dirty="0" smtClean="0">
                <a:solidFill>
                  <a:srgbClr val="FFFF00"/>
                </a:solidFill>
              </a:rPr>
              <a:t>Прочитайте текст</a:t>
            </a:r>
          </a:p>
          <a:p>
            <a:pPr>
              <a:buNone/>
            </a:pPr>
            <a:r>
              <a:rPr lang="ru-RU" sz="8000" i="1" dirty="0" smtClean="0">
                <a:solidFill>
                  <a:schemeClr val="bg1"/>
                </a:solidFill>
              </a:rPr>
              <a:t>Поздняя осень. Грачи улетели,</a:t>
            </a:r>
          </a:p>
          <a:p>
            <a:pPr>
              <a:buNone/>
            </a:pPr>
            <a:r>
              <a:rPr lang="ru-RU" sz="8000" i="1" dirty="0" smtClean="0">
                <a:solidFill>
                  <a:schemeClr val="bg1"/>
                </a:solidFill>
              </a:rPr>
              <a:t>Лес обнажился, поля опустели,</a:t>
            </a:r>
          </a:p>
          <a:p>
            <a:pPr>
              <a:buNone/>
            </a:pPr>
            <a:r>
              <a:rPr lang="ru-RU" sz="8000" i="1" dirty="0" smtClean="0">
                <a:solidFill>
                  <a:schemeClr val="bg1"/>
                </a:solidFill>
              </a:rPr>
              <a:t>Только не сжата полоска одна ..</a:t>
            </a:r>
          </a:p>
          <a:p>
            <a:pPr>
              <a:buNone/>
            </a:pPr>
            <a:r>
              <a:rPr lang="ru-RU" sz="8000" i="1" dirty="0" smtClean="0">
                <a:solidFill>
                  <a:schemeClr val="bg1"/>
                </a:solidFill>
              </a:rPr>
              <a:t>Грустную думу наводит она.</a:t>
            </a:r>
          </a:p>
          <a:p>
            <a:pPr>
              <a:buNone/>
            </a:pPr>
            <a:r>
              <a:rPr lang="ru-RU" sz="4100" i="1" dirty="0" smtClean="0">
                <a:solidFill>
                  <a:schemeClr val="bg1"/>
                </a:solidFill>
              </a:rPr>
              <a:t>                                                                            </a:t>
            </a:r>
            <a:r>
              <a:rPr lang="ru-RU" sz="6200" i="1" dirty="0" smtClean="0">
                <a:solidFill>
                  <a:schemeClr val="bg1"/>
                </a:solidFill>
              </a:rPr>
              <a:t>Н. Некрасов</a:t>
            </a:r>
            <a:r>
              <a:rPr lang="ru-RU" sz="4100" i="1" dirty="0" smtClean="0">
                <a:solidFill>
                  <a:schemeClr val="bg1"/>
                </a:solidFill>
              </a:rPr>
              <a:t/>
            </a:r>
            <a:br>
              <a:rPr lang="ru-RU" sz="4100" i="1" dirty="0" smtClean="0">
                <a:solidFill>
                  <a:schemeClr val="bg1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 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600" dirty="0">
              <a:solidFill>
                <a:srgbClr val="FFC000"/>
              </a:solidFill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928662" y="428625"/>
            <a:ext cx="8001056" cy="500063"/>
          </a:xfrm>
          <a:prstGeom prst="rect">
            <a:avLst/>
          </a:prstGeom>
          <a:solidFill>
            <a:srgbClr val="FFDA8F"/>
          </a:solidFill>
          <a:ln w="9360" cap="sq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spc="-100" dirty="0" smtClean="0">
                <a:solidFill>
                  <a:srgbClr val="000000"/>
                </a:solidFill>
                <a:latin typeface="Calibri" pitchFamily="34" charset="0"/>
                <a:ea typeface="Microsoft YaHei"/>
                <a:cs typeface="Microsoft YaHei"/>
              </a:rPr>
              <a:t>Рефлексия</a:t>
            </a:r>
            <a:endParaRPr lang="ru-RU" sz="3200" spc="-100" dirty="0">
              <a:solidFill>
                <a:srgbClr val="000000"/>
              </a:solidFill>
              <a:latin typeface="Calibri" pitchFamily="34" charset="0"/>
              <a:ea typeface="Microsoft YaHei"/>
              <a:cs typeface="Microsoft YaHe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14348" y="4286256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Найдите слова с непроизносимыми согласными.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14348" y="4857760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Подберите проверочные слова.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14348" y="5429264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Оцените свою работу на уроке.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globuss24.ru/web/userfiles/image/doc/hello_html_3c183bc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5500702"/>
            <a:ext cx="2247900" cy="77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4" grpId="1"/>
      <p:bldP spid="45" grpId="0"/>
      <p:bldP spid="4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2464</TotalTime>
  <Words>862</Words>
  <Application>Microsoft Office PowerPoint</Application>
  <PresentationFormat>Экран (4:3)</PresentationFormat>
  <Paragraphs>120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Microsoft YaHei</vt:lpstr>
      <vt:lpstr>Arial</vt:lpstr>
      <vt:lpstr>Book Antiqua</vt:lpstr>
      <vt:lpstr>Calibri</vt:lpstr>
      <vt:lpstr>Century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240</cp:revision>
  <dcterms:created xsi:type="dcterms:W3CDTF">2012-11-02T17:12:39Z</dcterms:created>
  <dcterms:modified xsi:type="dcterms:W3CDTF">2022-09-30T10:49:16Z</dcterms:modified>
</cp:coreProperties>
</file>