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76" r:id="rId3"/>
    <p:sldId id="278" r:id="rId4"/>
    <p:sldId id="277" r:id="rId5"/>
    <p:sldId id="279" r:id="rId6"/>
    <p:sldId id="280" r:id="rId7"/>
    <p:sldId id="283" r:id="rId8"/>
    <p:sldId id="282" r:id="rId9"/>
    <p:sldId id="281" r:id="rId10"/>
    <p:sldId id="284" r:id="rId11"/>
    <p:sldId id="286" r:id="rId12"/>
    <p:sldId id="287" r:id="rId13"/>
    <p:sldId id="291" r:id="rId14"/>
    <p:sldId id="288" r:id="rId15"/>
    <p:sldId id="289" r:id="rId16"/>
    <p:sldId id="290" r:id="rId1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9/30/2022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9/30/2022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9/30/2022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9/30/2022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9/30/2022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9/30/2022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9/30/2022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9/30/2022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9/30/2022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9/30/2022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9/30/2022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9/30/2022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learningapps.org/watch?v=p9fq5z5uj20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VFGVmqlkj6U" TargetMode="Externa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838201"/>
            <a:ext cx="7772400" cy="276225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600" dirty="0" smtClean="0"/>
              <a:t>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/>
              <a:t>Презентация к уроку по предмету </a:t>
            </a:r>
            <a:br>
              <a:rPr lang="ru-RU" sz="3600" dirty="0"/>
            </a:br>
            <a:r>
              <a:rPr lang="ru-RU" sz="3600" dirty="0"/>
              <a:t>речь и альтернативная коммуникация. </a:t>
            </a:r>
            <a:br>
              <a:rPr lang="ru-RU" sz="3600" dirty="0"/>
            </a:br>
            <a:r>
              <a:rPr lang="ru-RU" sz="3600" dirty="0"/>
              <a:t>Тема: Слова-признаки.</a:t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Дзюбенко Л.Н., учитель индивидуального обучения ГОУ РК С(К)Ш №40 г. Сыктывкара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Сравним предметы  по величине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457200" y="5105400"/>
            <a:ext cx="4040188" cy="1066800"/>
          </a:xfrm>
        </p:spPr>
        <p:txBody>
          <a:bodyPr/>
          <a:lstStyle/>
          <a:p>
            <a:r>
              <a:rPr lang="ru-RU" dirty="0" smtClean="0"/>
              <a:t>Слон (какой?) </a:t>
            </a:r>
            <a:r>
              <a:rPr lang="ru-RU" sz="4000" dirty="0" smtClean="0"/>
              <a:t>большой.</a:t>
            </a:r>
            <a:endParaRPr lang="ru-RU" sz="4000" dirty="0"/>
          </a:p>
        </p:txBody>
      </p:sp>
      <p:sp>
        <p:nvSpPr>
          <p:cNvPr id="9" name="Текст 8"/>
          <p:cNvSpPr>
            <a:spLocks noGrp="1"/>
          </p:cNvSpPr>
          <p:nvPr>
            <p:ph type="body" sz="half" idx="3"/>
          </p:nvPr>
        </p:nvSpPr>
        <p:spPr>
          <a:xfrm>
            <a:off x="4645027" y="5105400"/>
            <a:ext cx="3965574" cy="1066800"/>
          </a:xfrm>
        </p:spPr>
        <p:txBody>
          <a:bodyPr>
            <a:normAutofit/>
          </a:bodyPr>
          <a:lstStyle/>
          <a:p>
            <a:r>
              <a:rPr lang="ru-RU" dirty="0" smtClean="0"/>
              <a:t>Мышонок (какой?) </a:t>
            </a:r>
            <a:r>
              <a:rPr lang="ru-RU" sz="4000" dirty="0" smtClean="0"/>
              <a:t>маленький</a:t>
            </a:r>
            <a:endParaRPr lang="ru-RU" sz="4000" dirty="0"/>
          </a:p>
        </p:txBody>
      </p:sp>
      <p:pic>
        <p:nvPicPr>
          <p:cNvPr id="7" name="Picture 4" descr="Теги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 bwMode="auto">
          <a:xfrm>
            <a:off x="515144" y="1247625"/>
            <a:ext cx="4514056" cy="3834756"/>
          </a:xfrm>
          <a:prstGeom prst="rect">
            <a:avLst/>
          </a:prstGeom>
          <a:noFill/>
        </p:spPr>
      </p:pic>
      <p:pic>
        <p:nvPicPr>
          <p:cNvPr id="11" name="Picture 6" descr="Мышонок» картина Бруно Тиной маслом на холсте — купить на ArtNow.ru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1800" y="3581400"/>
            <a:ext cx="1219200" cy="9753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Сравним предметы  по вкусу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457200" y="5105400"/>
            <a:ext cx="4040188" cy="1066800"/>
          </a:xfrm>
        </p:spPr>
        <p:txBody>
          <a:bodyPr/>
          <a:lstStyle/>
          <a:p>
            <a:r>
              <a:rPr lang="ru-RU" dirty="0" smtClean="0"/>
              <a:t>Лимон  (какой?) </a:t>
            </a:r>
            <a:r>
              <a:rPr lang="ru-RU" sz="4000" dirty="0" smtClean="0"/>
              <a:t>кислый.</a:t>
            </a:r>
            <a:endParaRPr lang="ru-RU" sz="4000" dirty="0"/>
          </a:p>
        </p:txBody>
      </p:sp>
      <p:sp>
        <p:nvSpPr>
          <p:cNvPr id="9" name="Текст 8"/>
          <p:cNvSpPr>
            <a:spLocks noGrp="1"/>
          </p:cNvSpPr>
          <p:nvPr>
            <p:ph type="body" sz="half" idx="3"/>
          </p:nvPr>
        </p:nvSpPr>
        <p:spPr>
          <a:xfrm>
            <a:off x="4645027" y="5105400"/>
            <a:ext cx="3965574" cy="1066800"/>
          </a:xfrm>
        </p:spPr>
        <p:txBody>
          <a:bodyPr>
            <a:normAutofit/>
          </a:bodyPr>
          <a:lstStyle/>
          <a:p>
            <a:r>
              <a:rPr lang="ru-RU" dirty="0" smtClean="0"/>
              <a:t>банан (какой?) </a:t>
            </a:r>
            <a:r>
              <a:rPr lang="ru-RU" sz="4000" dirty="0" smtClean="0"/>
              <a:t>сладкий</a:t>
            </a:r>
            <a:endParaRPr lang="ru-RU" sz="4000" dirty="0"/>
          </a:p>
        </p:txBody>
      </p:sp>
      <p:pic>
        <p:nvPicPr>
          <p:cNvPr id="13" name="Picture 8" descr="Лимон — это фрукт, овощ или ягода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1900436"/>
            <a:ext cx="4040188" cy="3030141"/>
          </a:xfrm>
          <a:prstGeom prst="rect">
            <a:avLst/>
          </a:prstGeom>
          <a:noFill/>
        </p:spPr>
      </p:pic>
      <p:pic>
        <p:nvPicPr>
          <p:cNvPr id="14" name="Picture 12" descr="Обычный банан из продуктового магазина продали на аукционе за 120 ...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645025" y="2279318"/>
            <a:ext cx="4041775" cy="22723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Сравним предметы  по температуре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457200" y="5105400"/>
            <a:ext cx="4040188" cy="1066800"/>
          </a:xfrm>
        </p:spPr>
        <p:txBody>
          <a:bodyPr/>
          <a:lstStyle/>
          <a:p>
            <a:r>
              <a:rPr lang="ru-RU" dirty="0" smtClean="0"/>
              <a:t>Чай   (какой?) </a:t>
            </a:r>
            <a:r>
              <a:rPr lang="ru-RU" sz="4000" dirty="0" smtClean="0"/>
              <a:t>горячий.</a:t>
            </a:r>
            <a:endParaRPr lang="ru-RU" sz="4000" dirty="0"/>
          </a:p>
        </p:txBody>
      </p:sp>
      <p:sp>
        <p:nvSpPr>
          <p:cNvPr id="9" name="Текст 8"/>
          <p:cNvSpPr>
            <a:spLocks noGrp="1"/>
          </p:cNvSpPr>
          <p:nvPr>
            <p:ph type="body" sz="half" idx="3"/>
          </p:nvPr>
        </p:nvSpPr>
        <p:spPr>
          <a:xfrm>
            <a:off x="4645027" y="5105400"/>
            <a:ext cx="3965574" cy="1066800"/>
          </a:xfrm>
        </p:spPr>
        <p:txBody>
          <a:bodyPr>
            <a:normAutofit/>
          </a:bodyPr>
          <a:lstStyle/>
          <a:p>
            <a:r>
              <a:rPr lang="ru-RU" dirty="0" smtClean="0"/>
              <a:t>Мороженое  (какое?) </a:t>
            </a:r>
            <a:r>
              <a:rPr lang="ru-RU" sz="4000" dirty="0" smtClean="0"/>
              <a:t>холодное</a:t>
            </a:r>
            <a:endParaRPr lang="ru-RU" sz="4000" dirty="0"/>
          </a:p>
        </p:txBody>
      </p:sp>
      <p:pic>
        <p:nvPicPr>
          <p:cNvPr id="11" name="Picture 14" descr="Чай в чашке / Горячие напитки / Меню (цены на напитки могут ...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2066147"/>
            <a:ext cx="4040188" cy="2698719"/>
          </a:xfrm>
          <a:prstGeom prst="rect">
            <a:avLst/>
          </a:prstGeom>
          <a:noFill/>
        </p:spPr>
      </p:pic>
      <p:pic>
        <p:nvPicPr>
          <p:cNvPr id="12" name="Picture 16" descr="Мороженое — История вещей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580062" y="2362994"/>
            <a:ext cx="2171700" cy="2105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Слон большой, а мышонок маленький.</a:t>
            </a:r>
          </a:p>
          <a:p>
            <a:pPr>
              <a:buNone/>
            </a:pPr>
            <a:endParaRPr lang="ru-RU" sz="3200" dirty="0" smtClean="0"/>
          </a:p>
          <a:p>
            <a:r>
              <a:rPr lang="ru-RU" sz="3200" dirty="0" smtClean="0"/>
              <a:t>Лимон кислый, а банан сладкий.</a:t>
            </a:r>
          </a:p>
          <a:p>
            <a:pPr>
              <a:buNone/>
            </a:pPr>
            <a:endParaRPr lang="ru-RU" sz="3200" dirty="0" smtClean="0"/>
          </a:p>
          <a:p>
            <a:r>
              <a:rPr lang="ru-RU" sz="3200" dirty="0" smtClean="0"/>
              <a:t>Чай горячий,  а мороженое холодное.</a:t>
            </a:r>
            <a:endParaRPr lang="ru-RU" sz="3200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Проговариваем фразы.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4000" dirty="0" smtClean="0"/>
              <a:t>Большой – маленький</a:t>
            </a:r>
          </a:p>
          <a:p>
            <a:pPr algn="just"/>
            <a:r>
              <a:rPr lang="ru-RU" sz="4000" dirty="0" smtClean="0"/>
              <a:t>Кислый – сладкий</a:t>
            </a:r>
          </a:p>
          <a:p>
            <a:pPr algn="just"/>
            <a:r>
              <a:rPr lang="ru-RU" sz="4000" dirty="0" smtClean="0"/>
              <a:t>Горячий  - холодный</a:t>
            </a:r>
            <a:endParaRPr lang="ru-RU" sz="4000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Слова с противоположным значением: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i="1" dirty="0" smtClean="0"/>
              <a:t>Цель:</a:t>
            </a:r>
            <a:r>
              <a:rPr lang="ru-RU" i="1" dirty="0" smtClean="0"/>
              <a:t> уметь называть признаки животных по образцу взрослого.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Взять себе одну игрушку ( </a:t>
            </a:r>
            <a:r>
              <a:rPr lang="ru-RU" dirty="0" err="1" smtClean="0"/>
              <a:t>н-р</a:t>
            </a:r>
            <a:r>
              <a:rPr lang="ru-RU" dirty="0" smtClean="0"/>
              <a:t>: медведя), а ребенку дать другую (</a:t>
            </a:r>
            <a:r>
              <a:rPr lang="ru-RU" dirty="0" err="1" smtClean="0"/>
              <a:t>н-р:зайца</a:t>
            </a:r>
            <a:r>
              <a:rPr lang="ru-RU" dirty="0" smtClean="0"/>
              <a:t>).</a:t>
            </a:r>
          </a:p>
          <a:p>
            <a:pPr>
              <a:buNone/>
            </a:pPr>
            <a:r>
              <a:rPr lang="ru-RU" dirty="0" smtClean="0"/>
              <a:t>Взрослый дает ребенку образец речевого высказывания: «У меня медведь».</a:t>
            </a:r>
          </a:p>
          <a:p>
            <a:pPr>
              <a:buNone/>
            </a:pPr>
            <a:r>
              <a:rPr lang="ru-RU" dirty="0" smtClean="0"/>
              <a:t>Ребенок: «А у меня заяц».</a:t>
            </a:r>
          </a:p>
          <a:p>
            <a:pPr>
              <a:buNone/>
            </a:pPr>
            <a:r>
              <a:rPr lang="ru-RU" dirty="0" smtClean="0"/>
              <a:t>— У медведя коричневая шубка.</a:t>
            </a:r>
          </a:p>
          <a:p>
            <a:pPr>
              <a:buNone/>
            </a:pPr>
            <a:r>
              <a:rPr lang="ru-RU" dirty="0" smtClean="0"/>
              <a:t>—А у зайца белая.</a:t>
            </a:r>
          </a:p>
          <a:p>
            <a:pPr>
              <a:buNone/>
            </a:pPr>
            <a:r>
              <a:rPr lang="ru-RU" dirty="0" smtClean="0"/>
              <a:t>—У медведя маленькие круглые ушки.</a:t>
            </a:r>
          </a:p>
          <a:p>
            <a:pPr>
              <a:buNone/>
            </a:pPr>
            <a:r>
              <a:rPr lang="ru-RU" dirty="0" smtClean="0"/>
              <a:t>—А у зайца уши длинные.</a:t>
            </a:r>
          </a:p>
          <a:p>
            <a:pPr>
              <a:buNone/>
            </a:pPr>
            <a:r>
              <a:rPr lang="ru-RU" dirty="0" smtClean="0"/>
              <a:t>И т.д.</a:t>
            </a:r>
          </a:p>
          <a:p>
            <a:pPr>
              <a:buNone/>
            </a:pPr>
            <a:r>
              <a:rPr lang="ru-RU" dirty="0" smtClean="0"/>
              <a:t>Если ребенок затрудняется, оказываем помощь.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Игровое упражнение  «Кто лучше похвалит»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https://learningapps.org/watch?v=p9fq5z5uj20</a:t>
            </a:r>
            <a:r>
              <a:rPr lang="ru-RU" dirty="0" smtClean="0"/>
              <a:t> по данной ссылке можно выполнить задание на подбор слов – признаков с противоположным значением.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Найди пару.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>
                <a:hlinkClick r:id="rId2"/>
              </a:rPr>
              <a:t>https://youtu.be/VFGVmqlkj6U</a:t>
            </a:r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sz="4700" dirty="0" smtClean="0"/>
              <a:t>Окошко </a:t>
            </a:r>
          </a:p>
          <a:p>
            <a:pPr>
              <a:buNone/>
            </a:pPr>
            <a:r>
              <a:rPr lang="ru-RU" dirty="0" smtClean="0"/>
              <a:t>Мы окошко открываем, </a:t>
            </a:r>
          </a:p>
          <a:p>
            <a:pPr>
              <a:buNone/>
            </a:pPr>
            <a:r>
              <a:rPr lang="ru-RU" dirty="0" smtClean="0"/>
              <a:t>Воздух в домик запускаем. </a:t>
            </a:r>
            <a:endParaRPr lang="ru-RU" sz="2000" dirty="0" smtClean="0"/>
          </a:p>
          <a:p>
            <a:pPr>
              <a:buNone/>
            </a:pPr>
            <a:r>
              <a:rPr lang="ru-RU" dirty="0" smtClean="0"/>
              <a:t> Летом широко откроем,</a:t>
            </a:r>
          </a:p>
          <a:p>
            <a:pPr>
              <a:buNone/>
            </a:pPr>
            <a:r>
              <a:rPr lang="ru-RU" dirty="0" smtClean="0"/>
              <a:t> А зимой плотней закроем. </a:t>
            </a:r>
          </a:p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широко открыть рот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закрыть рот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Артикуляционная гимнастика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4700" dirty="0" smtClean="0"/>
              <a:t>Чистим зубки </a:t>
            </a:r>
          </a:p>
          <a:p>
            <a:pPr>
              <a:buNone/>
            </a:pPr>
            <a:endParaRPr lang="ru-RU" sz="4000" dirty="0" smtClean="0"/>
          </a:p>
          <a:p>
            <a:pPr>
              <a:buNone/>
            </a:pPr>
            <a:r>
              <a:rPr lang="ru-RU" sz="3600" dirty="0" smtClean="0"/>
              <a:t>Чистить зубки надо нам </a:t>
            </a:r>
          </a:p>
          <a:p>
            <a:pPr>
              <a:buNone/>
            </a:pPr>
            <a:r>
              <a:rPr lang="ru-RU" sz="3600" dirty="0" smtClean="0"/>
              <a:t>Зубною щеткой по утрам. </a:t>
            </a:r>
          </a:p>
          <a:p>
            <a:pPr>
              <a:buNone/>
            </a:pPr>
            <a:r>
              <a:rPr lang="ru-RU" sz="3600" dirty="0" smtClean="0"/>
              <a:t>Ротик широко открыть,</a:t>
            </a:r>
          </a:p>
          <a:p>
            <a:pPr>
              <a:buNone/>
            </a:pPr>
            <a:r>
              <a:rPr lang="ru-RU" sz="3600" dirty="0" smtClean="0"/>
              <a:t>Улыбнуться не забыть.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улыбнуться, открыть рот  кончиком языка с внутренней стороны «почистить» поочередно нижние и верхние зубы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Артикуляционная гимнастика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9600" dirty="0" err="1" smtClean="0"/>
              <a:t>сонл</a:t>
            </a:r>
            <a:r>
              <a:rPr lang="ru-RU" sz="9600" dirty="0" smtClean="0"/>
              <a:t> </a:t>
            </a:r>
            <a:endParaRPr lang="ru-RU" sz="96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Собери слово.</a:t>
            </a:r>
            <a:endParaRPr lang="ru-RU" dirty="0"/>
          </a:p>
        </p:txBody>
      </p:sp>
      <p:sp>
        <p:nvSpPr>
          <p:cNvPr id="7170" name="AutoShape 2" descr="Ученые: слоны и мамонты скрещивались, и не один раз | Журнал 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Picture 4" descr="Теги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705350" y="2077244"/>
            <a:ext cx="3924300" cy="3333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9600" dirty="0" err="1" smtClean="0"/>
              <a:t>шо</a:t>
            </a:r>
            <a:endParaRPr lang="ru-RU" sz="9600" dirty="0" smtClean="0"/>
          </a:p>
          <a:p>
            <a:pPr>
              <a:buNone/>
            </a:pPr>
            <a:r>
              <a:rPr lang="ru-RU" sz="9600" dirty="0" smtClean="0"/>
              <a:t>мы</a:t>
            </a:r>
          </a:p>
          <a:p>
            <a:pPr>
              <a:buNone/>
            </a:pPr>
            <a:r>
              <a:rPr lang="ru-RU" sz="9600" dirty="0" smtClean="0"/>
              <a:t>нок</a:t>
            </a:r>
          </a:p>
          <a:p>
            <a:pPr>
              <a:buNone/>
            </a:pPr>
            <a:r>
              <a:rPr lang="ru-RU" sz="9600" dirty="0" smtClean="0"/>
              <a:t> </a:t>
            </a:r>
            <a:endParaRPr lang="ru-RU" sz="96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Собери слово.</a:t>
            </a:r>
            <a:endParaRPr lang="ru-RU" dirty="0"/>
          </a:p>
        </p:txBody>
      </p:sp>
      <p:pic>
        <p:nvPicPr>
          <p:cNvPr id="5" name="Picture 6" descr="Мышонок» картина Бруно Тиной маслом на холсте — купить на ArtNow.ru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48200" y="1600200"/>
            <a:ext cx="4038600" cy="32308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9600" dirty="0" smtClean="0"/>
              <a:t>мо</a:t>
            </a:r>
          </a:p>
          <a:p>
            <a:pPr>
              <a:buNone/>
            </a:pPr>
            <a:r>
              <a:rPr lang="ru-RU" sz="9600" dirty="0" err="1" smtClean="0"/>
              <a:t>н</a:t>
            </a:r>
            <a:endParaRPr lang="ru-RU" sz="9600" dirty="0" smtClean="0"/>
          </a:p>
          <a:p>
            <a:pPr>
              <a:buNone/>
            </a:pPr>
            <a:r>
              <a:rPr lang="ru-RU" sz="9600" dirty="0" smtClean="0"/>
              <a:t>ли</a:t>
            </a:r>
          </a:p>
          <a:p>
            <a:pPr>
              <a:buNone/>
            </a:pPr>
            <a:r>
              <a:rPr lang="ru-RU" sz="9600" dirty="0" smtClean="0"/>
              <a:t> </a:t>
            </a:r>
            <a:endParaRPr lang="ru-RU" sz="96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Собери слово.</a:t>
            </a:r>
            <a:endParaRPr lang="ru-RU" dirty="0"/>
          </a:p>
        </p:txBody>
      </p:sp>
      <p:pic>
        <p:nvPicPr>
          <p:cNvPr id="5" name="Picture 8" descr="Лимон — это фрукт, овощ или ягода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48200" y="2229644"/>
            <a:ext cx="4038600" cy="3028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9600" dirty="0" err="1" smtClean="0"/>
              <a:t>набан</a:t>
            </a:r>
            <a:endParaRPr lang="ru-RU" sz="96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Собери слово.</a:t>
            </a:r>
            <a:endParaRPr lang="ru-RU" dirty="0"/>
          </a:p>
        </p:txBody>
      </p:sp>
      <p:sp>
        <p:nvSpPr>
          <p:cNvPr id="1026" name="AutoShape 2" descr="ᐈ Слона фото, фотографии слон | скачать на Depositphotos®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ᐈ Слона фото, фотографии слон | скачать на Depositphotos®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ᐈ Слона фото, фотографии слон | скачать на Depositphotos®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" name="Picture 12" descr="Обычный банан из продуктового магазина продали на аукционе за 120 ...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182190" y="2514600"/>
            <a:ext cx="4504610" cy="27431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9600" dirty="0" err="1" smtClean="0"/>
              <a:t>йач</a:t>
            </a:r>
            <a:endParaRPr lang="ru-RU" sz="96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Собери слово.</a:t>
            </a:r>
            <a:endParaRPr lang="ru-RU" dirty="0"/>
          </a:p>
        </p:txBody>
      </p:sp>
      <p:pic>
        <p:nvPicPr>
          <p:cNvPr id="5" name="Picture 14" descr="Чай в чашке / Горячие напитки / Меню (цены на напитки могут ...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48200" y="2395289"/>
            <a:ext cx="4038600" cy="26976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sz="9600" dirty="0" smtClean="0"/>
              <a:t>мо е же</a:t>
            </a:r>
          </a:p>
          <a:p>
            <a:pPr>
              <a:buNone/>
            </a:pPr>
            <a:r>
              <a:rPr lang="ru-RU" sz="9600" dirty="0" err="1" smtClean="0"/>
              <a:t>ро</a:t>
            </a:r>
            <a:r>
              <a:rPr lang="ru-RU" sz="9600" dirty="0" smtClean="0"/>
              <a:t> но</a:t>
            </a:r>
            <a:endParaRPr lang="ru-RU" sz="96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Собери слово.</a:t>
            </a:r>
            <a:endParaRPr lang="ru-RU" dirty="0"/>
          </a:p>
        </p:txBody>
      </p:sp>
      <p:pic>
        <p:nvPicPr>
          <p:cNvPr id="5" name="Picture 16" descr="Мороженое — История вещей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257800" y="1752600"/>
            <a:ext cx="3464298" cy="33579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185</TotalTime>
  <Words>233</Words>
  <Application>Microsoft Office PowerPoint</Application>
  <PresentationFormat>Экран (4:3)</PresentationFormat>
  <Paragraphs>87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Lucida Sans Unicode</vt:lpstr>
      <vt:lpstr>Verdana</vt:lpstr>
      <vt:lpstr>Wingdings 2</vt:lpstr>
      <vt:lpstr>Wingdings 3</vt:lpstr>
      <vt:lpstr>Открытая</vt:lpstr>
      <vt:lpstr>            Презентация к уроку по предмету  речь и альтернативная коммуникация.  Тема: Слова-признаки. </vt:lpstr>
      <vt:lpstr>Артикуляционная гимнастика</vt:lpstr>
      <vt:lpstr>Артикуляционная гимнастика</vt:lpstr>
      <vt:lpstr>Собери слово.</vt:lpstr>
      <vt:lpstr>Собери слово.</vt:lpstr>
      <vt:lpstr>Собери слово.</vt:lpstr>
      <vt:lpstr>Собери слово.</vt:lpstr>
      <vt:lpstr>Собери слово.</vt:lpstr>
      <vt:lpstr>Собери слово.</vt:lpstr>
      <vt:lpstr>Сравним предметы  по величине</vt:lpstr>
      <vt:lpstr>Сравним предметы  по вкусу</vt:lpstr>
      <vt:lpstr>Сравним предметы  по температуре</vt:lpstr>
      <vt:lpstr>Проговариваем фразы.</vt:lpstr>
      <vt:lpstr>Слова с противоположным значением:</vt:lpstr>
      <vt:lpstr>Игровое упражнение  «Кто лучше похвалит»</vt:lpstr>
      <vt:lpstr>Найди пару.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Дидактический материал по темам: «Обобщающее понятие «Дикие животные»; «Выделение ведущих признаков предметов».</dc:title>
  <dc:creator>Mama</dc:creator>
  <cp:lastModifiedBy>Пользователь</cp:lastModifiedBy>
  <cp:revision>26</cp:revision>
  <dcterms:created xsi:type="dcterms:W3CDTF">2020-04-03T07:57:48Z</dcterms:created>
  <dcterms:modified xsi:type="dcterms:W3CDTF">2022-09-30T10:52:53Z</dcterms:modified>
</cp:coreProperties>
</file>