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sldIdLst>
    <p:sldId id="256" r:id="rId2"/>
    <p:sldId id="258" r:id="rId3"/>
    <p:sldId id="259" r:id="rId4"/>
    <p:sldId id="260" r:id="rId5"/>
    <p:sldId id="282" r:id="rId6"/>
    <p:sldId id="283" r:id="rId7"/>
    <p:sldId id="262" r:id="rId8"/>
    <p:sldId id="263" r:id="rId9"/>
    <p:sldId id="264" r:id="rId10"/>
    <p:sldId id="265" r:id="rId11"/>
    <p:sldId id="266" r:id="rId12"/>
    <p:sldId id="267" r:id="rId13"/>
    <p:sldId id="268" r:id="rId14"/>
    <p:sldId id="269" r:id="rId15"/>
    <p:sldId id="270" r:id="rId16"/>
    <p:sldId id="284" r:id="rId17"/>
    <p:sldId id="271" r:id="rId18"/>
    <p:sldId id="272" r:id="rId19"/>
    <p:sldId id="285" r:id="rId20"/>
    <p:sldId id="273" r:id="rId21"/>
    <p:sldId id="274" r:id="rId22"/>
    <p:sldId id="286" r:id="rId23"/>
    <p:sldId id="275" r:id="rId24"/>
    <p:sldId id="298" r:id="rId25"/>
    <p:sldId id="277" r:id="rId26"/>
    <p:sldId id="299" r:id="rId27"/>
    <p:sldId id="287" r:id="rId28"/>
    <p:sldId id="288" r:id="rId29"/>
    <p:sldId id="300" r:id="rId30"/>
    <p:sldId id="289" r:id="rId31"/>
    <p:sldId id="290" r:id="rId32"/>
    <p:sldId id="291" r:id="rId33"/>
    <p:sldId id="292" r:id="rId34"/>
    <p:sldId id="293" r:id="rId35"/>
    <p:sldId id="294" r:id="rId36"/>
    <p:sldId id="295" r:id="rId37"/>
    <p:sldId id="297" r:id="rId38"/>
  </p:sldIdLst>
  <p:sldSz cx="9144000" cy="6858000" type="screen4x3"/>
  <p:notesSz cx="6858000" cy="9144000"/>
  <p:defaultTextStyle>
    <a:defPPr>
      <a:defRPr lang="ru-RU"/>
    </a:defPPr>
    <a:lvl1pPr algn="ctr" rtl="0" fontAlgn="base">
      <a:spcBef>
        <a:spcPct val="0"/>
      </a:spcBef>
      <a:spcAft>
        <a:spcPct val="0"/>
      </a:spcAft>
      <a:defRPr sz="1400" kern="1200">
        <a:solidFill>
          <a:schemeClr val="tx1"/>
        </a:solidFill>
        <a:latin typeface="Arial" charset="0"/>
        <a:ea typeface="+mn-ea"/>
        <a:cs typeface="+mn-cs"/>
      </a:defRPr>
    </a:lvl1pPr>
    <a:lvl2pPr marL="457200" algn="ctr" rtl="0" fontAlgn="base">
      <a:spcBef>
        <a:spcPct val="0"/>
      </a:spcBef>
      <a:spcAft>
        <a:spcPct val="0"/>
      </a:spcAft>
      <a:defRPr sz="1400" kern="1200">
        <a:solidFill>
          <a:schemeClr val="tx1"/>
        </a:solidFill>
        <a:latin typeface="Arial" charset="0"/>
        <a:ea typeface="+mn-ea"/>
        <a:cs typeface="+mn-cs"/>
      </a:defRPr>
    </a:lvl2pPr>
    <a:lvl3pPr marL="914400" algn="ctr" rtl="0" fontAlgn="base">
      <a:spcBef>
        <a:spcPct val="0"/>
      </a:spcBef>
      <a:spcAft>
        <a:spcPct val="0"/>
      </a:spcAft>
      <a:defRPr sz="1400" kern="1200">
        <a:solidFill>
          <a:schemeClr val="tx1"/>
        </a:solidFill>
        <a:latin typeface="Arial" charset="0"/>
        <a:ea typeface="+mn-ea"/>
        <a:cs typeface="+mn-cs"/>
      </a:defRPr>
    </a:lvl3pPr>
    <a:lvl4pPr marL="1371600" algn="ctr" rtl="0" fontAlgn="base">
      <a:spcBef>
        <a:spcPct val="0"/>
      </a:spcBef>
      <a:spcAft>
        <a:spcPct val="0"/>
      </a:spcAft>
      <a:defRPr sz="1400" kern="1200">
        <a:solidFill>
          <a:schemeClr val="tx1"/>
        </a:solidFill>
        <a:latin typeface="Arial" charset="0"/>
        <a:ea typeface="+mn-ea"/>
        <a:cs typeface="+mn-cs"/>
      </a:defRPr>
    </a:lvl4pPr>
    <a:lvl5pPr marL="1828800" algn="ctr" rtl="0" fontAlgn="base">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2D4C"/>
    <a:srgbClr val="FF3399"/>
    <a:srgbClr val="FFCCCC"/>
    <a:srgbClr val="33CCFF"/>
    <a:srgbClr val="5FCF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98" autoAdjust="0"/>
  </p:normalViewPr>
  <p:slideViewPr>
    <p:cSldViewPr>
      <p:cViewPr varScale="1">
        <p:scale>
          <a:sx n="83" d="100"/>
          <a:sy n="83" d="100"/>
        </p:scale>
        <p:origin x="63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slide" Target="../slides/slide12.xml"/><Relationship Id="rId1" Type="http://schemas.openxmlformats.org/officeDocument/2006/relationships/slide" Target="../slides/slide3.xml"/><Relationship Id="rId4"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2AF428-00E6-485F-B934-EBE46B0E3760}" type="doc">
      <dgm:prSet loTypeId="urn:microsoft.com/office/officeart/2005/8/layout/radial1" loCatId="relationship" qsTypeId="urn:microsoft.com/office/officeart/2005/8/quickstyle/simple1" qsCatId="simple" csTypeId="urn:microsoft.com/office/officeart/2005/8/colors/accent1_2" csCatId="accent1"/>
      <dgm:spPr/>
    </dgm:pt>
    <dgm:pt modelId="{10F6CF20-D077-4457-ADE6-1834D21D80C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rgbClr val="FF0000"/>
              </a:solidFill>
              <a:effectLst/>
              <a:latin typeface="Mistral" pitchFamily="66" charset="0"/>
            </a:rPr>
            <a:t>ОСНОВНЫЕ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rgbClr val="FF0000"/>
              </a:solidFill>
              <a:effectLst/>
              <a:latin typeface="Mistral" pitchFamily="66" charset="0"/>
            </a:rPr>
            <a:t>РАЗДЕЛЫ</a:t>
          </a:r>
        </a:p>
      </dgm:t>
    </dgm:pt>
    <dgm:pt modelId="{6BE5B19C-30BF-44F8-B3CB-651A107F3D56}" type="parTrans" cxnId="{903C4147-946D-4842-9BF0-E50008AB2EE9}">
      <dgm:prSet/>
      <dgm:spPr/>
    </dgm:pt>
    <dgm:pt modelId="{3B36DB30-6B1F-43B9-B329-237FA9F9FE95}" type="sibTrans" cxnId="{903C4147-946D-4842-9BF0-E50008AB2EE9}">
      <dgm:prSet/>
      <dgm:spPr/>
    </dgm:pt>
    <dgm:pt modelId="{BF78B235-6EB9-4861-904C-A090D6C35B1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chemeClr val="tx1"/>
              </a:solidFill>
              <a:effectLst/>
              <a:latin typeface="Mistral" pitchFamily="66" charset="0"/>
              <a:hlinkClick xmlns:r="http://schemas.openxmlformats.org/officeDocument/2006/relationships" r:id="rId1" action="ppaction://hlinksldjump"/>
            </a:rPr>
            <a:t>ММП</a:t>
          </a:r>
          <a:endParaRPr kumimoji="0" lang="ru-RU" altLang="ru-RU" b="0" i="0" u="none" strike="noStrike" cap="none" normalizeH="0" baseline="0" smtClean="0">
            <a:ln>
              <a:noFill/>
            </a:ln>
            <a:solidFill>
              <a:schemeClr val="tx1"/>
            </a:solidFill>
            <a:effectLst/>
            <a:latin typeface="Mistral" pitchFamily="66" charset="0"/>
          </a:endParaRPr>
        </a:p>
      </dgm:t>
    </dgm:pt>
    <dgm:pt modelId="{CF2D2951-0A8C-4742-8E62-30773864FAC2}" type="parTrans" cxnId="{B7423811-4A79-41B4-8708-0EFFF1177686}">
      <dgm:prSet/>
      <dgm:spPr/>
      <dgm:t>
        <a:bodyPr/>
        <a:lstStyle/>
        <a:p>
          <a:endParaRPr lang="ru-RU"/>
        </a:p>
      </dgm:t>
    </dgm:pt>
    <dgm:pt modelId="{96CAFB15-F0EB-4D53-909B-6550E61FE83E}" type="sibTrans" cxnId="{B7423811-4A79-41B4-8708-0EFFF1177686}">
      <dgm:prSet/>
      <dgm:spPr/>
    </dgm:pt>
    <dgm:pt modelId="{D0C60259-6B2B-4351-B85D-D0C63983E7B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chemeClr val="tx1"/>
              </a:solidFill>
              <a:effectLst/>
              <a:latin typeface="Mistral" pitchFamily="66" charset="0"/>
              <a:hlinkClick xmlns:r="http://schemas.openxmlformats.org/officeDocument/2006/relationships" r:id="rId2" action="ppaction://hlinksldjump"/>
            </a:rPr>
            <a:t>Аппаратная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chemeClr val="tx1"/>
              </a:solidFill>
              <a:effectLst/>
              <a:latin typeface="Mistral" pitchFamily="66" charset="0"/>
              <a:hlinkClick xmlns:r="http://schemas.openxmlformats.org/officeDocument/2006/relationships" r:id="rId2" action="ppaction://hlinksldjump"/>
            </a:rPr>
            <a:t>реализация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chemeClr val="tx1"/>
              </a:solidFill>
              <a:effectLst/>
              <a:latin typeface="Mistral" pitchFamily="66" charset="0"/>
              <a:hlinkClick xmlns:r="http://schemas.openxmlformats.org/officeDocument/2006/relationships" r:id="rId2" action="ppaction://hlinksldjump"/>
            </a:rPr>
            <a:t>компьютера</a:t>
          </a:r>
          <a:endParaRPr kumimoji="0" lang="ru-RU" altLang="ru-RU" b="0" i="0" u="none" strike="noStrike" cap="none" normalizeH="0" baseline="0" smtClean="0">
            <a:ln>
              <a:noFill/>
            </a:ln>
            <a:solidFill>
              <a:schemeClr val="tx1"/>
            </a:solidFill>
            <a:effectLst/>
            <a:latin typeface="Mistral" pitchFamily="66" charset="0"/>
          </a:endParaRPr>
        </a:p>
      </dgm:t>
    </dgm:pt>
    <dgm:pt modelId="{0D5BF5D8-E055-448A-B0A8-79FA82505A31}" type="parTrans" cxnId="{0DBE171E-8129-4DB6-9363-8AD7D5FC5C52}">
      <dgm:prSet/>
      <dgm:spPr/>
      <dgm:t>
        <a:bodyPr/>
        <a:lstStyle/>
        <a:p>
          <a:endParaRPr lang="ru-RU"/>
        </a:p>
      </dgm:t>
    </dgm:pt>
    <dgm:pt modelId="{D9DD3738-E7B9-4B16-88DA-8F2FA45024A1}" type="sibTrans" cxnId="{0DBE171E-8129-4DB6-9363-8AD7D5FC5C52}">
      <dgm:prSet/>
      <dgm:spPr/>
    </dgm:pt>
    <dgm:pt modelId="{2C8697E3-9E19-416B-9E19-8AB3C2C6133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chemeClr val="tx1"/>
              </a:solidFill>
              <a:effectLst/>
              <a:latin typeface="Mistral" pitchFamily="66" charset="0"/>
              <a:hlinkClick xmlns:r="http://schemas.openxmlformats.org/officeDocument/2006/relationships" r:id="rId3" action="ppaction://hlinksldjump"/>
            </a:rPr>
            <a:t>Графический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smtClean="0">
              <a:ln>
                <a:noFill/>
              </a:ln>
              <a:solidFill>
                <a:schemeClr val="tx1"/>
              </a:solidFill>
              <a:effectLst/>
              <a:latin typeface="Mistral" pitchFamily="66" charset="0"/>
              <a:hlinkClick xmlns:r="http://schemas.openxmlformats.org/officeDocument/2006/relationships" r:id="rId3" action="ppaction://hlinksldjump"/>
            </a:rPr>
            <a:t>интерфейс</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b="0" i="0" u="none" strike="noStrike" cap="none" normalizeH="0" baseline="0" smtClean="0">
              <a:ln>
                <a:noFill/>
              </a:ln>
              <a:solidFill>
                <a:schemeClr val="tx1"/>
              </a:solidFill>
              <a:effectLst/>
              <a:latin typeface="Mistral" pitchFamily="66" charset="0"/>
              <a:hlinkClick xmlns:r="http://schemas.openxmlformats.org/officeDocument/2006/relationships" r:id="rId3" action="ppaction://hlinksldjump"/>
            </a:rPr>
            <a:t>WINDOWS</a:t>
          </a:r>
          <a:r>
            <a:rPr kumimoji="0" lang="ru-RU" altLang="ru-RU" b="0" i="0" u="none" strike="noStrike" cap="none" normalizeH="0" baseline="0" smtClean="0">
              <a:ln>
                <a:noFill/>
              </a:ln>
              <a:solidFill>
                <a:schemeClr val="tx1"/>
              </a:solidFill>
              <a:effectLst/>
              <a:latin typeface="Mistral" pitchFamily="66" charset="0"/>
              <a:hlinkClick xmlns:r="http://schemas.openxmlformats.org/officeDocument/2006/relationships" r:id="rId3" action="ppaction://hlinksldjump"/>
            </a:rPr>
            <a:t> </a:t>
          </a:r>
          <a:endParaRPr kumimoji="0" lang="ru-RU" altLang="ru-RU" b="0" i="0" u="none" strike="noStrike" cap="none" normalizeH="0" baseline="0" smtClean="0">
            <a:ln>
              <a:noFill/>
            </a:ln>
            <a:solidFill>
              <a:schemeClr val="tx1"/>
            </a:solidFill>
            <a:effectLst/>
            <a:latin typeface="Mistral" pitchFamily="66" charset="0"/>
          </a:endParaRPr>
        </a:p>
      </dgm:t>
    </dgm:pt>
    <dgm:pt modelId="{B7ED8687-EAF9-4CD0-9978-B407E8A37058}" type="parTrans" cxnId="{DED0C0B4-AFE1-459B-ADD3-D34E86BC359C}">
      <dgm:prSet/>
      <dgm:spPr/>
      <dgm:t>
        <a:bodyPr/>
        <a:lstStyle/>
        <a:p>
          <a:endParaRPr lang="ru-RU"/>
        </a:p>
      </dgm:t>
    </dgm:pt>
    <dgm:pt modelId="{CDC8C072-B6A7-472A-9B0C-02E4D22BD86E}" type="sibTrans" cxnId="{DED0C0B4-AFE1-459B-ADD3-D34E86BC359C}">
      <dgm:prSet/>
      <dgm:spPr/>
    </dgm:pt>
    <dgm:pt modelId="{3FB135D4-3116-4386-8646-2498A59EE94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latin typeface="Mistral" pitchFamily="66" charset="0"/>
              <a:hlinkClick xmlns:r="http://schemas.openxmlformats.org/officeDocument/2006/relationships" r:id="rId4" action="ppaction://hlinksldjump"/>
            </a:rPr>
            <a:t>Вирусы 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latin typeface="Mistral" pitchFamily="66" charset="0"/>
              <a:hlinkClick xmlns:r="http://schemas.openxmlformats.org/officeDocument/2006/relationships" r:id="rId4" action="ppaction://hlinksldjump"/>
            </a:rPr>
            <a:t>антивирусные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latin typeface="Mistral" pitchFamily="66" charset="0"/>
              <a:hlinkClick xmlns:r="http://schemas.openxmlformats.org/officeDocument/2006/relationships" r:id="rId4" action="ppaction://hlinksldjump"/>
            </a:rPr>
            <a:t>программы</a:t>
          </a:r>
          <a:endParaRPr kumimoji="0" lang="ru-RU" altLang="ru-RU" b="0" i="0" u="none" strike="noStrike" cap="none" normalizeH="0" baseline="0" dirty="0" smtClean="0">
            <a:ln>
              <a:noFill/>
            </a:ln>
            <a:solidFill>
              <a:schemeClr val="tx1"/>
            </a:solidFill>
            <a:effectLst/>
            <a:latin typeface="Mistral" pitchFamily="66" charset="0"/>
          </a:endParaRPr>
        </a:p>
      </dgm:t>
    </dgm:pt>
    <dgm:pt modelId="{AD926FFA-8595-4FB2-905A-E1AF50A7F5EB}" type="parTrans" cxnId="{1593054F-F665-4ED4-A316-99E0B54733F6}">
      <dgm:prSet/>
      <dgm:spPr/>
      <dgm:t>
        <a:bodyPr/>
        <a:lstStyle/>
        <a:p>
          <a:endParaRPr lang="ru-RU"/>
        </a:p>
      </dgm:t>
    </dgm:pt>
    <dgm:pt modelId="{095AF980-833D-4D0A-8A81-644F1940CDF3}" type="sibTrans" cxnId="{1593054F-F665-4ED4-A316-99E0B54733F6}">
      <dgm:prSet/>
      <dgm:spPr/>
    </dgm:pt>
    <dgm:pt modelId="{798265A4-A536-400B-8ED3-D86E9DE2DB4E}" type="pres">
      <dgm:prSet presAssocID="{E82AF428-00E6-485F-B934-EBE46B0E3760}" presName="cycle" presStyleCnt="0">
        <dgm:presLayoutVars>
          <dgm:chMax val="1"/>
          <dgm:dir/>
          <dgm:animLvl val="ctr"/>
          <dgm:resizeHandles val="exact"/>
        </dgm:presLayoutVars>
      </dgm:prSet>
      <dgm:spPr/>
    </dgm:pt>
    <dgm:pt modelId="{CB3ADE22-A51A-48AA-99A3-971B14FB0546}" type="pres">
      <dgm:prSet presAssocID="{10F6CF20-D077-4457-ADE6-1834D21D80CC}" presName="centerShape" presStyleLbl="node0" presStyleIdx="0" presStyleCnt="1"/>
      <dgm:spPr/>
      <dgm:t>
        <a:bodyPr/>
        <a:lstStyle/>
        <a:p>
          <a:endParaRPr lang="ru-RU"/>
        </a:p>
      </dgm:t>
    </dgm:pt>
    <dgm:pt modelId="{DEF7A3C0-3A0A-43C7-878C-17FA4E5DAA75}" type="pres">
      <dgm:prSet presAssocID="{CF2D2951-0A8C-4742-8E62-30773864FAC2}" presName="Name9" presStyleLbl="parChTrans1D2" presStyleIdx="0" presStyleCnt="4"/>
      <dgm:spPr/>
      <dgm:t>
        <a:bodyPr/>
        <a:lstStyle/>
        <a:p>
          <a:endParaRPr lang="ru-RU"/>
        </a:p>
      </dgm:t>
    </dgm:pt>
    <dgm:pt modelId="{BD7C0656-3D4B-4C68-9240-BFC7FA3679D1}" type="pres">
      <dgm:prSet presAssocID="{CF2D2951-0A8C-4742-8E62-30773864FAC2}" presName="connTx" presStyleLbl="parChTrans1D2" presStyleIdx="0" presStyleCnt="4"/>
      <dgm:spPr/>
      <dgm:t>
        <a:bodyPr/>
        <a:lstStyle/>
        <a:p>
          <a:endParaRPr lang="ru-RU"/>
        </a:p>
      </dgm:t>
    </dgm:pt>
    <dgm:pt modelId="{A0F7F2F2-BD7A-4706-918D-810CF1CD2FA6}" type="pres">
      <dgm:prSet presAssocID="{BF78B235-6EB9-4861-904C-A090D6C35B12}" presName="node" presStyleLbl="node1" presStyleIdx="0" presStyleCnt="4">
        <dgm:presLayoutVars>
          <dgm:bulletEnabled val="1"/>
        </dgm:presLayoutVars>
      </dgm:prSet>
      <dgm:spPr/>
      <dgm:t>
        <a:bodyPr/>
        <a:lstStyle/>
        <a:p>
          <a:endParaRPr lang="ru-RU"/>
        </a:p>
      </dgm:t>
    </dgm:pt>
    <dgm:pt modelId="{DA2ECDBC-290F-4E75-9699-5A88AFA5141F}" type="pres">
      <dgm:prSet presAssocID="{0D5BF5D8-E055-448A-B0A8-79FA82505A31}" presName="Name9" presStyleLbl="parChTrans1D2" presStyleIdx="1" presStyleCnt="4"/>
      <dgm:spPr/>
      <dgm:t>
        <a:bodyPr/>
        <a:lstStyle/>
        <a:p>
          <a:endParaRPr lang="ru-RU"/>
        </a:p>
      </dgm:t>
    </dgm:pt>
    <dgm:pt modelId="{B41713A7-5981-4B8A-9BC1-3284D5EFEEA8}" type="pres">
      <dgm:prSet presAssocID="{0D5BF5D8-E055-448A-B0A8-79FA82505A31}" presName="connTx" presStyleLbl="parChTrans1D2" presStyleIdx="1" presStyleCnt="4"/>
      <dgm:spPr/>
      <dgm:t>
        <a:bodyPr/>
        <a:lstStyle/>
        <a:p>
          <a:endParaRPr lang="ru-RU"/>
        </a:p>
      </dgm:t>
    </dgm:pt>
    <dgm:pt modelId="{615E0AE5-A02C-4D4B-9D44-A8301DFF34E3}" type="pres">
      <dgm:prSet presAssocID="{D0C60259-6B2B-4351-B85D-D0C63983E7B9}" presName="node" presStyleLbl="node1" presStyleIdx="1" presStyleCnt="4">
        <dgm:presLayoutVars>
          <dgm:bulletEnabled val="1"/>
        </dgm:presLayoutVars>
      </dgm:prSet>
      <dgm:spPr/>
      <dgm:t>
        <a:bodyPr/>
        <a:lstStyle/>
        <a:p>
          <a:endParaRPr lang="ru-RU"/>
        </a:p>
      </dgm:t>
    </dgm:pt>
    <dgm:pt modelId="{496EEEC8-F411-4610-BBF5-9F82C54E3FA7}" type="pres">
      <dgm:prSet presAssocID="{B7ED8687-EAF9-4CD0-9978-B407E8A37058}" presName="Name9" presStyleLbl="parChTrans1D2" presStyleIdx="2" presStyleCnt="4"/>
      <dgm:spPr/>
      <dgm:t>
        <a:bodyPr/>
        <a:lstStyle/>
        <a:p>
          <a:endParaRPr lang="ru-RU"/>
        </a:p>
      </dgm:t>
    </dgm:pt>
    <dgm:pt modelId="{AD7F9274-673C-45D2-A48F-8352290434F8}" type="pres">
      <dgm:prSet presAssocID="{B7ED8687-EAF9-4CD0-9978-B407E8A37058}" presName="connTx" presStyleLbl="parChTrans1D2" presStyleIdx="2" presStyleCnt="4"/>
      <dgm:spPr/>
      <dgm:t>
        <a:bodyPr/>
        <a:lstStyle/>
        <a:p>
          <a:endParaRPr lang="ru-RU"/>
        </a:p>
      </dgm:t>
    </dgm:pt>
    <dgm:pt modelId="{D48B6D97-E9D8-4229-9418-4CE51825CDFE}" type="pres">
      <dgm:prSet presAssocID="{2C8697E3-9E19-416B-9E19-8AB3C2C61331}" presName="node" presStyleLbl="node1" presStyleIdx="2" presStyleCnt="4">
        <dgm:presLayoutVars>
          <dgm:bulletEnabled val="1"/>
        </dgm:presLayoutVars>
      </dgm:prSet>
      <dgm:spPr/>
      <dgm:t>
        <a:bodyPr/>
        <a:lstStyle/>
        <a:p>
          <a:endParaRPr lang="ru-RU"/>
        </a:p>
      </dgm:t>
    </dgm:pt>
    <dgm:pt modelId="{8BC6996D-6923-4907-9CF9-2A4DB9B560B9}" type="pres">
      <dgm:prSet presAssocID="{AD926FFA-8595-4FB2-905A-E1AF50A7F5EB}" presName="Name9" presStyleLbl="parChTrans1D2" presStyleIdx="3" presStyleCnt="4"/>
      <dgm:spPr/>
      <dgm:t>
        <a:bodyPr/>
        <a:lstStyle/>
        <a:p>
          <a:endParaRPr lang="ru-RU"/>
        </a:p>
      </dgm:t>
    </dgm:pt>
    <dgm:pt modelId="{16B3F2C0-1888-4708-B60D-C5549A567C42}" type="pres">
      <dgm:prSet presAssocID="{AD926FFA-8595-4FB2-905A-E1AF50A7F5EB}" presName="connTx" presStyleLbl="parChTrans1D2" presStyleIdx="3" presStyleCnt="4"/>
      <dgm:spPr/>
      <dgm:t>
        <a:bodyPr/>
        <a:lstStyle/>
        <a:p>
          <a:endParaRPr lang="ru-RU"/>
        </a:p>
      </dgm:t>
    </dgm:pt>
    <dgm:pt modelId="{99639B46-76C2-408F-89A2-FC2EF09BCA59}" type="pres">
      <dgm:prSet presAssocID="{3FB135D4-3116-4386-8646-2498A59EE94C}" presName="node" presStyleLbl="node1" presStyleIdx="3" presStyleCnt="4">
        <dgm:presLayoutVars>
          <dgm:bulletEnabled val="1"/>
        </dgm:presLayoutVars>
      </dgm:prSet>
      <dgm:spPr/>
      <dgm:t>
        <a:bodyPr/>
        <a:lstStyle/>
        <a:p>
          <a:endParaRPr lang="ru-RU"/>
        </a:p>
      </dgm:t>
    </dgm:pt>
  </dgm:ptLst>
  <dgm:cxnLst>
    <dgm:cxn modelId="{85905162-4269-4D73-BB9C-617330DFDB8D}" type="presOf" srcId="{0D5BF5D8-E055-448A-B0A8-79FA82505A31}" destId="{DA2ECDBC-290F-4E75-9699-5A88AFA5141F}" srcOrd="0" destOrd="0" presId="urn:microsoft.com/office/officeart/2005/8/layout/radial1"/>
    <dgm:cxn modelId="{8C791A89-2AEE-4E69-9E8C-817E8334308F}" type="presOf" srcId="{BF78B235-6EB9-4861-904C-A090D6C35B12}" destId="{A0F7F2F2-BD7A-4706-918D-810CF1CD2FA6}" srcOrd="0" destOrd="0" presId="urn:microsoft.com/office/officeart/2005/8/layout/radial1"/>
    <dgm:cxn modelId="{80851342-F43A-455F-9572-5906030B397E}" type="presOf" srcId="{AD926FFA-8595-4FB2-905A-E1AF50A7F5EB}" destId="{16B3F2C0-1888-4708-B60D-C5549A567C42}" srcOrd="1" destOrd="0" presId="urn:microsoft.com/office/officeart/2005/8/layout/radial1"/>
    <dgm:cxn modelId="{DED0C0B4-AFE1-459B-ADD3-D34E86BC359C}" srcId="{10F6CF20-D077-4457-ADE6-1834D21D80CC}" destId="{2C8697E3-9E19-416B-9E19-8AB3C2C61331}" srcOrd="2" destOrd="0" parTransId="{B7ED8687-EAF9-4CD0-9978-B407E8A37058}" sibTransId="{CDC8C072-B6A7-472A-9B0C-02E4D22BD86E}"/>
    <dgm:cxn modelId="{EEAEF29E-A4F4-40D1-AF25-D097A4EE4CCF}" type="presOf" srcId="{10F6CF20-D077-4457-ADE6-1834D21D80CC}" destId="{CB3ADE22-A51A-48AA-99A3-971B14FB0546}" srcOrd="0" destOrd="0" presId="urn:microsoft.com/office/officeart/2005/8/layout/radial1"/>
    <dgm:cxn modelId="{1593054F-F665-4ED4-A316-99E0B54733F6}" srcId="{10F6CF20-D077-4457-ADE6-1834D21D80CC}" destId="{3FB135D4-3116-4386-8646-2498A59EE94C}" srcOrd="3" destOrd="0" parTransId="{AD926FFA-8595-4FB2-905A-E1AF50A7F5EB}" sibTransId="{095AF980-833D-4D0A-8A81-644F1940CDF3}"/>
    <dgm:cxn modelId="{903C4147-946D-4842-9BF0-E50008AB2EE9}" srcId="{E82AF428-00E6-485F-B934-EBE46B0E3760}" destId="{10F6CF20-D077-4457-ADE6-1834D21D80CC}" srcOrd="0" destOrd="0" parTransId="{6BE5B19C-30BF-44F8-B3CB-651A107F3D56}" sibTransId="{3B36DB30-6B1F-43B9-B329-237FA9F9FE95}"/>
    <dgm:cxn modelId="{4E7C04F6-F017-4699-BA71-87C2C1006B8A}" type="presOf" srcId="{E82AF428-00E6-485F-B934-EBE46B0E3760}" destId="{798265A4-A536-400B-8ED3-D86E9DE2DB4E}" srcOrd="0" destOrd="0" presId="urn:microsoft.com/office/officeart/2005/8/layout/radial1"/>
    <dgm:cxn modelId="{B02F8E99-485B-41DB-8375-2CB7D86F18B0}" type="presOf" srcId="{D0C60259-6B2B-4351-B85D-D0C63983E7B9}" destId="{615E0AE5-A02C-4D4B-9D44-A8301DFF34E3}" srcOrd="0" destOrd="0" presId="urn:microsoft.com/office/officeart/2005/8/layout/radial1"/>
    <dgm:cxn modelId="{7DBA0623-09AB-4EF3-9E7F-1627F16B9093}" type="presOf" srcId="{B7ED8687-EAF9-4CD0-9978-B407E8A37058}" destId="{AD7F9274-673C-45D2-A48F-8352290434F8}" srcOrd="1" destOrd="0" presId="urn:microsoft.com/office/officeart/2005/8/layout/radial1"/>
    <dgm:cxn modelId="{1B0B541B-82B6-463D-BA00-74C304BDBAAE}" type="presOf" srcId="{2C8697E3-9E19-416B-9E19-8AB3C2C61331}" destId="{D48B6D97-E9D8-4229-9418-4CE51825CDFE}" srcOrd="0" destOrd="0" presId="urn:microsoft.com/office/officeart/2005/8/layout/radial1"/>
    <dgm:cxn modelId="{97D6D6A9-DD2B-4ECE-99F5-214DC369BFAC}" type="presOf" srcId="{AD926FFA-8595-4FB2-905A-E1AF50A7F5EB}" destId="{8BC6996D-6923-4907-9CF9-2A4DB9B560B9}" srcOrd="0" destOrd="0" presId="urn:microsoft.com/office/officeart/2005/8/layout/radial1"/>
    <dgm:cxn modelId="{DE73D8BF-0201-4242-AE10-A216751059A3}" type="presOf" srcId="{3FB135D4-3116-4386-8646-2498A59EE94C}" destId="{99639B46-76C2-408F-89A2-FC2EF09BCA59}" srcOrd="0" destOrd="0" presId="urn:microsoft.com/office/officeart/2005/8/layout/radial1"/>
    <dgm:cxn modelId="{E4E0A75E-DD53-47C1-84E0-E70DA00D75F2}" type="presOf" srcId="{0D5BF5D8-E055-448A-B0A8-79FA82505A31}" destId="{B41713A7-5981-4B8A-9BC1-3284D5EFEEA8}" srcOrd="1" destOrd="0" presId="urn:microsoft.com/office/officeart/2005/8/layout/radial1"/>
    <dgm:cxn modelId="{443B0561-DDF7-40E6-BF74-2273E539438B}" type="presOf" srcId="{CF2D2951-0A8C-4742-8E62-30773864FAC2}" destId="{BD7C0656-3D4B-4C68-9240-BFC7FA3679D1}" srcOrd="1" destOrd="0" presId="urn:microsoft.com/office/officeart/2005/8/layout/radial1"/>
    <dgm:cxn modelId="{F502D282-E144-4BE8-91A7-E75CB91F9F2B}" type="presOf" srcId="{CF2D2951-0A8C-4742-8E62-30773864FAC2}" destId="{DEF7A3C0-3A0A-43C7-878C-17FA4E5DAA75}" srcOrd="0" destOrd="0" presId="urn:microsoft.com/office/officeart/2005/8/layout/radial1"/>
    <dgm:cxn modelId="{B7423811-4A79-41B4-8708-0EFFF1177686}" srcId="{10F6CF20-D077-4457-ADE6-1834D21D80CC}" destId="{BF78B235-6EB9-4861-904C-A090D6C35B12}" srcOrd="0" destOrd="0" parTransId="{CF2D2951-0A8C-4742-8E62-30773864FAC2}" sibTransId="{96CAFB15-F0EB-4D53-909B-6550E61FE83E}"/>
    <dgm:cxn modelId="{0DBE171E-8129-4DB6-9363-8AD7D5FC5C52}" srcId="{10F6CF20-D077-4457-ADE6-1834D21D80CC}" destId="{D0C60259-6B2B-4351-B85D-D0C63983E7B9}" srcOrd="1" destOrd="0" parTransId="{0D5BF5D8-E055-448A-B0A8-79FA82505A31}" sibTransId="{D9DD3738-E7B9-4B16-88DA-8F2FA45024A1}"/>
    <dgm:cxn modelId="{377008DC-AC2B-4971-A364-2F9C5FCEB2CB}" type="presOf" srcId="{B7ED8687-EAF9-4CD0-9978-B407E8A37058}" destId="{496EEEC8-F411-4610-BBF5-9F82C54E3FA7}" srcOrd="0" destOrd="0" presId="urn:microsoft.com/office/officeart/2005/8/layout/radial1"/>
    <dgm:cxn modelId="{F32AD0D3-CCE6-45C5-9AC9-8E4147249D1E}" type="presParOf" srcId="{798265A4-A536-400B-8ED3-D86E9DE2DB4E}" destId="{CB3ADE22-A51A-48AA-99A3-971B14FB0546}" srcOrd="0" destOrd="0" presId="urn:microsoft.com/office/officeart/2005/8/layout/radial1"/>
    <dgm:cxn modelId="{3AFF2541-B202-44DD-A001-A74913DD67F2}" type="presParOf" srcId="{798265A4-A536-400B-8ED3-D86E9DE2DB4E}" destId="{DEF7A3C0-3A0A-43C7-878C-17FA4E5DAA75}" srcOrd="1" destOrd="0" presId="urn:microsoft.com/office/officeart/2005/8/layout/radial1"/>
    <dgm:cxn modelId="{B363EC51-E1D8-498E-81EA-283339F91BFD}" type="presParOf" srcId="{DEF7A3C0-3A0A-43C7-878C-17FA4E5DAA75}" destId="{BD7C0656-3D4B-4C68-9240-BFC7FA3679D1}" srcOrd="0" destOrd="0" presId="urn:microsoft.com/office/officeart/2005/8/layout/radial1"/>
    <dgm:cxn modelId="{0984E28B-D1CD-4531-99FA-593134BA1E71}" type="presParOf" srcId="{798265A4-A536-400B-8ED3-D86E9DE2DB4E}" destId="{A0F7F2F2-BD7A-4706-918D-810CF1CD2FA6}" srcOrd="2" destOrd="0" presId="urn:microsoft.com/office/officeart/2005/8/layout/radial1"/>
    <dgm:cxn modelId="{A1CDFE91-A73C-4A94-8750-642A76BE698E}" type="presParOf" srcId="{798265A4-A536-400B-8ED3-D86E9DE2DB4E}" destId="{DA2ECDBC-290F-4E75-9699-5A88AFA5141F}" srcOrd="3" destOrd="0" presId="urn:microsoft.com/office/officeart/2005/8/layout/radial1"/>
    <dgm:cxn modelId="{6B27CEED-D0BD-4438-9A0F-0C84A5F39037}" type="presParOf" srcId="{DA2ECDBC-290F-4E75-9699-5A88AFA5141F}" destId="{B41713A7-5981-4B8A-9BC1-3284D5EFEEA8}" srcOrd="0" destOrd="0" presId="urn:microsoft.com/office/officeart/2005/8/layout/radial1"/>
    <dgm:cxn modelId="{AFDA510E-E8D7-4A4A-9A93-C70832F27A61}" type="presParOf" srcId="{798265A4-A536-400B-8ED3-D86E9DE2DB4E}" destId="{615E0AE5-A02C-4D4B-9D44-A8301DFF34E3}" srcOrd="4" destOrd="0" presId="urn:microsoft.com/office/officeart/2005/8/layout/radial1"/>
    <dgm:cxn modelId="{8DB038FB-4F6C-4E4C-9810-4A773D925406}" type="presParOf" srcId="{798265A4-A536-400B-8ED3-D86E9DE2DB4E}" destId="{496EEEC8-F411-4610-BBF5-9F82C54E3FA7}" srcOrd="5" destOrd="0" presId="urn:microsoft.com/office/officeart/2005/8/layout/radial1"/>
    <dgm:cxn modelId="{84BE30E0-3CF3-469A-876A-348818123CB3}" type="presParOf" srcId="{496EEEC8-F411-4610-BBF5-9F82C54E3FA7}" destId="{AD7F9274-673C-45D2-A48F-8352290434F8}" srcOrd="0" destOrd="0" presId="urn:microsoft.com/office/officeart/2005/8/layout/radial1"/>
    <dgm:cxn modelId="{2D48C0C4-3033-4B89-A5C6-C97BBA4CF64D}" type="presParOf" srcId="{798265A4-A536-400B-8ED3-D86E9DE2DB4E}" destId="{D48B6D97-E9D8-4229-9418-4CE51825CDFE}" srcOrd="6" destOrd="0" presId="urn:microsoft.com/office/officeart/2005/8/layout/radial1"/>
    <dgm:cxn modelId="{C81BF463-E81F-4D76-AC38-EDB5E1140A72}" type="presParOf" srcId="{798265A4-A536-400B-8ED3-D86E9DE2DB4E}" destId="{8BC6996D-6923-4907-9CF9-2A4DB9B560B9}" srcOrd="7" destOrd="0" presId="urn:microsoft.com/office/officeart/2005/8/layout/radial1"/>
    <dgm:cxn modelId="{81B1CAB1-78C3-4E03-AA29-1D548E5FF5AF}" type="presParOf" srcId="{8BC6996D-6923-4907-9CF9-2A4DB9B560B9}" destId="{16B3F2C0-1888-4708-B60D-C5549A567C42}" srcOrd="0" destOrd="0" presId="urn:microsoft.com/office/officeart/2005/8/layout/radial1"/>
    <dgm:cxn modelId="{836D3416-5C80-4774-8B64-438A6F9BE2CB}" type="presParOf" srcId="{798265A4-A536-400B-8ED3-D86E9DE2DB4E}" destId="{99639B46-76C2-408F-89A2-FC2EF09BCA59}"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3ADE22-A51A-48AA-99A3-971B14FB0546}">
      <dsp:nvSpPr>
        <dsp:cNvPr id="0" name=""/>
        <dsp:cNvSpPr/>
      </dsp:nvSpPr>
      <dsp:spPr>
        <a:xfrm>
          <a:off x="4552382" y="2135414"/>
          <a:ext cx="1639434" cy="163943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2100" b="0" i="0" u="none" strike="noStrike" kern="1200" cap="none" normalizeH="0" baseline="0" smtClean="0">
              <a:ln>
                <a:noFill/>
              </a:ln>
              <a:solidFill>
                <a:srgbClr val="FF0000"/>
              </a:solidFill>
              <a:effectLst/>
              <a:latin typeface="Mistral" pitchFamily="66" charset="0"/>
            </a:rPr>
            <a:t>ОСНОВНЫЕ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2100" b="0" i="0" u="none" strike="noStrike" kern="1200" cap="none" normalizeH="0" baseline="0" smtClean="0">
              <a:ln>
                <a:noFill/>
              </a:ln>
              <a:solidFill>
                <a:srgbClr val="FF0000"/>
              </a:solidFill>
              <a:effectLst/>
              <a:latin typeface="Mistral" pitchFamily="66" charset="0"/>
            </a:rPr>
            <a:t>РАЗДЕЛЫ</a:t>
          </a:r>
        </a:p>
      </dsp:txBody>
      <dsp:txXfrm>
        <a:off x="4792472" y="2375504"/>
        <a:ext cx="1159254" cy="1159254"/>
      </dsp:txXfrm>
    </dsp:sp>
    <dsp:sp modelId="{DEF7A3C0-3A0A-43C7-878C-17FA4E5DAA75}">
      <dsp:nvSpPr>
        <dsp:cNvPr id="0" name=""/>
        <dsp:cNvSpPr/>
      </dsp:nvSpPr>
      <dsp:spPr>
        <a:xfrm rot="16200000">
          <a:off x="5125820" y="1875402"/>
          <a:ext cx="492558" cy="27465"/>
        </a:xfrm>
        <a:custGeom>
          <a:avLst/>
          <a:gdLst/>
          <a:ahLst/>
          <a:cxnLst/>
          <a:rect l="0" t="0" r="0" b="0"/>
          <a:pathLst>
            <a:path>
              <a:moveTo>
                <a:pt x="0" y="13732"/>
              </a:moveTo>
              <a:lnTo>
                <a:pt x="492558"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359786" y="1876821"/>
        <a:ext cx="24627" cy="24627"/>
      </dsp:txXfrm>
    </dsp:sp>
    <dsp:sp modelId="{A0F7F2F2-BD7A-4706-918D-810CF1CD2FA6}">
      <dsp:nvSpPr>
        <dsp:cNvPr id="0" name=""/>
        <dsp:cNvSpPr/>
      </dsp:nvSpPr>
      <dsp:spPr>
        <a:xfrm>
          <a:off x="4552382" y="3421"/>
          <a:ext cx="1639434" cy="163943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ММП</a:t>
          </a:r>
          <a:endParaRPr kumimoji="0" lang="ru-RU" altLang="ru-RU" sz="1800" b="0" i="0" u="none" strike="noStrike" kern="1200" cap="none" normalizeH="0" baseline="0" smtClean="0">
            <a:ln>
              <a:noFill/>
            </a:ln>
            <a:solidFill>
              <a:schemeClr val="tx1"/>
            </a:solidFill>
            <a:effectLst/>
            <a:latin typeface="Mistral" pitchFamily="66" charset="0"/>
          </a:endParaRPr>
        </a:p>
      </dsp:txBody>
      <dsp:txXfrm>
        <a:off x="4792472" y="243511"/>
        <a:ext cx="1159254" cy="1159254"/>
      </dsp:txXfrm>
    </dsp:sp>
    <dsp:sp modelId="{DA2ECDBC-290F-4E75-9699-5A88AFA5141F}">
      <dsp:nvSpPr>
        <dsp:cNvPr id="0" name=""/>
        <dsp:cNvSpPr/>
      </dsp:nvSpPr>
      <dsp:spPr>
        <a:xfrm>
          <a:off x="6191817" y="2941398"/>
          <a:ext cx="492558" cy="27465"/>
        </a:xfrm>
        <a:custGeom>
          <a:avLst/>
          <a:gdLst/>
          <a:ahLst/>
          <a:cxnLst/>
          <a:rect l="0" t="0" r="0" b="0"/>
          <a:pathLst>
            <a:path>
              <a:moveTo>
                <a:pt x="0" y="13732"/>
              </a:moveTo>
              <a:lnTo>
                <a:pt x="492558"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6425782" y="2942817"/>
        <a:ext cx="24627" cy="24627"/>
      </dsp:txXfrm>
    </dsp:sp>
    <dsp:sp modelId="{615E0AE5-A02C-4D4B-9D44-A8301DFF34E3}">
      <dsp:nvSpPr>
        <dsp:cNvPr id="0" name=""/>
        <dsp:cNvSpPr/>
      </dsp:nvSpPr>
      <dsp:spPr>
        <a:xfrm>
          <a:off x="6684375" y="2135414"/>
          <a:ext cx="1639434" cy="163943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Аппаратная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реализация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компьютера</a:t>
          </a:r>
          <a:endParaRPr kumimoji="0" lang="ru-RU" altLang="ru-RU" sz="1800" b="0" i="0" u="none" strike="noStrike" kern="1200" cap="none" normalizeH="0" baseline="0" smtClean="0">
            <a:ln>
              <a:noFill/>
            </a:ln>
            <a:solidFill>
              <a:schemeClr val="tx1"/>
            </a:solidFill>
            <a:effectLst/>
            <a:latin typeface="Mistral" pitchFamily="66" charset="0"/>
          </a:endParaRPr>
        </a:p>
      </dsp:txBody>
      <dsp:txXfrm>
        <a:off x="6924465" y="2375504"/>
        <a:ext cx="1159254" cy="1159254"/>
      </dsp:txXfrm>
    </dsp:sp>
    <dsp:sp modelId="{496EEEC8-F411-4610-BBF5-9F82C54E3FA7}">
      <dsp:nvSpPr>
        <dsp:cNvPr id="0" name=""/>
        <dsp:cNvSpPr/>
      </dsp:nvSpPr>
      <dsp:spPr>
        <a:xfrm rot="5400000">
          <a:off x="5125820" y="4007395"/>
          <a:ext cx="492558" cy="27465"/>
        </a:xfrm>
        <a:custGeom>
          <a:avLst/>
          <a:gdLst/>
          <a:ahLst/>
          <a:cxnLst/>
          <a:rect l="0" t="0" r="0" b="0"/>
          <a:pathLst>
            <a:path>
              <a:moveTo>
                <a:pt x="0" y="13732"/>
              </a:moveTo>
              <a:lnTo>
                <a:pt x="492558"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359786" y="4008813"/>
        <a:ext cx="24627" cy="24627"/>
      </dsp:txXfrm>
    </dsp:sp>
    <dsp:sp modelId="{D48B6D97-E9D8-4229-9418-4CE51825CDFE}">
      <dsp:nvSpPr>
        <dsp:cNvPr id="0" name=""/>
        <dsp:cNvSpPr/>
      </dsp:nvSpPr>
      <dsp:spPr>
        <a:xfrm>
          <a:off x="4552382" y="4267406"/>
          <a:ext cx="1639434" cy="163943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Графический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интерфейс</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WINDOWS</a:t>
          </a:r>
          <a:r>
            <a:rPr kumimoji="0" lang="ru-RU" altLang="ru-RU" sz="1800" b="0" i="0" u="none" strike="noStrike" kern="1200" cap="none" normalizeH="0" baseline="0" smtClean="0">
              <a:ln>
                <a:noFill/>
              </a:ln>
              <a:solidFill>
                <a:schemeClr val="tx1"/>
              </a:solidFill>
              <a:effectLst/>
              <a:latin typeface="Mistral" pitchFamily="66" charset="0"/>
              <a:hlinkClick xmlns:r="http://schemas.openxmlformats.org/officeDocument/2006/relationships" r:id="" action="ppaction://hlinksldjump"/>
            </a:rPr>
            <a:t> </a:t>
          </a:r>
          <a:endParaRPr kumimoji="0" lang="ru-RU" altLang="ru-RU" sz="1800" b="0" i="0" u="none" strike="noStrike" kern="1200" cap="none" normalizeH="0" baseline="0" smtClean="0">
            <a:ln>
              <a:noFill/>
            </a:ln>
            <a:solidFill>
              <a:schemeClr val="tx1"/>
            </a:solidFill>
            <a:effectLst/>
            <a:latin typeface="Mistral" pitchFamily="66" charset="0"/>
          </a:endParaRPr>
        </a:p>
      </dsp:txBody>
      <dsp:txXfrm>
        <a:off x="4792472" y="4507496"/>
        <a:ext cx="1159254" cy="1159254"/>
      </dsp:txXfrm>
    </dsp:sp>
    <dsp:sp modelId="{8BC6996D-6923-4907-9CF9-2A4DB9B560B9}">
      <dsp:nvSpPr>
        <dsp:cNvPr id="0" name=""/>
        <dsp:cNvSpPr/>
      </dsp:nvSpPr>
      <dsp:spPr>
        <a:xfrm rot="10800000">
          <a:off x="4059824" y="2941398"/>
          <a:ext cx="492558" cy="27465"/>
        </a:xfrm>
        <a:custGeom>
          <a:avLst/>
          <a:gdLst/>
          <a:ahLst/>
          <a:cxnLst/>
          <a:rect l="0" t="0" r="0" b="0"/>
          <a:pathLst>
            <a:path>
              <a:moveTo>
                <a:pt x="0" y="13732"/>
              </a:moveTo>
              <a:lnTo>
                <a:pt x="492558"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4293789" y="2942817"/>
        <a:ext cx="24627" cy="24627"/>
      </dsp:txXfrm>
    </dsp:sp>
    <dsp:sp modelId="{99639B46-76C2-408F-89A2-FC2EF09BCA59}">
      <dsp:nvSpPr>
        <dsp:cNvPr id="0" name=""/>
        <dsp:cNvSpPr/>
      </dsp:nvSpPr>
      <dsp:spPr>
        <a:xfrm>
          <a:off x="2420389" y="2135414"/>
          <a:ext cx="1639434" cy="163943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dirty="0" smtClean="0">
              <a:ln>
                <a:noFill/>
              </a:ln>
              <a:solidFill>
                <a:schemeClr val="tx1"/>
              </a:solidFill>
              <a:effectLst/>
              <a:latin typeface="Mistral" pitchFamily="66" charset="0"/>
              <a:hlinkClick xmlns:r="http://schemas.openxmlformats.org/officeDocument/2006/relationships" r:id="" action="ppaction://hlinksldjump"/>
            </a:rPr>
            <a:t>Вирусы 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dirty="0" smtClean="0">
              <a:ln>
                <a:noFill/>
              </a:ln>
              <a:solidFill>
                <a:schemeClr val="tx1"/>
              </a:solidFill>
              <a:effectLst/>
              <a:latin typeface="Mistral" pitchFamily="66" charset="0"/>
              <a:hlinkClick xmlns:r="http://schemas.openxmlformats.org/officeDocument/2006/relationships" r:id="" action="ppaction://hlinksldjump"/>
            </a:rPr>
            <a:t>антивирусные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kern="1200" cap="none" normalizeH="0" baseline="0" dirty="0" smtClean="0">
              <a:ln>
                <a:noFill/>
              </a:ln>
              <a:solidFill>
                <a:schemeClr val="tx1"/>
              </a:solidFill>
              <a:effectLst/>
              <a:latin typeface="Mistral" pitchFamily="66" charset="0"/>
              <a:hlinkClick xmlns:r="http://schemas.openxmlformats.org/officeDocument/2006/relationships" r:id="" action="ppaction://hlinksldjump"/>
            </a:rPr>
            <a:t>программы</a:t>
          </a:r>
          <a:endParaRPr kumimoji="0" lang="ru-RU" altLang="ru-RU" sz="1800" b="0" i="0" u="none" strike="noStrike" kern="1200" cap="none" normalizeH="0" baseline="0" dirty="0" smtClean="0">
            <a:ln>
              <a:noFill/>
            </a:ln>
            <a:solidFill>
              <a:schemeClr val="tx1"/>
            </a:solidFill>
            <a:effectLst/>
            <a:latin typeface="Mistral" pitchFamily="66" charset="0"/>
          </a:endParaRPr>
        </a:p>
      </dsp:txBody>
      <dsp:txXfrm>
        <a:off x="2660479" y="2375504"/>
        <a:ext cx="1159254" cy="1159254"/>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gd name="T0" fmla="*/ 5758 w 5740"/>
                <a:gd name="T1" fmla="*/ 1632 h 4316"/>
                <a:gd name="T2" fmla="*/ 0 w 5740"/>
                <a:gd name="T3" fmla="*/ 1632 h 4316"/>
                <a:gd name="T4" fmla="*/ 0 w 5740"/>
                <a:gd name="T5" fmla="*/ 0 h 4316"/>
                <a:gd name="T6" fmla="*/ 5758 w 5740"/>
                <a:gd name="T7" fmla="*/ 0 h 4316"/>
                <a:gd name="T8" fmla="*/ 5758 w 5740"/>
                <a:gd name="T9" fmla="*/ 1632 h 4316"/>
                <a:gd name="T10" fmla="*/ 5758 w 5740"/>
                <a:gd name="T11" fmla="*/ 1632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51"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2"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6"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9" name="Freeform 43"/>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gd name="T0" fmla="*/ 210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10 w 382"/>
                  <a:gd name="T19" fmla="*/ 96 h 96"/>
                  <a:gd name="T20" fmla="*/ 264 w 382"/>
                  <a:gd name="T21" fmla="*/ 90 h 96"/>
                  <a:gd name="T22" fmla="*/ 312 w 382"/>
                  <a:gd name="T23" fmla="*/ 84 h 96"/>
                  <a:gd name="T24" fmla="*/ 353 w 382"/>
                  <a:gd name="T25" fmla="*/ 66 h 96"/>
                  <a:gd name="T26" fmla="*/ 383 w 382"/>
                  <a:gd name="T27" fmla="*/ 42 h 96"/>
                  <a:gd name="T28" fmla="*/ 377 w 382"/>
                  <a:gd name="T29" fmla="*/ 42 h 96"/>
                  <a:gd name="T30" fmla="*/ 347 w 382"/>
                  <a:gd name="T31" fmla="*/ 66 h 96"/>
                  <a:gd name="T32" fmla="*/ 306 w 382"/>
                  <a:gd name="T33" fmla="*/ 78 h 96"/>
                  <a:gd name="T34" fmla="*/ 264 w 382"/>
                  <a:gd name="T35" fmla="*/ 90 h 96"/>
                  <a:gd name="T36" fmla="*/ 210 w 382"/>
                  <a:gd name="T37" fmla="*/ 96 h 96"/>
                  <a:gd name="T38" fmla="*/ 210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1" name="Freeform 55"/>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 name="Freeform 56"/>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 name="Freeform 57"/>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 name="Freeform 58"/>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 name="Freeform 59"/>
              <p:cNvSpPr>
                <a:spLocks/>
              </p:cNvSpPr>
              <p:nvPr/>
            </p:nvSpPr>
            <p:spPr bwMode="hidden">
              <a:xfrm>
                <a:off x="5489" y="3042"/>
                <a:ext cx="186" cy="210"/>
              </a:xfrm>
              <a:custGeom>
                <a:avLst/>
                <a:gdLst>
                  <a:gd name="T0" fmla="*/ 0 w 185"/>
                  <a:gd name="T1" fmla="*/ 6 h 210"/>
                  <a:gd name="T2" fmla="*/ 66 w 185"/>
                  <a:gd name="T3" fmla="*/ 12 h 210"/>
                  <a:gd name="T4" fmla="*/ 120 w 185"/>
                  <a:gd name="T5" fmla="*/ 36 h 210"/>
                  <a:gd name="T6" fmla="*/ 156 w 185"/>
                  <a:gd name="T7" fmla="*/ 72 h 210"/>
                  <a:gd name="T8" fmla="*/ 162 w 185"/>
                  <a:gd name="T9" fmla="*/ 90 h 210"/>
                  <a:gd name="T10" fmla="*/ 168 w 185"/>
                  <a:gd name="T11" fmla="*/ 114 h 210"/>
                  <a:gd name="T12" fmla="*/ 162 w 185"/>
                  <a:gd name="T13" fmla="*/ 138 h 210"/>
                  <a:gd name="T14" fmla="*/ 150 w 185"/>
                  <a:gd name="T15" fmla="*/ 162 h 210"/>
                  <a:gd name="T16" fmla="*/ 120 w 185"/>
                  <a:gd name="T17" fmla="*/ 180 h 210"/>
                  <a:gd name="T18" fmla="*/ 90 w 185"/>
                  <a:gd name="T19" fmla="*/ 198 h 210"/>
                  <a:gd name="T20" fmla="*/ 97 w 185"/>
                  <a:gd name="T21" fmla="*/ 210 h 210"/>
                  <a:gd name="T22" fmla="*/ 132 w 185"/>
                  <a:gd name="T23" fmla="*/ 192 h 210"/>
                  <a:gd name="T24" fmla="*/ 162 w 185"/>
                  <a:gd name="T25" fmla="*/ 168 h 210"/>
                  <a:gd name="T26" fmla="*/ 180 w 185"/>
                  <a:gd name="T27" fmla="*/ 144 h 210"/>
                  <a:gd name="T28" fmla="*/ 186 w 185"/>
                  <a:gd name="T29" fmla="*/ 114 h 210"/>
                  <a:gd name="T30" fmla="*/ 180 w 185"/>
                  <a:gd name="T31" fmla="*/ 90 h 210"/>
                  <a:gd name="T32" fmla="*/ 174 w 185"/>
                  <a:gd name="T33" fmla="*/ 66 h 210"/>
                  <a:gd name="T34" fmla="*/ 156 w 185"/>
                  <a:gd name="T35" fmla="*/ 48 h 210"/>
                  <a:gd name="T36" fmla="*/ 132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 name="Freeform 60"/>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grpSp>
        </p:grpSp>
      </p:grpSp>
      <p:sp>
        <p:nvSpPr>
          <p:cNvPr id="114754"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14755"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ru-RU"/>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7D87A1A5-8140-42DC-B235-AA9FBD1892ED}" type="slidenum">
              <a:rPr lang="ru-RU"/>
              <a:pPr>
                <a:defRPr/>
              </a:pPr>
              <a:t>‹#›</a:t>
            </a:fld>
            <a:endParaRPr lang="ru-RU"/>
          </a:p>
        </p:txBody>
      </p:sp>
    </p:spTree>
    <p:extLst>
      <p:ext uri="{BB962C8B-B14F-4D97-AF65-F5344CB8AC3E}">
        <p14:creationId xmlns:p14="http://schemas.microsoft.com/office/powerpoint/2010/main" val="4215653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544B9D2D-58DB-4E94-AC88-9528595E8E82}" type="slidenum">
              <a:rPr lang="ru-RU"/>
              <a:pPr>
                <a:defRPr/>
              </a:pPr>
              <a:t>‹#›</a:t>
            </a:fld>
            <a:endParaRPr lang="ru-RU"/>
          </a:p>
        </p:txBody>
      </p:sp>
    </p:spTree>
    <p:extLst>
      <p:ext uri="{BB962C8B-B14F-4D97-AF65-F5344CB8AC3E}">
        <p14:creationId xmlns:p14="http://schemas.microsoft.com/office/powerpoint/2010/main" val="2763735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483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483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73AD9C7C-532C-48C6-BD24-80B9FC88F9D7}" type="slidenum">
              <a:rPr lang="ru-RU"/>
              <a:pPr>
                <a:defRPr/>
              </a:pPr>
              <a:t>‹#›</a:t>
            </a:fld>
            <a:endParaRPr lang="ru-RU"/>
          </a:p>
        </p:txBody>
      </p:sp>
    </p:spTree>
    <p:extLst>
      <p:ext uri="{BB962C8B-B14F-4D97-AF65-F5344CB8AC3E}">
        <p14:creationId xmlns:p14="http://schemas.microsoft.com/office/powerpoint/2010/main" val="1879038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1020DB0D-A827-468B-9D47-92EC07F9CBCE}" type="slidenum">
              <a:rPr lang="ru-RU"/>
              <a:pPr>
                <a:defRPr/>
              </a:pPr>
              <a:t>‹#›</a:t>
            </a:fld>
            <a:endParaRPr lang="ru-RU"/>
          </a:p>
        </p:txBody>
      </p:sp>
    </p:spTree>
    <p:extLst>
      <p:ext uri="{BB962C8B-B14F-4D97-AF65-F5344CB8AC3E}">
        <p14:creationId xmlns:p14="http://schemas.microsoft.com/office/powerpoint/2010/main" val="2001752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BBC43E0A-BCF2-448A-A722-777B128A929F}" type="slidenum">
              <a:rPr lang="ru-RU"/>
              <a:pPr>
                <a:defRPr/>
              </a:pPr>
              <a:t>‹#›</a:t>
            </a:fld>
            <a:endParaRPr lang="ru-RU"/>
          </a:p>
        </p:txBody>
      </p:sp>
    </p:spTree>
    <p:extLst>
      <p:ext uri="{BB962C8B-B14F-4D97-AF65-F5344CB8AC3E}">
        <p14:creationId xmlns:p14="http://schemas.microsoft.com/office/powerpoint/2010/main" val="897253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CA25D0FD-651E-4CD6-9BA3-4DC91D29CF93}" type="slidenum">
              <a:rPr lang="ru-RU"/>
              <a:pPr>
                <a:defRPr/>
              </a:pPr>
              <a:t>‹#›</a:t>
            </a:fld>
            <a:endParaRPr lang="ru-RU"/>
          </a:p>
        </p:txBody>
      </p:sp>
    </p:spTree>
    <p:extLst>
      <p:ext uri="{BB962C8B-B14F-4D97-AF65-F5344CB8AC3E}">
        <p14:creationId xmlns:p14="http://schemas.microsoft.com/office/powerpoint/2010/main" val="4123346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9"/>
          <p:cNvSpPr>
            <a:spLocks noGrp="1" noChangeArrowheads="1"/>
          </p:cNvSpPr>
          <p:nvPr>
            <p:ph type="dt" sz="half" idx="10"/>
          </p:nvPr>
        </p:nvSpPr>
        <p:spPr>
          <a:ln/>
        </p:spPr>
        <p:txBody>
          <a:bodyPr/>
          <a:lstStyle>
            <a:lvl1pPr>
              <a:defRPr/>
            </a:lvl1pPr>
          </a:lstStyle>
          <a:p>
            <a:pPr>
              <a:defRPr/>
            </a:pPr>
            <a:endParaRPr lang="ru-RU"/>
          </a:p>
        </p:txBody>
      </p:sp>
      <p:sp>
        <p:nvSpPr>
          <p:cNvPr id="8" name="Rectangle 70"/>
          <p:cNvSpPr>
            <a:spLocks noGrp="1" noChangeArrowheads="1"/>
          </p:cNvSpPr>
          <p:nvPr>
            <p:ph type="ftr" sz="quarter" idx="11"/>
          </p:nvPr>
        </p:nvSpPr>
        <p:spPr>
          <a:ln/>
        </p:spPr>
        <p:txBody>
          <a:bodyPr/>
          <a:lstStyle>
            <a:lvl1pPr>
              <a:defRPr/>
            </a:lvl1pPr>
          </a:lstStyle>
          <a:p>
            <a:pPr>
              <a:defRPr/>
            </a:pPr>
            <a:endParaRPr lang="ru-RU"/>
          </a:p>
        </p:txBody>
      </p:sp>
      <p:sp>
        <p:nvSpPr>
          <p:cNvPr id="9" name="Rectangle 71"/>
          <p:cNvSpPr>
            <a:spLocks noGrp="1" noChangeArrowheads="1"/>
          </p:cNvSpPr>
          <p:nvPr>
            <p:ph type="sldNum" sz="quarter" idx="12"/>
          </p:nvPr>
        </p:nvSpPr>
        <p:spPr>
          <a:ln/>
        </p:spPr>
        <p:txBody>
          <a:bodyPr/>
          <a:lstStyle>
            <a:lvl1pPr>
              <a:defRPr/>
            </a:lvl1pPr>
          </a:lstStyle>
          <a:p>
            <a:pPr>
              <a:defRPr/>
            </a:pPr>
            <a:fld id="{F0547328-0A70-4CE6-8206-BF8CC03118E3}" type="slidenum">
              <a:rPr lang="ru-RU"/>
              <a:pPr>
                <a:defRPr/>
              </a:pPr>
              <a:t>‹#›</a:t>
            </a:fld>
            <a:endParaRPr lang="ru-RU"/>
          </a:p>
        </p:txBody>
      </p:sp>
    </p:spTree>
    <p:extLst>
      <p:ext uri="{BB962C8B-B14F-4D97-AF65-F5344CB8AC3E}">
        <p14:creationId xmlns:p14="http://schemas.microsoft.com/office/powerpoint/2010/main" val="4237443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9"/>
          <p:cNvSpPr>
            <a:spLocks noGrp="1" noChangeArrowheads="1"/>
          </p:cNvSpPr>
          <p:nvPr>
            <p:ph type="dt" sz="half" idx="10"/>
          </p:nvPr>
        </p:nvSpPr>
        <p:spPr>
          <a:ln/>
        </p:spPr>
        <p:txBody>
          <a:bodyPr/>
          <a:lstStyle>
            <a:lvl1pPr>
              <a:defRPr/>
            </a:lvl1pPr>
          </a:lstStyle>
          <a:p>
            <a:pPr>
              <a:defRPr/>
            </a:pPr>
            <a:endParaRPr lang="ru-RU"/>
          </a:p>
        </p:txBody>
      </p:sp>
      <p:sp>
        <p:nvSpPr>
          <p:cNvPr id="4" name="Rectangle 70"/>
          <p:cNvSpPr>
            <a:spLocks noGrp="1" noChangeArrowheads="1"/>
          </p:cNvSpPr>
          <p:nvPr>
            <p:ph type="ftr" sz="quarter" idx="11"/>
          </p:nvPr>
        </p:nvSpPr>
        <p:spPr>
          <a:ln/>
        </p:spPr>
        <p:txBody>
          <a:bodyPr/>
          <a:lstStyle>
            <a:lvl1pPr>
              <a:defRPr/>
            </a:lvl1pPr>
          </a:lstStyle>
          <a:p>
            <a:pPr>
              <a:defRPr/>
            </a:pPr>
            <a:endParaRPr lang="ru-RU"/>
          </a:p>
        </p:txBody>
      </p:sp>
      <p:sp>
        <p:nvSpPr>
          <p:cNvPr id="5" name="Rectangle 71"/>
          <p:cNvSpPr>
            <a:spLocks noGrp="1" noChangeArrowheads="1"/>
          </p:cNvSpPr>
          <p:nvPr>
            <p:ph type="sldNum" sz="quarter" idx="12"/>
          </p:nvPr>
        </p:nvSpPr>
        <p:spPr>
          <a:ln/>
        </p:spPr>
        <p:txBody>
          <a:bodyPr/>
          <a:lstStyle>
            <a:lvl1pPr>
              <a:defRPr/>
            </a:lvl1pPr>
          </a:lstStyle>
          <a:p>
            <a:pPr>
              <a:defRPr/>
            </a:pPr>
            <a:fld id="{F6DDCF25-2586-48F0-944D-F709BC9FDBFE}" type="slidenum">
              <a:rPr lang="ru-RU"/>
              <a:pPr>
                <a:defRPr/>
              </a:pPr>
              <a:t>‹#›</a:t>
            </a:fld>
            <a:endParaRPr lang="ru-RU"/>
          </a:p>
        </p:txBody>
      </p:sp>
    </p:spTree>
    <p:extLst>
      <p:ext uri="{BB962C8B-B14F-4D97-AF65-F5344CB8AC3E}">
        <p14:creationId xmlns:p14="http://schemas.microsoft.com/office/powerpoint/2010/main" val="1930005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ru-RU"/>
          </a:p>
        </p:txBody>
      </p:sp>
      <p:sp>
        <p:nvSpPr>
          <p:cNvPr id="3" name="Rectangle 70"/>
          <p:cNvSpPr>
            <a:spLocks noGrp="1" noChangeArrowheads="1"/>
          </p:cNvSpPr>
          <p:nvPr>
            <p:ph type="ftr" sz="quarter" idx="11"/>
          </p:nvPr>
        </p:nvSpPr>
        <p:spPr>
          <a:ln/>
        </p:spPr>
        <p:txBody>
          <a:bodyPr/>
          <a:lstStyle>
            <a:lvl1pPr>
              <a:defRPr/>
            </a:lvl1pPr>
          </a:lstStyle>
          <a:p>
            <a:pPr>
              <a:defRPr/>
            </a:pPr>
            <a:endParaRPr lang="ru-RU"/>
          </a:p>
        </p:txBody>
      </p:sp>
      <p:sp>
        <p:nvSpPr>
          <p:cNvPr id="4" name="Rectangle 71"/>
          <p:cNvSpPr>
            <a:spLocks noGrp="1" noChangeArrowheads="1"/>
          </p:cNvSpPr>
          <p:nvPr>
            <p:ph type="sldNum" sz="quarter" idx="12"/>
          </p:nvPr>
        </p:nvSpPr>
        <p:spPr>
          <a:ln/>
        </p:spPr>
        <p:txBody>
          <a:bodyPr/>
          <a:lstStyle>
            <a:lvl1pPr>
              <a:defRPr/>
            </a:lvl1pPr>
          </a:lstStyle>
          <a:p>
            <a:pPr>
              <a:defRPr/>
            </a:pPr>
            <a:fld id="{8D0248F3-FCA0-4C38-A46B-C7A347BA082E}" type="slidenum">
              <a:rPr lang="ru-RU"/>
              <a:pPr>
                <a:defRPr/>
              </a:pPr>
              <a:t>‹#›</a:t>
            </a:fld>
            <a:endParaRPr lang="ru-RU"/>
          </a:p>
        </p:txBody>
      </p:sp>
    </p:spTree>
    <p:extLst>
      <p:ext uri="{BB962C8B-B14F-4D97-AF65-F5344CB8AC3E}">
        <p14:creationId xmlns:p14="http://schemas.microsoft.com/office/powerpoint/2010/main" val="2355084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948EF271-A28D-45BB-BEEE-0C66992365CE}" type="slidenum">
              <a:rPr lang="ru-RU"/>
              <a:pPr>
                <a:defRPr/>
              </a:pPr>
              <a:t>‹#›</a:t>
            </a:fld>
            <a:endParaRPr lang="ru-RU"/>
          </a:p>
        </p:txBody>
      </p:sp>
    </p:spTree>
    <p:extLst>
      <p:ext uri="{BB962C8B-B14F-4D97-AF65-F5344CB8AC3E}">
        <p14:creationId xmlns:p14="http://schemas.microsoft.com/office/powerpoint/2010/main" val="3813736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BE66DC8B-85A4-4B24-B257-22752F18EE33}" type="slidenum">
              <a:rPr lang="ru-RU"/>
              <a:pPr>
                <a:defRPr/>
              </a:pPr>
              <a:t>‹#›</a:t>
            </a:fld>
            <a:endParaRPr lang="ru-RU"/>
          </a:p>
        </p:txBody>
      </p:sp>
    </p:spTree>
    <p:extLst>
      <p:ext uri="{BB962C8B-B14F-4D97-AF65-F5344CB8AC3E}">
        <p14:creationId xmlns:p14="http://schemas.microsoft.com/office/powerpoint/2010/main" val="2344402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chemeClr val="bg2"/>
            </a:gs>
            <a:gs pos="100000">
              <a:srgbClr val="002D4C"/>
            </a:gs>
          </a:gsLst>
          <a:path path="shape">
            <a:fillToRect l="50000" t="50000" r="50000" b="50000"/>
          </a:path>
        </a:gradFill>
        <a:effectLst/>
      </p:bgPr>
    </p:bg>
    <p:spTree>
      <p:nvGrpSpPr>
        <p:cNvPr id="1" name=""/>
        <p:cNvGrpSpPr/>
        <p:nvPr/>
      </p:nvGrpSpPr>
      <p:grpSpPr>
        <a:xfrm>
          <a:off x="0" y="0"/>
          <a:ext cx="0" cy="0"/>
          <a:chOff x="0" y="0"/>
          <a:chExt cx="0" cy="0"/>
        </a:xfrm>
      </p:grpSpPr>
      <p:sp>
        <p:nvSpPr>
          <p:cNvPr id="113666"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ru-RU"/>
          </a:p>
        </p:txBody>
      </p:sp>
      <p:grpSp>
        <p:nvGrpSpPr>
          <p:cNvPr id="2051" name="Group 3"/>
          <p:cNvGrpSpPr>
            <a:grpSpLocks/>
          </p:cNvGrpSpPr>
          <p:nvPr/>
        </p:nvGrpSpPr>
        <p:grpSpPr bwMode="auto">
          <a:xfrm>
            <a:off x="3175" y="4267200"/>
            <a:ext cx="9140825" cy="2590800"/>
            <a:chOff x="2" y="2688"/>
            <a:chExt cx="5758" cy="1632"/>
          </a:xfrm>
        </p:grpSpPr>
        <p:sp>
          <p:nvSpPr>
            <p:cNvPr id="2057" name="Freeform 4"/>
            <p:cNvSpPr>
              <a:spLocks/>
            </p:cNvSpPr>
            <p:nvPr/>
          </p:nvSpPr>
          <p:spPr bwMode="hidden">
            <a:xfrm>
              <a:off x="2" y="2688"/>
              <a:ext cx="5758" cy="1632"/>
            </a:xfrm>
            <a:custGeom>
              <a:avLst/>
              <a:gdLst>
                <a:gd name="T0" fmla="*/ 5758 w 5740"/>
                <a:gd name="T1" fmla="*/ 1632 h 4316"/>
                <a:gd name="T2" fmla="*/ 0 w 5740"/>
                <a:gd name="T3" fmla="*/ 1632 h 4316"/>
                <a:gd name="T4" fmla="*/ 0 w 5740"/>
                <a:gd name="T5" fmla="*/ 0 h 4316"/>
                <a:gd name="T6" fmla="*/ 5758 w 5740"/>
                <a:gd name="T7" fmla="*/ 0 h 4316"/>
                <a:gd name="T8" fmla="*/ 5758 w 5740"/>
                <a:gd name="T9" fmla="*/ 1632 h 4316"/>
                <a:gd name="T10" fmla="*/ 5758 w 5740"/>
                <a:gd name="T11" fmla="*/ 1632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2058" name="Group 5"/>
            <p:cNvGrpSpPr>
              <a:grpSpLocks/>
            </p:cNvGrpSpPr>
            <p:nvPr userDrawn="1"/>
          </p:nvGrpSpPr>
          <p:grpSpPr bwMode="auto">
            <a:xfrm>
              <a:off x="3528" y="3715"/>
              <a:ext cx="792" cy="521"/>
              <a:chOff x="3527" y="3715"/>
              <a:chExt cx="792" cy="521"/>
            </a:xfrm>
          </p:grpSpPr>
          <p:sp>
            <p:nvSpPr>
              <p:cNvPr id="113670"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113671"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113672"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113673"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113674"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113675"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113676"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113677"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113678"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113679"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113680"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2059" name="Group 17"/>
            <p:cNvGrpSpPr>
              <a:grpSpLocks/>
            </p:cNvGrpSpPr>
            <p:nvPr userDrawn="1"/>
          </p:nvGrpSpPr>
          <p:grpSpPr bwMode="auto">
            <a:xfrm>
              <a:off x="1776" y="3631"/>
              <a:ext cx="1626" cy="683"/>
              <a:chOff x="1776" y="3631"/>
              <a:chExt cx="1626" cy="683"/>
            </a:xfrm>
          </p:grpSpPr>
          <p:sp>
            <p:nvSpPr>
              <p:cNvPr id="113682"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113683"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113684"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113685"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113686"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113687"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113688"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113689"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113690"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113691"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113692"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113693"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2103" name="Freeform 30"/>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04" name="Freeform 31"/>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13696"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113697"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113698"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2108" name="Freeform 35"/>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2060" name="Group 36"/>
            <p:cNvGrpSpPr>
              <a:grpSpLocks/>
            </p:cNvGrpSpPr>
            <p:nvPr userDrawn="1"/>
          </p:nvGrpSpPr>
          <p:grpSpPr bwMode="auto">
            <a:xfrm>
              <a:off x="4128" y="3360"/>
              <a:ext cx="1351" cy="821"/>
              <a:chOff x="4128" y="3360"/>
              <a:chExt cx="1351" cy="821"/>
            </a:xfrm>
          </p:grpSpPr>
          <p:sp>
            <p:nvSpPr>
              <p:cNvPr id="113701"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113702"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113703"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113704"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113705"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113706"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113707"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081" name="Freeform 44"/>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13709"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113710"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113711"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113712"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113713"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113714"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113715"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113716"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113717"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2061" name="Group 54"/>
            <p:cNvGrpSpPr>
              <a:grpSpLocks/>
            </p:cNvGrpSpPr>
            <p:nvPr userDrawn="1"/>
          </p:nvGrpSpPr>
          <p:grpSpPr bwMode="auto">
            <a:xfrm>
              <a:off x="5280" y="3024"/>
              <a:ext cx="425" cy="258"/>
              <a:chOff x="5280" y="3024"/>
              <a:chExt cx="425" cy="258"/>
            </a:xfrm>
          </p:grpSpPr>
          <p:sp>
            <p:nvSpPr>
              <p:cNvPr id="2062" name="Freeform 55"/>
              <p:cNvSpPr>
                <a:spLocks/>
              </p:cNvSpPr>
              <p:nvPr/>
            </p:nvSpPr>
            <p:spPr bwMode="hidden">
              <a:xfrm>
                <a:off x="5280" y="3186"/>
                <a:ext cx="383" cy="96"/>
              </a:xfrm>
              <a:custGeom>
                <a:avLst/>
                <a:gdLst>
                  <a:gd name="T0" fmla="*/ 210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10 w 382"/>
                  <a:gd name="T19" fmla="*/ 96 h 96"/>
                  <a:gd name="T20" fmla="*/ 264 w 382"/>
                  <a:gd name="T21" fmla="*/ 90 h 96"/>
                  <a:gd name="T22" fmla="*/ 312 w 382"/>
                  <a:gd name="T23" fmla="*/ 84 h 96"/>
                  <a:gd name="T24" fmla="*/ 353 w 382"/>
                  <a:gd name="T25" fmla="*/ 66 h 96"/>
                  <a:gd name="T26" fmla="*/ 383 w 382"/>
                  <a:gd name="T27" fmla="*/ 42 h 96"/>
                  <a:gd name="T28" fmla="*/ 377 w 382"/>
                  <a:gd name="T29" fmla="*/ 42 h 96"/>
                  <a:gd name="T30" fmla="*/ 347 w 382"/>
                  <a:gd name="T31" fmla="*/ 66 h 96"/>
                  <a:gd name="T32" fmla="*/ 306 w 382"/>
                  <a:gd name="T33" fmla="*/ 78 h 96"/>
                  <a:gd name="T34" fmla="*/ 264 w 382"/>
                  <a:gd name="T35" fmla="*/ 90 h 96"/>
                  <a:gd name="T36" fmla="*/ 210 w 382"/>
                  <a:gd name="T37" fmla="*/ 96 h 96"/>
                  <a:gd name="T38" fmla="*/ 210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3" name="Freeform 56"/>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4" name="Freeform 57"/>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5" name="Freeform 58"/>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6" name="Freeform 59"/>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7" name="Freeform 60"/>
              <p:cNvSpPr>
                <a:spLocks/>
              </p:cNvSpPr>
              <p:nvPr/>
            </p:nvSpPr>
            <p:spPr bwMode="hidden">
              <a:xfrm>
                <a:off x="5489" y="3042"/>
                <a:ext cx="186" cy="210"/>
              </a:xfrm>
              <a:custGeom>
                <a:avLst/>
                <a:gdLst>
                  <a:gd name="T0" fmla="*/ 0 w 185"/>
                  <a:gd name="T1" fmla="*/ 6 h 210"/>
                  <a:gd name="T2" fmla="*/ 66 w 185"/>
                  <a:gd name="T3" fmla="*/ 12 h 210"/>
                  <a:gd name="T4" fmla="*/ 120 w 185"/>
                  <a:gd name="T5" fmla="*/ 36 h 210"/>
                  <a:gd name="T6" fmla="*/ 156 w 185"/>
                  <a:gd name="T7" fmla="*/ 72 h 210"/>
                  <a:gd name="T8" fmla="*/ 162 w 185"/>
                  <a:gd name="T9" fmla="*/ 90 h 210"/>
                  <a:gd name="T10" fmla="*/ 168 w 185"/>
                  <a:gd name="T11" fmla="*/ 114 h 210"/>
                  <a:gd name="T12" fmla="*/ 162 w 185"/>
                  <a:gd name="T13" fmla="*/ 138 h 210"/>
                  <a:gd name="T14" fmla="*/ 150 w 185"/>
                  <a:gd name="T15" fmla="*/ 162 h 210"/>
                  <a:gd name="T16" fmla="*/ 120 w 185"/>
                  <a:gd name="T17" fmla="*/ 180 h 210"/>
                  <a:gd name="T18" fmla="*/ 90 w 185"/>
                  <a:gd name="T19" fmla="*/ 198 h 210"/>
                  <a:gd name="T20" fmla="*/ 97 w 185"/>
                  <a:gd name="T21" fmla="*/ 210 h 210"/>
                  <a:gd name="T22" fmla="*/ 132 w 185"/>
                  <a:gd name="T23" fmla="*/ 192 h 210"/>
                  <a:gd name="T24" fmla="*/ 162 w 185"/>
                  <a:gd name="T25" fmla="*/ 168 h 210"/>
                  <a:gd name="T26" fmla="*/ 180 w 185"/>
                  <a:gd name="T27" fmla="*/ 144 h 210"/>
                  <a:gd name="T28" fmla="*/ 186 w 185"/>
                  <a:gd name="T29" fmla="*/ 114 h 210"/>
                  <a:gd name="T30" fmla="*/ 180 w 185"/>
                  <a:gd name="T31" fmla="*/ 90 h 210"/>
                  <a:gd name="T32" fmla="*/ 174 w 185"/>
                  <a:gd name="T33" fmla="*/ 66 h 210"/>
                  <a:gd name="T34" fmla="*/ 156 w 185"/>
                  <a:gd name="T35" fmla="*/ 48 h 210"/>
                  <a:gd name="T36" fmla="*/ 132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8" name="Freeform 61"/>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2069" name="Group 62"/>
              <p:cNvGrpSpPr>
                <a:grpSpLocks/>
              </p:cNvGrpSpPr>
              <p:nvPr/>
            </p:nvGrpSpPr>
            <p:grpSpPr bwMode="auto">
              <a:xfrm>
                <a:off x="5381" y="3085"/>
                <a:ext cx="227" cy="132"/>
                <a:chOff x="5381" y="3085"/>
                <a:chExt cx="227" cy="132"/>
              </a:xfrm>
            </p:grpSpPr>
            <p:sp>
              <p:nvSpPr>
                <p:cNvPr id="2070"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sp>
              <p:nvSpPr>
                <p:cNvPr id="2071"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sp>
              <p:nvSpPr>
                <p:cNvPr id="2072"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sp>
              <p:nvSpPr>
                <p:cNvPr id="2073"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defRPr/>
                  </a:pPr>
                  <a:endParaRPr lang="ru-RU" altLang="ru-RU" smtClean="0"/>
                </a:p>
              </p:txBody>
            </p:sp>
          </p:grpSp>
        </p:grpSp>
      </p:grpSp>
      <p:sp>
        <p:nvSpPr>
          <p:cNvPr id="113731"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13732"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13733"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a:effectLst>
                  <a:outerShdw blurRad="38100" dist="38100" dir="2700000" algn="tl">
                    <a:srgbClr val="000000"/>
                  </a:outerShdw>
                </a:effectLst>
              </a:defRPr>
            </a:lvl1pPr>
          </a:lstStyle>
          <a:p>
            <a:pPr>
              <a:defRPr/>
            </a:pPr>
            <a:endParaRPr lang="ru-RU"/>
          </a:p>
        </p:txBody>
      </p:sp>
      <p:sp>
        <p:nvSpPr>
          <p:cNvPr id="113734"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effectLst>
                  <a:outerShdw blurRad="38100" dist="38100" dir="2700000" algn="tl">
                    <a:srgbClr val="000000"/>
                  </a:outerShdw>
                </a:effectLst>
              </a:defRPr>
            </a:lvl1pPr>
          </a:lstStyle>
          <a:p>
            <a:pPr>
              <a:defRPr/>
            </a:pPr>
            <a:endParaRPr lang="ru-RU"/>
          </a:p>
        </p:txBody>
      </p:sp>
      <p:sp>
        <p:nvSpPr>
          <p:cNvPr id="113735"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effectLst>
                  <a:outerShdw blurRad="38100" dist="38100" dir="2700000" algn="tl">
                    <a:srgbClr val="000000"/>
                  </a:outerShdw>
                </a:effectLst>
              </a:defRPr>
            </a:lvl1pPr>
          </a:lstStyle>
          <a:p>
            <a:pPr>
              <a:defRPr/>
            </a:pPr>
            <a:fld id="{44232FBD-8BB3-443A-B177-E68107A39DD0}"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768"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3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slide" Target="slide18.xml"/><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slide" Target="slide20.xml"/><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slide" Target="slide21.xml"/><Relationship Id="rId5" Type="http://schemas.openxmlformats.org/officeDocument/2006/relationships/slide" Target="slide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slide" Target="slide37.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slide" Target="slide25.xml"/></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slide" Target="slide27.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slide" Target="slide30.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0.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37.xml"/></Relationships>
</file>

<file path=ppt/slides/_rels/slide3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01" name="WordArt 5"/>
          <p:cNvSpPr>
            <a:spLocks noChangeArrowheads="1" noChangeShapeType="1" noTextEdit="1"/>
          </p:cNvSpPr>
          <p:nvPr/>
        </p:nvSpPr>
        <p:spPr bwMode="auto">
          <a:xfrm>
            <a:off x="1524000" y="2362200"/>
            <a:ext cx="6324600" cy="1600200"/>
          </a:xfrm>
          <a:prstGeom prst="rect">
            <a:avLst/>
          </a:prstGeom>
        </p:spPr>
        <p:txBody>
          <a:bodyPr wrap="none" fromWordArt="1">
            <a:prstTxWarp prst="textFadeUp">
              <a:avLst>
                <a:gd name="adj" fmla="val 9991"/>
              </a:avLst>
            </a:prstTxWarp>
          </a:bodyPr>
          <a:lstStyle/>
          <a:p>
            <a:endParaRPr lang="ru-RU" sz="3600" kern="10" dirty="0">
              <a:ln w="15875">
                <a:solidFill>
                  <a:srgbClr val="FF0000"/>
                </a:solidFill>
                <a:round/>
                <a:headEnd/>
                <a:tailEnd/>
              </a:ln>
              <a:solidFill>
                <a:srgbClr val="99CC00"/>
              </a:solidFill>
              <a:effectLst>
                <a:outerShdw dist="35921" dir="2700000" sy="50000" rotWithShape="0">
                  <a:srgbClr val="875B0D">
                    <a:alpha val="70000"/>
                  </a:srgbClr>
                </a:outerShdw>
              </a:effectLst>
              <a:latin typeface="Arial"/>
              <a:cs typeface="Arial"/>
            </a:endParaRPr>
          </a:p>
        </p:txBody>
      </p:sp>
      <p:sp>
        <p:nvSpPr>
          <p:cNvPr id="4100" name="TextBox 3"/>
          <p:cNvSpPr txBox="1">
            <a:spLocks noChangeArrowheads="1"/>
          </p:cNvSpPr>
          <p:nvPr/>
        </p:nvSpPr>
        <p:spPr bwMode="auto">
          <a:xfrm>
            <a:off x="4419600" y="5943600"/>
            <a:ext cx="4343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dirty="0"/>
              <a:t>Подготовил</a:t>
            </a:r>
            <a:r>
              <a:rPr lang="en-US" altLang="ru-RU" sz="1400" dirty="0"/>
              <a:t>:</a:t>
            </a:r>
            <a:r>
              <a:rPr lang="ru-RU" altLang="ru-RU" sz="1400" dirty="0"/>
              <a:t> презентацию </a:t>
            </a:r>
          </a:p>
          <a:p>
            <a:pPr algn="ctr" eaLnBrk="1" hangingPunct="1">
              <a:spcBef>
                <a:spcPct val="0"/>
              </a:spcBef>
              <a:buClrTx/>
              <a:buSzTx/>
              <a:buFontTx/>
              <a:buNone/>
            </a:pPr>
            <a:r>
              <a:rPr lang="ru-RU" altLang="ru-RU" sz="1400" dirty="0"/>
              <a:t>Учитель информатики </a:t>
            </a:r>
            <a:r>
              <a:rPr lang="ru-RU" altLang="ru-RU" sz="1400" dirty="0" smtClean="0"/>
              <a:t>МОУ СОШ 1 </a:t>
            </a:r>
          </a:p>
          <a:p>
            <a:pPr algn="ctr" eaLnBrk="1" hangingPunct="1">
              <a:spcBef>
                <a:spcPct val="0"/>
              </a:spcBef>
              <a:buClrTx/>
              <a:buSzTx/>
              <a:buFontTx/>
              <a:buNone/>
            </a:pPr>
            <a:r>
              <a:rPr lang="ru-RU" altLang="ru-RU" sz="1400" smtClean="0"/>
              <a:t>г .Можайска</a:t>
            </a:r>
            <a:r>
              <a:rPr lang="ru-RU" altLang="ru-RU" sz="1400" dirty="0" smtClean="0"/>
              <a:t> </a:t>
            </a:r>
          </a:p>
          <a:p>
            <a:pPr algn="ctr" eaLnBrk="1" hangingPunct="1">
              <a:spcBef>
                <a:spcPct val="0"/>
              </a:spcBef>
              <a:buClrTx/>
              <a:buSzTx/>
              <a:buFontTx/>
              <a:buNone/>
            </a:pPr>
            <a:r>
              <a:rPr lang="ru-RU" altLang="ru-RU" sz="1400" dirty="0" err="1" smtClean="0"/>
              <a:t>Шлямина</a:t>
            </a:r>
            <a:r>
              <a:rPr lang="ru-RU" altLang="ru-RU" sz="1400" dirty="0" smtClean="0"/>
              <a:t> </a:t>
            </a:r>
            <a:r>
              <a:rPr lang="ru-RU" altLang="ru-RU" sz="1400" dirty="0"/>
              <a:t>Е.А</a:t>
            </a:r>
          </a:p>
        </p:txBody>
      </p:sp>
      <p:sp>
        <p:nvSpPr>
          <p:cNvPr id="2" name="Прямоугольник 1"/>
          <p:cNvSpPr/>
          <p:nvPr/>
        </p:nvSpPr>
        <p:spPr>
          <a:xfrm>
            <a:off x="721580" y="990600"/>
            <a:ext cx="7624651" cy="923330"/>
          </a:xfrm>
          <a:prstGeom prst="rect">
            <a:avLst/>
          </a:prstGeom>
          <a:noFill/>
        </p:spPr>
        <p:txBody>
          <a:bodyPr wrap="none" lIns="91440" tIns="45720" rIns="91440" bIns="45720">
            <a:spAutoFit/>
          </a:bodyPr>
          <a:lstStyle/>
          <a:p>
            <a:pPr algn="ctr"/>
            <a:r>
              <a:rPr lang="ru-RU" sz="5400" b="1" cap="none" spc="0" dirty="0" smtClean="0">
                <a:ln w="22225">
                  <a:solidFill>
                    <a:schemeClr val="accent2"/>
                  </a:solidFill>
                  <a:prstDash val="solid"/>
                </a:ln>
                <a:solidFill>
                  <a:schemeClr val="accent2">
                    <a:lumMod val="40000"/>
                    <a:lumOff val="60000"/>
                  </a:schemeClr>
                </a:solidFill>
                <a:effectLst/>
              </a:rPr>
              <a:t>Презентация на тему</a:t>
            </a:r>
            <a:r>
              <a:rPr lang="en-US" sz="5400" b="1" cap="none" spc="0" dirty="0" smtClean="0">
                <a:ln w="22225">
                  <a:solidFill>
                    <a:schemeClr val="accent2"/>
                  </a:solidFill>
                  <a:prstDash val="solid"/>
                </a:ln>
                <a:solidFill>
                  <a:schemeClr val="accent2">
                    <a:lumMod val="40000"/>
                    <a:lumOff val="60000"/>
                  </a:schemeClr>
                </a:solidFill>
                <a:effectLst/>
              </a:rPr>
              <a:t>:</a:t>
            </a:r>
            <a:endParaRPr lang="ru-RU" sz="5400" b="1" cap="none" spc="0" dirty="0">
              <a:ln w="22225">
                <a:solidFill>
                  <a:schemeClr val="accent2"/>
                </a:solidFill>
                <a:prstDash val="solid"/>
              </a:ln>
              <a:solidFill>
                <a:schemeClr val="accent2">
                  <a:lumMod val="40000"/>
                  <a:lumOff val="60000"/>
                </a:schemeClr>
              </a:solidFill>
              <a:effectLst/>
            </a:endParaRPr>
          </a:p>
        </p:txBody>
      </p:sp>
      <p:sp>
        <p:nvSpPr>
          <p:cNvPr id="3" name="Прямоугольник 2"/>
          <p:cNvSpPr/>
          <p:nvPr/>
        </p:nvSpPr>
        <p:spPr>
          <a:xfrm>
            <a:off x="1885135" y="2209800"/>
            <a:ext cx="5297540" cy="2585323"/>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p:spPr>
        <p:txBody>
          <a:bodyPr wrap="none" lIns="91440" tIns="45720" rIns="91440" bIns="45720">
            <a:spAutoFit/>
          </a:bodyPr>
          <a:lstStyle/>
          <a:p>
            <a:pPr algn="ctr"/>
            <a:r>
              <a:rPr lang="ru-RU" sz="5400" b="1" dirty="0" smtClean="0">
                <a:ln w="22225">
                  <a:solidFill>
                    <a:schemeClr val="accent2"/>
                  </a:solidFill>
                  <a:prstDash val="solid"/>
                </a:ln>
                <a:solidFill>
                  <a:schemeClr val="accent2">
                    <a:lumMod val="40000"/>
                    <a:lumOff val="60000"/>
                  </a:schemeClr>
                </a:solidFill>
              </a:rPr>
              <a:t>«Компьютер и </a:t>
            </a:r>
          </a:p>
          <a:p>
            <a:pPr algn="ctr"/>
            <a:r>
              <a:rPr lang="ru-RU" sz="5400" b="1" dirty="0" smtClean="0">
                <a:ln w="22225">
                  <a:solidFill>
                    <a:schemeClr val="accent2"/>
                  </a:solidFill>
                  <a:prstDash val="solid"/>
                </a:ln>
                <a:solidFill>
                  <a:schemeClr val="accent2">
                    <a:lumMod val="40000"/>
                    <a:lumOff val="60000"/>
                  </a:schemeClr>
                </a:solidFill>
              </a:rPr>
              <a:t>программное</a:t>
            </a:r>
          </a:p>
          <a:p>
            <a:pPr algn="ctr"/>
            <a:r>
              <a:rPr lang="ru-RU" sz="5400" b="1" dirty="0" smtClean="0">
                <a:ln w="22225">
                  <a:solidFill>
                    <a:schemeClr val="accent2"/>
                  </a:solidFill>
                  <a:prstDash val="solid"/>
                </a:ln>
                <a:solidFill>
                  <a:schemeClr val="accent2">
                    <a:lumMod val="40000"/>
                    <a:lumOff val="60000"/>
                  </a:schemeClr>
                </a:solidFill>
              </a:rPr>
              <a:t>обеспечение»</a:t>
            </a:r>
            <a:endParaRPr lang="ru-RU" sz="5400" b="1" cap="none" spc="0" dirty="0">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6" fill="hold" grpId="0" nodeType="afterEffect" nodePh="1">
                                  <p:stCondLst>
                                    <p:cond delay="0"/>
                                  </p:stCondLst>
                                  <p:endCondLst>
                                    <p:cond evt="begin" delay="0">
                                      <p:tn val="5"/>
                                    </p:cond>
                                  </p:endCondLst>
                                  <p:childTnLst>
                                    <p:set>
                                      <p:cBhvr>
                                        <p:cTn id="6" dur="1" fill="hold">
                                          <p:stCondLst>
                                            <p:cond delay="0"/>
                                          </p:stCondLst>
                                        </p:cTn>
                                        <p:tgtEl>
                                          <p:spTgt spid="4101"/>
                                        </p:tgtEl>
                                        <p:attrNameLst>
                                          <p:attrName>style.visibility</p:attrName>
                                        </p:attrNameLst>
                                      </p:cBhvr>
                                      <p:to>
                                        <p:strVal val="visible"/>
                                      </p:to>
                                    </p:set>
                                    <p:anim calcmode="lin" valueType="num">
                                      <p:cBhvr>
                                        <p:cTn id="7" dur="2000" fill="hold"/>
                                        <p:tgtEl>
                                          <p:spTgt spid="4101"/>
                                        </p:tgtEl>
                                        <p:attrNameLst>
                                          <p:attrName>ppt_w</p:attrName>
                                        </p:attrNameLst>
                                      </p:cBhvr>
                                      <p:tavLst>
                                        <p:tav tm="0">
                                          <p:val>
                                            <p:strVal val="(6*min(max(#ppt_w*#ppt_h,.3),1)-7.4)/-.7*#ppt_w"/>
                                          </p:val>
                                        </p:tav>
                                        <p:tav tm="100000">
                                          <p:val>
                                            <p:strVal val="#ppt_w"/>
                                          </p:val>
                                        </p:tav>
                                      </p:tavLst>
                                    </p:anim>
                                    <p:anim calcmode="lin" valueType="num">
                                      <p:cBhvr>
                                        <p:cTn id="8" dur="2000" fill="hold"/>
                                        <p:tgtEl>
                                          <p:spTgt spid="4101"/>
                                        </p:tgtEl>
                                        <p:attrNameLst>
                                          <p:attrName>ppt_h</p:attrName>
                                        </p:attrNameLst>
                                      </p:cBhvr>
                                      <p:tavLst>
                                        <p:tav tm="0">
                                          <p:val>
                                            <p:strVal val="(6*min(max(#ppt_w*#ppt_h,.3),1)-7.4)/-.7*#ppt_h"/>
                                          </p:val>
                                        </p:tav>
                                        <p:tav tm="100000">
                                          <p:val>
                                            <p:strVal val="#ppt_h"/>
                                          </p:val>
                                        </p:tav>
                                      </p:tavLst>
                                    </p:anim>
                                    <p:anim calcmode="lin" valueType="num">
                                      <p:cBhvr>
                                        <p:cTn id="9" dur="2000" fill="hold"/>
                                        <p:tgtEl>
                                          <p:spTgt spid="4101"/>
                                        </p:tgtEl>
                                        <p:attrNameLst>
                                          <p:attrName>ppt_x</p:attrName>
                                        </p:attrNameLst>
                                      </p:cBhvr>
                                      <p:tavLst>
                                        <p:tav tm="0">
                                          <p:val>
                                            <p:fltVal val="0.5"/>
                                          </p:val>
                                        </p:tav>
                                        <p:tav tm="100000">
                                          <p:val>
                                            <p:strVal val="#ppt_x"/>
                                          </p:val>
                                        </p:tav>
                                      </p:tavLst>
                                    </p:anim>
                                    <p:anim calcmode="lin" valueType="num">
                                      <p:cBhvr>
                                        <p:cTn id="10" dur="2000" fill="hold"/>
                                        <p:tgtEl>
                                          <p:spTgt spid="410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228600"/>
            <a:ext cx="8229600" cy="5897563"/>
          </a:xfrm>
        </p:spPr>
        <p:txBody>
          <a:bodyPr/>
          <a:lstStyle/>
          <a:p>
            <a:pPr eaLnBrk="1" hangingPunct="1">
              <a:lnSpc>
                <a:spcPct val="80000"/>
              </a:lnSpc>
              <a:buFont typeface="Wingdings" pitchFamily="2" charset="2"/>
              <a:buNone/>
              <a:defRPr/>
            </a:pPr>
            <a:r>
              <a:rPr lang="en-US" sz="2000" b="1" smtClean="0">
                <a:latin typeface="Freestyle Script" pitchFamily="66" charset="0"/>
              </a:rPr>
              <a:t>	</a:t>
            </a:r>
            <a:r>
              <a:rPr lang="ru-RU" sz="2000" b="1" smtClean="0">
                <a:latin typeface="Freestyle Script" pitchFamily="66" charset="0"/>
              </a:rPr>
              <a:t>Другой характеристикой процессора, влияющей на его производительность, является </a:t>
            </a:r>
            <a:r>
              <a:rPr lang="ru-RU" sz="2000" i="1" smtClean="0">
                <a:solidFill>
                  <a:srgbClr val="FF0000"/>
                </a:solidFill>
                <a:latin typeface="Freestyle Script" pitchFamily="66" charset="0"/>
              </a:rPr>
              <a:t>разрядность</a:t>
            </a:r>
            <a:r>
              <a:rPr lang="ru-RU" sz="2000" i="1" smtClean="0">
                <a:latin typeface="Freestyle Script" pitchFamily="66" charset="0"/>
              </a:rPr>
              <a:t> </a:t>
            </a:r>
            <a:r>
              <a:rPr lang="ru-RU" sz="2000" b="1" smtClean="0">
                <a:latin typeface="Freestyle Script" pitchFamily="66" charset="0"/>
              </a:rPr>
              <a:t>процессора. Разрядность процессора определяется количеством двоичных разрядов, которые могут передаваться или обрабатываться процессором одновременно. Часто уточняют разрядность процессора и пишут 64/36, что означает, что процессор имеет 64-разрядную шину данных и 36-разрядную шину адреса.</a:t>
            </a:r>
          </a:p>
          <a:p>
            <a:pPr eaLnBrk="1" hangingPunct="1">
              <a:lnSpc>
                <a:spcPct val="80000"/>
              </a:lnSpc>
              <a:buFont typeface="Wingdings" pitchFamily="2" charset="2"/>
              <a:buNone/>
              <a:defRPr/>
            </a:pPr>
            <a:r>
              <a:rPr lang="en-US" sz="2000" b="1" smtClean="0">
                <a:latin typeface="Freestyle Script" pitchFamily="66" charset="0"/>
              </a:rPr>
              <a:t>	</a:t>
            </a:r>
            <a:r>
              <a:rPr lang="ru-RU" sz="2000" b="1" smtClean="0">
                <a:latin typeface="Freestyle Script" pitchFamily="66" charset="0"/>
              </a:rPr>
              <a:t>В первом отечественном школьном компьютере «Агат» (1985 год) был установлен процессор, имевший разрядность 8/16, соответственно одновременно он обрабатывал 8 битов, а его адресное пространство составляло 64 килобайта.</a:t>
            </a:r>
          </a:p>
          <a:p>
            <a:pPr eaLnBrk="1" hangingPunct="1">
              <a:lnSpc>
                <a:spcPct val="80000"/>
              </a:lnSpc>
              <a:buFont typeface="Wingdings" pitchFamily="2" charset="2"/>
              <a:buNone/>
              <a:defRPr/>
            </a:pPr>
            <a:r>
              <a:rPr lang="en-US" sz="2000" b="1" smtClean="0">
                <a:latin typeface="Freestyle Script" pitchFamily="66" charset="0"/>
              </a:rPr>
              <a:t>	</a:t>
            </a:r>
            <a:r>
              <a:rPr lang="ru-RU" sz="2000" b="1" smtClean="0">
                <a:latin typeface="Freestyle Script" pitchFamily="66" charset="0"/>
              </a:rPr>
              <a:t>Современный процессор </a:t>
            </a:r>
            <a:r>
              <a:rPr lang="en-US" sz="2000" b="1" smtClean="0">
                <a:latin typeface="Freestyle Script" pitchFamily="66" charset="0"/>
              </a:rPr>
              <a:t>Pentium</a:t>
            </a:r>
            <a:r>
              <a:rPr lang="ru-RU" sz="2000" b="1" smtClean="0">
                <a:latin typeface="Freestyle Script" pitchFamily="66" charset="0"/>
              </a:rPr>
              <a:t> 4 имеет разрядность 64/36, то есть одновременно процессор обрабатывает 64 бита, а адресное пространство составляет 68 719 476 736 байтов — 64 гигабайта.</a:t>
            </a:r>
          </a:p>
          <a:p>
            <a:pPr eaLnBrk="1" hangingPunct="1">
              <a:lnSpc>
                <a:spcPct val="80000"/>
              </a:lnSpc>
              <a:buFont typeface="Wingdings" pitchFamily="2" charset="2"/>
              <a:buNone/>
              <a:defRPr/>
            </a:pPr>
            <a:r>
              <a:rPr lang="en-US" sz="2000" i="1" smtClean="0">
                <a:latin typeface="Freestyle Script" pitchFamily="66" charset="0"/>
              </a:rPr>
              <a:t>	</a:t>
            </a:r>
            <a:r>
              <a:rPr lang="ru-RU" sz="2000" i="1" smtClean="0">
                <a:solidFill>
                  <a:srgbClr val="FF0000"/>
                </a:solidFill>
                <a:latin typeface="Freestyle Script" pitchFamily="66" charset="0"/>
              </a:rPr>
              <a:t>Производительность</a:t>
            </a:r>
            <a:r>
              <a:rPr lang="ru-RU" sz="2000" i="1" smtClean="0">
                <a:latin typeface="Freestyle Script" pitchFamily="66" charset="0"/>
              </a:rPr>
              <a:t> </a:t>
            </a:r>
            <a:r>
              <a:rPr lang="ru-RU" sz="2000" b="1" smtClean="0">
                <a:latin typeface="Freestyle Script" pitchFamily="66" charset="0"/>
              </a:rPr>
              <a:t>процессора является его интегральной характеристикой, которая зависит от частоты процессора, его разрядности, а также особенностей архитектуры (наличие кэш-памяти и др.). Производительность процессора нельзя вычислить, она определяется в процессе тестирования, по скорости выполнения процессором определенных операций в какой-либо программной среде.</a:t>
            </a:r>
          </a:p>
          <a:p>
            <a:pPr eaLnBrk="1" hangingPunct="1">
              <a:lnSpc>
                <a:spcPct val="80000"/>
              </a:lnSpc>
              <a:buFont typeface="Wingdings" pitchFamily="2" charset="2"/>
              <a:buNone/>
              <a:defRPr/>
            </a:pPr>
            <a:endParaRPr lang="ru-RU" sz="2000" smtClean="0">
              <a:latin typeface="Freestyle Script" pitchFamily="66" charset="0"/>
            </a:endParaRPr>
          </a:p>
        </p:txBody>
      </p:sp>
      <p:sp>
        <p:nvSpPr>
          <p:cNvPr id="12291" name="AutoShape 4"/>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На след. слайд</a:t>
            </a:r>
            <a:endParaRPr lang="ru-RU" altLang="ru-RU" sz="1400"/>
          </a:p>
        </p:txBody>
      </p:sp>
      <p:sp>
        <p:nvSpPr>
          <p:cNvPr id="12292" name="AutoShape 5"/>
          <p:cNvSpPr>
            <a:spLocks noChangeArrowheads="1"/>
          </p:cNvSpPr>
          <p:nvPr/>
        </p:nvSpPr>
        <p:spPr bwMode="auto">
          <a:xfrm>
            <a:off x="0" y="6172200"/>
            <a:ext cx="1524000" cy="685800"/>
          </a:xfrm>
          <a:prstGeom prst="lef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to="" calcmode="lin" valueType="num">
                                      <p:cBhvr>
                                        <p:cTn id="7" dur="1" fill="hold"/>
                                        <p:tgtEl>
                                          <p:spTgt spid="13315">
                                            <p:txEl>
                                              <p:pRg st="0" end="0"/>
                                            </p:txEl>
                                          </p:spTgt>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anim to="" calcmode="lin" valueType="num">
                                      <p:cBhvr>
                                        <p:cTn id="11" dur="1" fill="hold"/>
                                        <p:tgtEl>
                                          <p:spTgt spid="13315">
                                            <p:txEl>
                                              <p:pRg st="1" end="1"/>
                                            </p:txEl>
                                          </p:spTgt>
                                        </p:tgtEl>
                                        <p:attrNameLst>
                                          <p:attrName/>
                                        </p:attrNameLst>
                                      </p:cBhvr>
                                    </p:anim>
                                  </p:childTnLst>
                                </p:cTn>
                              </p:par>
                            </p:childTnLst>
                          </p:cTn>
                        </p:par>
                        <p:par>
                          <p:cTn id="12" fill="hold" nodeType="afterGroup">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anim to="" calcmode="lin" valueType="num">
                                      <p:cBhvr>
                                        <p:cTn id="15" dur="1" fill="hold"/>
                                        <p:tgtEl>
                                          <p:spTgt spid="13315">
                                            <p:txEl>
                                              <p:pRg st="2" end="2"/>
                                            </p:txEl>
                                          </p:spTgt>
                                        </p:tgtEl>
                                        <p:attrNameLst>
                                          <p:attrName/>
                                        </p:attrNameLst>
                                      </p:cBhvr>
                                    </p:anim>
                                  </p:childTnLst>
                                </p:cTn>
                              </p:par>
                            </p:childTnLst>
                          </p:cTn>
                        </p:par>
                        <p:par>
                          <p:cTn id="16" fill="hold" nodeType="afterGroup">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anim to="" calcmode="lin" valueType="num">
                                      <p:cBhvr>
                                        <p:cTn id="19" dur="1" fill="hold"/>
                                        <p:tgtEl>
                                          <p:spTgt spid="13315">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ru-RU" sz="4800" smtClean="0">
                <a:latin typeface="Mistral" pitchFamily="66" charset="0"/>
              </a:rPr>
              <a:t>Оперативная память</a:t>
            </a:r>
          </a:p>
        </p:txBody>
      </p:sp>
      <p:sp>
        <p:nvSpPr>
          <p:cNvPr id="14339" name="Rectangle 3"/>
          <p:cNvSpPr>
            <a:spLocks noGrp="1" noChangeArrowheads="1"/>
          </p:cNvSpPr>
          <p:nvPr>
            <p:ph type="body" idx="1"/>
          </p:nvPr>
        </p:nvSpPr>
        <p:spPr>
          <a:xfrm>
            <a:off x="457200" y="1295400"/>
            <a:ext cx="8229600" cy="3810000"/>
          </a:xfrm>
        </p:spPr>
        <p:txBody>
          <a:bodyPr/>
          <a:lstStyle/>
          <a:p>
            <a:pPr eaLnBrk="1" hangingPunct="1">
              <a:lnSpc>
                <a:spcPct val="80000"/>
              </a:lnSpc>
              <a:buFont typeface="Wingdings" pitchFamily="2" charset="2"/>
              <a:buNone/>
              <a:defRPr/>
            </a:pPr>
            <a:r>
              <a:rPr lang="ru-RU" sz="1800" b="1" smtClean="0">
                <a:latin typeface="Freestyle Script" pitchFamily="66" charset="0"/>
              </a:rPr>
              <a:t>	Оперативная память. Оперативная память, предназначенная для хранения информации, изготавливается в виде модулей памяти. Модули памяти представляют собой пластины с рядами контактов, на которых размещаются БИС памяти. Модули памяти могут различаться между собой по размеру и количеству контактов, быстродействию, информационной емкости и так далее. Важнейшей характеристикой модулей оперативной памяти является быстродействие, которое зависит от максимально возможной частоты операций записи или считывания информации из ячеек памяти. Современные модули памяти обеспечивают частоту до 800 МГц, а их информационная емкость может достигать 512 Мбайт.</a:t>
            </a:r>
          </a:p>
          <a:p>
            <a:pPr eaLnBrk="1" hangingPunct="1">
              <a:lnSpc>
                <a:spcPct val="80000"/>
              </a:lnSpc>
              <a:buFont typeface="Wingdings" pitchFamily="2" charset="2"/>
              <a:buNone/>
              <a:defRPr/>
            </a:pPr>
            <a:r>
              <a:rPr lang="ru-RU" sz="1800" b="1" smtClean="0">
                <a:latin typeface="Freestyle Script" pitchFamily="66" charset="0"/>
              </a:rPr>
              <a:t>	В персональных компьютерах объем адресуемой памяти и величина фактически установленной оперативной памяти практически всегда различаются. Хотя объем адресуемой памяти может достигать 64 Гбайт, величина фактически установленной оперативной памяти может быть значительно меньше, например, «всего» 64 Мбайт.</a:t>
            </a:r>
          </a:p>
          <a:p>
            <a:pPr algn="just" eaLnBrk="1" hangingPunct="1">
              <a:lnSpc>
                <a:spcPct val="90000"/>
              </a:lnSpc>
              <a:spcBef>
                <a:spcPts val="625"/>
              </a:spcBef>
              <a:defRPr/>
            </a:pPr>
            <a:endParaRPr lang="ru-RU" sz="1800" b="1" smtClean="0">
              <a:latin typeface="Freestyle Script" pitchFamily="66" charset="0"/>
            </a:endParaRPr>
          </a:p>
          <a:p>
            <a:pPr eaLnBrk="1" hangingPunct="1">
              <a:lnSpc>
                <a:spcPct val="80000"/>
              </a:lnSpc>
              <a:defRPr/>
            </a:pPr>
            <a:endParaRPr lang="ru-RU" sz="1800" smtClean="0">
              <a:latin typeface="Freestyle Script" pitchFamily="66" charset="0"/>
            </a:endParaRPr>
          </a:p>
        </p:txBody>
      </p:sp>
      <p:sp>
        <p:nvSpPr>
          <p:cNvPr id="13316" name="AutoShape 5"/>
          <p:cNvSpPr>
            <a:spLocks noChangeArrowheads="1"/>
          </p:cNvSpPr>
          <p:nvPr/>
        </p:nvSpPr>
        <p:spPr bwMode="auto">
          <a:xfrm>
            <a:off x="0" y="6172200"/>
            <a:ext cx="1447800" cy="685800"/>
          </a:xfrm>
          <a:prstGeom prst="leftArrow">
            <a:avLst>
              <a:gd name="adj1" fmla="val 50000"/>
              <a:gd name="adj2" fmla="val 52778"/>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pic>
        <p:nvPicPr>
          <p:cNvPr id="14342"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24000" y="5105400"/>
            <a:ext cx="286067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14343"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24400" y="5334000"/>
            <a:ext cx="2667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3319" name="AutoShape 8"/>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5" action="ppaction://hlinksldjump"/>
              </a:rPr>
              <a:t>КОНЕЦ</a:t>
            </a:r>
            <a:r>
              <a:rPr lang="ru-RU" altLang="ru-RU" sz="1400"/>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to="" calcmode="lin" valueType="num">
                                      <p:cBhvr>
                                        <p:cTn id="7" dur="1" fill="hold"/>
                                        <p:tgtEl>
                                          <p:spTgt spid="14338"/>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4339">
                                            <p:txEl>
                                              <p:pRg st="0" end="0"/>
                                            </p:txEl>
                                          </p:spTgt>
                                        </p:tgtEl>
                                        <p:attrNameLst>
                                          <p:attrName>style.visibility</p:attrName>
                                        </p:attrNameLst>
                                      </p:cBhvr>
                                      <p:to>
                                        <p:strVal val="visible"/>
                                      </p:to>
                                    </p:set>
                                    <p:anim to="" calcmode="lin" valueType="num">
                                      <p:cBhvr>
                                        <p:cTn id="11" dur="1" fill="hold"/>
                                        <p:tgtEl>
                                          <p:spTgt spid="14339">
                                            <p:txEl>
                                              <p:pRg st="0" end="0"/>
                                            </p:txEl>
                                          </p:spTgt>
                                        </p:tgtEl>
                                        <p:attrNameLst>
                                          <p:attrName/>
                                        </p:attrNameLst>
                                      </p:cBhvr>
                                    </p:anim>
                                  </p:childTnLst>
                                </p:cTn>
                              </p:par>
                            </p:childTnLst>
                          </p:cTn>
                        </p:par>
                        <p:par>
                          <p:cTn id="12" fill="hold" nodeType="afterGroup">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4339">
                                            <p:txEl>
                                              <p:pRg st="1" end="1"/>
                                            </p:txEl>
                                          </p:spTgt>
                                        </p:tgtEl>
                                        <p:attrNameLst>
                                          <p:attrName>style.visibility</p:attrName>
                                        </p:attrNameLst>
                                      </p:cBhvr>
                                      <p:to>
                                        <p:strVal val="visible"/>
                                      </p:to>
                                    </p:set>
                                    <p:anim to="" calcmode="lin" valueType="num">
                                      <p:cBhvr>
                                        <p:cTn id="15" dur="1" fill="hold"/>
                                        <p:tgtEl>
                                          <p:spTgt spid="14339">
                                            <p:txEl>
                                              <p:pRg st="1" end="1"/>
                                            </p:txEl>
                                          </p:spTgt>
                                        </p:tgtEl>
                                        <p:attrNameLst>
                                          <p:attrName/>
                                        </p:attrNameLst>
                                      </p:cBhvr>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4" presetClass="entr" presetSubtype="0" fill="hold" nodeType="clickEffect">
                                  <p:stCondLst>
                                    <p:cond delay="0"/>
                                  </p:stCondLst>
                                  <p:childTnLst>
                                    <p:set>
                                      <p:cBhvr>
                                        <p:cTn id="19" dur="1" fill="hold">
                                          <p:stCondLst>
                                            <p:cond delay="0"/>
                                          </p:stCondLst>
                                        </p:cTn>
                                        <p:tgtEl>
                                          <p:spTgt spid="14342"/>
                                        </p:tgtEl>
                                        <p:attrNameLst>
                                          <p:attrName>style.visibility</p:attrName>
                                        </p:attrNameLst>
                                      </p:cBhvr>
                                      <p:to>
                                        <p:strVal val="visible"/>
                                      </p:to>
                                    </p:set>
                                    <p:anim to="" calcmode="lin" valueType="num">
                                      <p:cBhvr>
                                        <p:cTn id="20" dur="1" fill="hold"/>
                                        <p:tgtEl>
                                          <p:spTgt spid="14342"/>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14343"/>
                                        </p:tgtEl>
                                        <p:attrNameLst>
                                          <p:attrName>style.visibility</p:attrName>
                                        </p:attrNameLst>
                                      </p:cBhvr>
                                      <p:to>
                                        <p:strVal val="visible"/>
                                      </p:to>
                                    </p:set>
                                    <p:anim to="" calcmode="lin" valueType="num">
                                      <p:cBhvr>
                                        <p:cTn id="23" dur="1" fill="hold"/>
                                        <p:tgtEl>
                                          <p:spTgt spid="1434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ru-RU" sz="4800" smtClean="0">
                <a:latin typeface="Mistral" pitchFamily="66" charset="0"/>
              </a:rPr>
              <a:t>Аппаратная реализация компьютера</a:t>
            </a:r>
          </a:p>
        </p:txBody>
      </p:sp>
      <p:sp>
        <p:nvSpPr>
          <p:cNvPr id="15363" name="Rectangle 3"/>
          <p:cNvSpPr>
            <a:spLocks noGrp="1" noChangeArrowheads="1"/>
          </p:cNvSpPr>
          <p:nvPr>
            <p:ph type="body" idx="1"/>
          </p:nvPr>
        </p:nvSpPr>
        <p:spPr/>
        <p:txBody>
          <a:bodyPr/>
          <a:lstStyle/>
          <a:p>
            <a:pPr algn="just" eaLnBrk="1" hangingPunct="1">
              <a:lnSpc>
                <a:spcPct val="94000"/>
              </a:lnSpc>
              <a:spcBef>
                <a:spcPts val="925"/>
              </a:spcBef>
              <a:buFont typeface="Wingdings" pitchFamily="2" charset="2"/>
              <a:buNone/>
              <a:defRPr/>
            </a:pPr>
            <a:r>
              <a:rPr lang="ru-RU" b="1" smtClean="0">
                <a:latin typeface="Freestyle Script" pitchFamily="66" charset="0"/>
              </a:rPr>
              <a:t>	Современный персональный компьютер может быть реализован в настольном (</a:t>
            </a:r>
            <a:r>
              <a:rPr lang="en-US" b="1" smtClean="0">
                <a:latin typeface="Freestyle Script" pitchFamily="66" charset="0"/>
              </a:rPr>
              <a:t>desktop</a:t>
            </a:r>
            <a:r>
              <a:rPr lang="ru-RU" b="1" smtClean="0">
                <a:latin typeface="Freestyle Script" pitchFamily="66" charset="0"/>
              </a:rPr>
              <a:t>), портативном (</a:t>
            </a:r>
            <a:r>
              <a:rPr lang="en-US" b="1" smtClean="0">
                <a:latin typeface="Freestyle Script" pitchFamily="66" charset="0"/>
              </a:rPr>
              <a:t>notebook</a:t>
            </a:r>
            <a:r>
              <a:rPr lang="ru-RU" b="1" smtClean="0">
                <a:latin typeface="Freestyle Script" pitchFamily="66" charset="0"/>
              </a:rPr>
              <a:t>) или карманном (</a:t>
            </a:r>
            <a:r>
              <a:rPr lang="en-US" b="1" smtClean="0">
                <a:latin typeface="Freestyle Script" pitchFamily="66" charset="0"/>
              </a:rPr>
              <a:t>handheld</a:t>
            </a:r>
            <a:r>
              <a:rPr lang="ru-RU" b="1" smtClean="0">
                <a:latin typeface="Freestyle Script" pitchFamily="66" charset="0"/>
              </a:rPr>
              <a:t>) варианте.</a:t>
            </a:r>
          </a:p>
          <a:p>
            <a:pPr eaLnBrk="1" hangingPunct="1">
              <a:buFont typeface="Wingdings" pitchFamily="2" charset="2"/>
              <a:buNone/>
              <a:defRPr/>
            </a:pPr>
            <a:endParaRPr lang="ru-RU" smtClean="0">
              <a:latin typeface="Freestyle Script" pitchFamily="66" charset="0"/>
            </a:endParaRPr>
          </a:p>
        </p:txBody>
      </p:sp>
      <p:sp>
        <p:nvSpPr>
          <p:cNvPr id="14340" name="AutoShape 4"/>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На след. слайд</a:t>
            </a:r>
            <a:endParaRPr lang="ru-RU" altLang="ru-RU" sz="1400"/>
          </a:p>
        </p:txBody>
      </p:sp>
      <p:sp>
        <p:nvSpPr>
          <p:cNvPr id="14341"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pic>
        <p:nvPicPr>
          <p:cNvPr id="15366" name="Picture 6" descr="843560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5800" y="3505200"/>
            <a:ext cx="2419350"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71800" y="4724400"/>
            <a:ext cx="23622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15368" name="Picture 8"/>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257800" y="3390900"/>
            <a:ext cx="2362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to="" calcmode="lin" valueType="num">
                                      <p:cBhvr>
                                        <p:cTn id="7" dur="1" fill="hold"/>
                                        <p:tgtEl>
                                          <p:spTgt spid="15362"/>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5363">
                                            <p:txEl>
                                              <p:pRg st="0" end="0"/>
                                            </p:txEl>
                                          </p:spTgt>
                                        </p:tgtEl>
                                        <p:attrNameLst>
                                          <p:attrName>style.visibility</p:attrName>
                                        </p:attrNameLst>
                                      </p:cBhvr>
                                      <p:to>
                                        <p:strVal val="visible"/>
                                      </p:to>
                                    </p:set>
                                    <p:anim to="" calcmode="lin" valueType="num">
                                      <p:cBhvr>
                                        <p:cTn id="11" dur="1" fill="hold"/>
                                        <p:tgtEl>
                                          <p:spTgt spid="15363">
                                            <p:txEl>
                                              <p:pRg st="0" end="0"/>
                                            </p:txEl>
                                          </p:spTgt>
                                        </p:tgtEl>
                                        <p:attrNameLst>
                                          <p:attrName/>
                                        </p:attrNameLst>
                                      </p:cBhvr>
                                    </p:anim>
                                  </p:childTnLst>
                                </p:cTn>
                              </p:par>
                            </p:childTnLst>
                          </p:cTn>
                        </p:par>
                        <p:par>
                          <p:cTn id="12" fill="hold" nodeType="afterGroup">
                            <p:stCondLst>
                              <p:cond delay="0"/>
                            </p:stCondLst>
                            <p:childTnLst>
                              <p:par>
                                <p:cTn id="13" presetID="24" presetClass="entr" presetSubtype="0" fill="hold" nodeType="afterEffect">
                                  <p:stCondLst>
                                    <p:cond delay="0"/>
                                  </p:stCondLst>
                                  <p:childTnLst>
                                    <p:set>
                                      <p:cBhvr>
                                        <p:cTn id="14" dur="1" fill="hold">
                                          <p:stCondLst>
                                            <p:cond delay="0"/>
                                          </p:stCondLst>
                                        </p:cTn>
                                        <p:tgtEl>
                                          <p:spTgt spid="15366"/>
                                        </p:tgtEl>
                                        <p:attrNameLst>
                                          <p:attrName>style.visibility</p:attrName>
                                        </p:attrNameLst>
                                      </p:cBhvr>
                                      <p:to>
                                        <p:strVal val="visible"/>
                                      </p:to>
                                    </p:set>
                                    <p:anim to="" calcmode="lin" valueType="num">
                                      <p:cBhvr>
                                        <p:cTn id="15" dur="1" fill="hold"/>
                                        <p:tgtEl>
                                          <p:spTgt spid="15366"/>
                                        </p:tgtEl>
                                        <p:attrNameLst>
                                          <p:attrName/>
                                        </p:attrNameLst>
                                      </p:cBhvr>
                                    </p:anim>
                                  </p:childTnLst>
                                </p:cTn>
                              </p:par>
                            </p:childTnLst>
                          </p:cTn>
                        </p:par>
                        <p:par>
                          <p:cTn id="16" fill="hold" nodeType="afterGroup">
                            <p:stCondLst>
                              <p:cond delay="0"/>
                            </p:stCondLst>
                            <p:childTnLst>
                              <p:par>
                                <p:cTn id="17" presetID="24" presetClass="entr" presetSubtype="0" fill="hold" nodeType="afterEffect">
                                  <p:stCondLst>
                                    <p:cond delay="0"/>
                                  </p:stCondLst>
                                  <p:childTnLst>
                                    <p:set>
                                      <p:cBhvr>
                                        <p:cTn id="18" dur="1" fill="hold">
                                          <p:stCondLst>
                                            <p:cond delay="0"/>
                                          </p:stCondLst>
                                        </p:cTn>
                                        <p:tgtEl>
                                          <p:spTgt spid="15367"/>
                                        </p:tgtEl>
                                        <p:attrNameLst>
                                          <p:attrName>style.visibility</p:attrName>
                                        </p:attrNameLst>
                                      </p:cBhvr>
                                      <p:to>
                                        <p:strVal val="visible"/>
                                      </p:to>
                                    </p:set>
                                    <p:anim to="" calcmode="lin" valueType="num">
                                      <p:cBhvr>
                                        <p:cTn id="19" dur="1" fill="hold"/>
                                        <p:tgtEl>
                                          <p:spTgt spid="15367"/>
                                        </p:tgtEl>
                                        <p:attrNameLst>
                                          <p:attrName/>
                                        </p:attrNameLst>
                                      </p:cBhvr>
                                    </p:anim>
                                  </p:childTnLst>
                                </p:cTn>
                              </p:par>
                            </p:childTnLst>
                          </p:cTn>
                        </p:par>
                        <p:par>
                          <p:cTn id="20" fill="hold" nodeType="afterGroup">
                            <p:stCondLst>
                              <p:cond delay="0"/>
                            </p:stCondLst>
                            <p:childTnLst>
                              <p:par>
                                <p:cTn id="21" presetID="24" presetClass="entr" presetSubtype="0" fill="hold" nodeType="afterEffect">
                                  <p:stCondLst>
                                    <p:cond delay="0"/>
                                  </p:stCondLst>
                                  <p:childTnLst>
                                    <p:set>
                                      <p:cBhvr>
                                        <p:cTn id="22" dur="1" fill="hold">
                                          <p:stCondLst>
                                            <p:cond delay="0"/>
                                          </p:stCondLst>
                                        </p:cTn>
                                        <p:tgtEl>
                                          <p:spTgt spid="15368"/>
                                        </p:tgtEl>
                                        <p:attrNameLst>
                                          <p:attrName>style.visibility</p:attrName>
                                        </p:attrNameLst>
                                      </p:cBhvr>
                                      <p:to>
                                        <p:strVal val="visible"/>
                                      </p:to>
                                    </p:set>
                                    <p:anim to="" calcmode="lin" valueType="num">
                                      <p:cBhvr>
                                        <p:cTn id="23" dur="1" fill="hold"/>
                                        <p:tgtEl>
                                          <p:spTgt spid="153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ru-RU" sz="4800" smtClean="0">
                <a:latin typeface="Mistral" pitchFamily="66" charset="0"/>
              </a:rPr>
              <a:t>Системный блок компьютера</a:t>
            </a:r>
          </a:p>
        </p:txBody>
      </p:sp>
      <p:sp>
        <p:nvSpPr>
          <p:cNvPr id="16387" name="Rectangle 3"/>
          <p:cNvSpPr>
            <a:spLocks noGrp="1" noChangeArrowheads="1"/>
          </p:cNvSpPr>
          <p:nvPr>
            <p:ph type="body" idx="1"/>
          </p:nvPr>
        </p:nvSpPr>
        <p:spPr>
          <a:xfrm>
            <a:off x="457200" y="1295400"/>
            <a:ext cx="8229600" cy="3276600"/>
          </a:xfrm>
        </p:spPr>
        <p:txBody>
          <a:bodyPr/>
          <a:lstStyle/>
          <a:p>
            <a:pPr algn="just" eaLnBrk="1" hangingPunct="1">
              <a:lnSpc>
                <a:spcPct val="94000"/>
              </a:lnSpc>
              <a:spcBef>
                <a:spcPts val="663"/>
              </a:spcBef>
              <a:buFont typeface="Wingdings" pitchFamily="2" charset="2"/>
              <a:buNone/>
              <a:defRPr/>
            </a:pPr>
            <a:r>
              <a:rPr lang="en-US" sz="1000" b="1" smtClean="0">
                <a:latin typeface="Freestyle Script" pitchFamily="66" charset="0"/>
              </a:rPr>
              <a:t>	</a:t>
            </a:r>
            <a:r>
              <a:rPr lang="ru-RU" sz="1800" b="1" smtClean="0">
                <a:latin typeface="Freestyle Script" pitchFamily="66" charset="0"/>
              </a:rPr>
              <a:t>Все основные компоненты настольного компьютера находятся внутри системного блока: системная плата с процессором и оперативной памятью, накопители на жестких и гибких дисках, </a:t>
            </a:r>
            <a:r>
              <a:rPr lang="en-US" sz="1800" b="1" smtClean="0">
                <a:latin typeface="Freestyle Script" pitchFamily="66" charset="0"/>
              </a:rPr>
              <a:t>CD-ROM</a:t>
            </a:r>
            <a:r>
              <a:rPr lang="ru-RU" sz="1800" b="1" smtClean="0">
                <a:latin typeface="Freestyle Script" pitchFamily="66" charset="0"/>
              </a:rPr>
              <a:t> и др. Кроме этого, в системном блоке находится блок питания.</a:t>
            </a:r>
            <a:endParaRPr lang="en-US" sz="1800" b="1" smtClean="0">
              <a:latin typeface="Freestyle Script" pitchFamily="66" charset="0"/>
            </a:endParaRPr>
          </a:p>
          <a:p>
            <a:pPr algn="just" eaLnBrk="1" hangingPunct="1">
              <a:lnSpc>
                <a:spcPct val="94000"/>
              </a:lnSpc>
              <a:spcBef>
                <a:spcPts val="663"/>
              </a:spcBef>
              <a:buFont typeface="Wingdings" pitchFamily="2" charset="2"/>
              <a:buNone/>
              <a:defRPr/>
            </a:pPr>
            <a:r>
              <a:rPr lang="en-US" sz="1800" b="1" smtClean="0">
                <a:latin typeface="Freestyle Script" pitchFamily="66" charset="0"/>
              </a:rPr>
              <a:t>	</a:t>
            </a:r>
            <a:r>
              <a:rPr lang="ru-RU" sz="1800" b="1" smtClean="0">
                <a:solidFill>
                  <a:srgbClr val="FF0000"/>
                </a:solidFill>
                <a:latin typeface="Freestyle Script" pitchFamily="66" charset="0"/>
              </a:rPr>
              <a:t>Системная плата.</a:t>
            </a:r>
            <a:r>
              <a:rPr lang="ru-RU" sz="1800" b="1" smtClean="0">
                <a:latin typeface="Freestyle Script" pitchFamily="66" charset="0"/>
              </a:rPr>
              <a:t> Основным аппаратным компонентом компьютера является системная плата. На системной плате реализована магистраль обмена информацией, имеются разъемы для установки процессора и оперативной памяти, а также слоты для установки контроллеров внешних устройств.</a:t>
            </a:r>
            <a:endParaRPr lang="en-US" sz="1800" b="1" smtClean="0">
              <a:latin typeface="Freestyle Script" pitchFamily="66" charset="0"/>
            </a:endParaRPr>
          </a:p>
          <a:p>
            <a:pPr algn="just" eaLnBrk="1" hangingPunct="1">
              <a:lnSpc>
                <a:spcPct val="94000"/>
              </a:lnSpc>
              <a:spcBef>
                <a:spcPts val="663"/>
              </a:spcBef>
              <a:buFont typeface="Wingdings" pitchFamily="2" charset="2"/>
              <a:buNone/>
              <a:defRPr/>
            </a:pPr>
            <a:endParaRPr lang="ru-RU" sz="1800" b="1" smtClean="0">
              <a:latin typeface="Freestyle Script" pitchFamily="66" charset="0"/>
            </a:endParaRPr>
          </a:p>
          <a:p>
            <a:pPr eaLnBrk="1" hangingPunct="1">
              <a:lnSpc>
                <a:spcPct val="80000"/>
              </a:lnSpc>
              <a:buFont typeface="Wingdings" pitchFamily="2" charset="2"/>
              <a:buNone/>
              <a:defRPr/>
            </a:pPr>
            <a:r>
              <a:rPr lang="en-US" sz="1000" smtClean="0">
                <a:latin typeface="Freestyle Script" pitchFamily="66" charset="0"/>
              </a:rPr>
              <a:t>	</a:t>
            </a:r>
            <a:endParaRPr lang="ru-RU" sz="1000" smtClean="0">
              <a:latin typeface="Freestyle Script" pitchFamily="66" charset="0"/>
            </a:endParaRPr>
          </a:p>
        </p:txBody>
      </p:sp>
      <p:sp>
        <p:nvSpPr>
          <p:cNvPr id="15364" name="AutoShape 4"/>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На след. слайд</a:t>
            </a:r>
            <a:endParaRPr lang="ru-RU" altLang="ru-RU" sz="1400"/>
          </a:p>
        </p:txBody>
      </p:sp>
      <p:sp>
        <p:nvSpPr>
          <p:cNvPr id="15365"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pic>
        <p:nvPicPr>
          <p:cNvPr id="15366"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14600" y="3994150"/>
            <a:ext cx="31242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2000" fill="hold"/>
                                        <p:tgtEl>
                                          <p:spTgt spid="16386"/>
                                        </p:tgtEl>
                                        <p:attrNameLst>
                                          <p:attrName>ppt_w</p:attrName>
                                        </p:attrNameLst>
                                      </p:cBhvr>
                                      <p:tavLst>
                                        <p:tav tm="0">
                                          <p:val>
                                            <p:strVal val="#ppt_w"/>
                                          </p:val>
                                        </p:tav>
                                        <p:tav tm="100000">
                                          <p:val>
                                            <p:strVal val="#ppt_w"/>
                                          </p:val>
                                        </p:tav>
                                      </p:tavLst>
                                    </p:anim>
                                    <p:anim calcmode="lin" valueType="num">
                                      <p:cBhvr>
                                        <p:cTn id="8" dur="2000" fill="hold"/>
                                        <p:tgtEl>
                                          <p:spTgt spid="16386"/>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6386"/>
                                        </p:tgtEl>
                                        <p:attrNameLst>
                                          <p:attrName>ppt_x</p:attrName>
                                        </p:attrNameLst>
                                      </p:cBhvr>
                                      <p:tavLst>
                                        <p:tav tm="0">
                                          <p:val>
                                            <p:strVal val="#ppt_x-.4"/>
                                          </p:val>
                                        </p:tav>
                                        <p:tav tm="100000">
                                          <p:val>
                                            <p:strVal val="#ppt_x"/>
                                          </p:val>
                                        </p:tav>
                                      </p:tavLst>
                                    </p:anim>
                                    <p:anim calcmode="lin" valueType="num">
                                      <p:cBhvr>
                                        <p:cTn id="10" dur="2000" fill="hold"/>
                                        <p:tgtEl>
                                          <p:spTgt spid="16386"/>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16387">
                                            <p:txEl>
                                              <p:pRg st="0" end="0"/>
                                            </p:txEl>
                                          </p:spTgt>
                                        </p:tgtEl>
                                        <p:attrNameLst>
                                          <p:attrName>style.visibility</p:attrName>
                                        </p:attrNameLst>
                                      </p:cBhvr>
                                      <p:to>
                                        <p:strVal val="visible"/>
                                      </p:to>
                                    </p:set>
                                    <p:animEffect transition="in" filter="fade">
                                      <p:cBhvr>
                                        <p:cTn id="15" dur="500">
                                          <p:stCondLst>
                                            <p:cond delay="0"/>
                                          </p:stCondLst>
                                        </p:cTn>
                                        <p:tgtEl>
                                          <p:spTgt spid="16387">
                                            <p:txEl>
                                              <p:pRg st="0" end="0"/>
                                            </p:txEl>
                                          </p:spTgt>
                                        </p:tgtEl>
                                      </p:cBhvr>
                                    </p:animEffect>
                                    <p:anim calcmode="lin" valueType="num">
                                      <p:cBhvr>
                                        <p:cTn id="16" dur="500" fill="hold">
                                          <p:stCondLst>
                                            <p:cond delay="0"/>
                                          </p:stCondLst>
                                        </p:cTn>
                                        <p:tgtEl>
                                          <p:spTgt spid="16387">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16387">
                                            <p:txEl>
                                              <p:pRg st="1" end="1"/>
                                            </p:txEl>
                                          </p:spTgt>
                                        </p:tgtEl>
                                        <p:attrNameLst>
                                          <p:attrName>style.visibility</p:attrName>
                                        </p:attrNameLst>
                                      </p:cBhvr>
                                      <p:to>
                                        <p:strVal val="visible"/>
                                      </p:to>
                                    </p:set>
                                    <p:animEffect transition="in" filter="fade">
                                      <p:cBhvr>
                                        <p:cTn id="22" dur="500">
                                          <p:stCondLst>
                                            <p:cond delay="0"/>
                                          </p:stCondLst>
                                        </p:cTn>
                                        <p:tgtEl>
                                          <p:spTgt spid="16387">
                                            <p:txEl>
                                              <p:pRg st="1" end="1"/>
                                            </p:txEl>
                                          </p:spTgt>
                                        </p:tgtEl>
                                      </p:cBhvr>
                                    </p:animEffect>
                                    <p:anim calcmode="lin" valueType="num">
                                      <p:cBhvr>
                                        <p:cTn id="23" dur="500" fill="hold">
                                          <p:stCondLst>
                                            <p:cond delay="0"/>
                                          </p:stCondLst>
                                        </p:cTn>
                                        <p:tgtEl>
                                          <p:spTgt spid="16387">
                                            <p:txEl>
                                              <p:pRg st="1" end="1"/>
                                            </p:txEl>
                                          </p:spTgt>
                                        </p:tgtEl>
                                        <p:attrNameLst>
                                          <p:attrName>ppt_x</p:attrName>
                                        </p:attrNameLst>
                                      </p:cBhvr>
                                      <p:tavLst>
                                        <p:tav tm="0">
                                          <p:val>
                                            <p:strVal val="#ppt_x-.1"/>
                                          </p:val>
                                        </p:tav>
                                        <p:tav tm="100000">
                                          <p:val>
                                            <p:strVal val="#ppt_x"/>
                                          </p:val>
                                        </p:tav>
                                      </p:tavLst>
                                    </p:anim>
                                    <p:anim calcmode="lin" valueType="num">
                                      <p:cBhvr>
                                        <p:cTn id="24" dur="500" fill="hold">
                                          <p:stCondLst>
                                            <p:cond delay="0"/>
                                          </p:stCondLst>
                                        </p:cTn>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16387">
                                            <p:txEl>
                                              <p:pRg st="3" end="3"/>
                                            </p:txEl>
                                          </p:spTgt>
                                        </p:tgtEl>
                                        <p:attrNameLst>
                                          <p:attrName>style.visibility</p:attrName>
                                        </p:attrNameLst>
                                      </p:cBhvr>
                                      <p:to>
                                        <p:strVal val="visible"/>
                                      </p:to>
                                    </p:set>
                                    <p:animEffect transition="in" filter="fade">
                                      <p:cBhvr>
                                        <p:cTn id="29" dur="500">
                                          <p:stCondLst>
                                            <p:cond delay="0"/>
                                          </p:stCondLst>
                                        </p:cTn>
                                        <p:tgtEl>
                                          <p:spTgt spid="16387">
                                            <p:txEl>
                                              <p:pRg st="3" end="3"/>
                                            </p:txEl>
                                          </p:spTgt>
                                        </p:tgtEl>
                                      </p:cBhvr>
                                    </p:animEffect>
                                    <p:anim calcmode="lin" valueType="num">
                                      <p:cBhvr>
                                        <p:cTn id="30" dur="500" fill="hold">
                                          <p:stCondLst>
                                            <p:cond delay="0"/>
                                          </p:stCondLst>
                                        </p:cTn>
                                        <p:tgtEl>
                                          <p:spTgt spid="16387">
                                            <p:txEl>
                                              <p:pRg st="3" end="3"/>
                                            </p:txEl>
                                          </p:spTgt>
                                        </p:tgtEl>
                                        <p:attrNameLst>
                                          <p:attrName>ppt_x</p:attrName>
                                        </p:attrNameLst>
                                      </p:cBhvr>
                                      <p:tavLst>
                                        <p:tav tm="0">
                                          <p:val>
                                            <p:strVal val="#ppt_x-.1"/>
                                          </p:val>
                                        </p:tav>
                                        <p:tav tm="100000">
                                          <p:val>
                                            <p:strVal val="#ppt_x"/>
                                          </p:val>
                                        </p:tav>
                                      </p:tavLst>
                                    </p:anim>
                                    <p:anim calcmode="lin" valueType="num">
                                      <p:cBhvr>
                                        <p:cTn id="31" dur="500" fill="hold">
                                          <p:stCondLst>
                                            <p:cond delay="0"/>
                                          </p:stCondLst>
                                        </p:cTn>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457200" y="457200"/>
            <a:ext cx="8229600" cy="5668963"/>
          </a:xfrm>
        </p:spPr>
        <p:txBody>
          <a:bodyPr/>
          <a:lstStyle/>
          <a:p>
            <a:pPr eaLnBrk="1" hangingPunct="1">
              <a:lnSpc>
                <a:spcPct val="80000"/>
              </a:lnSpc>
              <a:buFont typeface="Wingdings" pitchFamily="2" charset="2"/>
              <a:buNone/>
              <a:defRPr/>
            </a:pPr>
            <a:r>
              <a:rPr lang="en-US" sz="2000" b="1" smtClean="0">
                <a:latin typeface="Freestyle Script" pitchFamily="66" charset="0"/>
              </a:rPr>
              <a:t>	</a:t>
            </a:r>
            <a:r>
              <a:rPr lang="ru-RU" sz="2000" b="1" smtClean="0">
                <a:latin typeface="Freestyle Script" pitchFamily="66" charset="0"/>
              </a:rPr>
              <a:t>Частота процессора, системной шины и шин периферийных устройств. Быстродействие различных компонентов компьютера (процессора, оперативной памяти и контроллеров периферийных устройств) может существенно различаться. Для согласования быстродействия на системной плате устанавливаются специальные микросхемы (чипсеты), включающие в себя контроллер оперативной памяти (так называемый северный мост) и контроллер периферийных устройств (южный мост)</a:t>
            </a:r>
            <a:r>
              <a:rPr lang="en-US" sz="2000" b="1" smtClean="0">
                <a:latin typeface="Freestyle Script" pitchFamily="66" charset="0"/>
              </a:rPr>
              <a:t>.</a:t>
            </a:r>
            <a:endParaRPr lang="ru-RU" sz="2000" b="1" smtClean="0">
              <a:latin typeface="Freestyle Script" pitchFamily="66" charset="0"/>
            </a:endParaRPr>
          </a:p>
          <a:p>
            <a:pPr eaLnBrk="1" hangingPunct="1">
              <a:lnSpc>
                <a:spcPct val="80000"/>
              </a:lnSpc>
              <a:buFont typeface="Wingdings" pitchFamily="2" charset="2"/>
              <a:buNone/>
              <a:defRPr/>
            </a:pPr>
            <a:r>
              <a:rPr lang="en-US" sz="2000" b="1" smtClean="0">
                <a:latin typeface="Freestyle Script" pitchFamily="66" charset="0"/>
              </a:rPr>
              <a:t>	</a:t>
            </a:r>
          </a:p>
          <a:p>
            <a:pPr eaLnBrk="1" hangingPunct="1">
              <a:lnSpc>
                <a:spcPct val="80000"/>
              </a:lnSpc>
              <a:buFont typeface="Wingdings" pitchFamily="2" charset="2"/>
              <a:buNone/>
              <a:defRPr/>
            </a:pPr>
            <a:r>
              <a:rPr lang="en-US" sz="2000" b="1" smtClean="0">
                <a:latin typeface="Freestyle Script" pitchFamily="66" charset="0"/>
              </a:rPr>
              <a:t>	</a:t>
            </a:r>
            <a:r>
              <a:rPr lang="ru-RU" sz="2000" b="1" smtClean="0">
                <a:latin typeface="Freestyle Script" pitchFamily="66" charset="0"/>
              </a:rPr>
              <a:t>Северный мост обеспечивает обмен информацией между процессором и оперативной памятью по системной шине. В процессоре используется внутреннее умножение частоты, поэтому частота процессора в несколько раз больше, чем частота системной шины. В современных компьютерах частота процессора может превышать частоту системной шины в 10 раз (например, частота процессора 1 ГГц, а частота шины — 100 МГц).</a:t>
            </a:r>
          </a:p>
          <a:p>
            <a:pPr eaLnBrk="1" hangingPunct="1">
              <a:lnSpc>
                <a:spcPct val="80000"/>
              </a:lnSpc>
              <a:buFont typeface="Wingdings" pitchFamily="2" charset="2"/>
              <a:buNone/>
              <a:defRPr/>
            </a:pPr>
            <a:endParaRPr lang="ru-RU" sz="2000" smtClean="0">
              <a:latin typeface="Freestyle Script" pitchFamily="66" charset="0"/>
            </a:endParaRPr>
          </a:p>
        </p:txBody>
      </p:sp>
      <p:sp>
        <p:nvSpPr>
          <p:cNvPr id="16387" name="AutoShape 4"/>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На след. слайд</a:t>
            </a:r>
            <a:endParaRPr lang="ru-RU" altLang="ru-RU" sz="1400"/>
          </a:p>
        </p:txBody>
      </p:sp>
      <p:sp>
        <p:nvSpPr>
          <p:cNvPr id="16388"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pic>
        <p:nvPicPr>
          <p:cNvPr id="16389"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14600" y="4876800"/>
            <a:ext cx="30480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500">
                                          <p:stCondLst>
                                            <p:cond delay="0"/>
                                          </p:stCondLst>
                                        </p:cTn>
                                        <p:tgtEl>
                                          <p:spTgt spid="17411">
                                            <p:txEl>
                                              <p:pRg st="0" end="0"/>
                                            </p:txEl>
                                          </p:spTgt>
                                        </p:tgtEl>
                                      </p:cBhvr>
                                    </p:animEffect>
                                    <p:anim calcmode="lin" valueType="num">
                                      <p:cBhvr>
                                        <p:cTn id="8" dur="500" fill="hold">
                                          <p:stCondLst>
                                            <p:cond delay="0"/>
                                          </p:stCondLst>
                                        </p:cTn>
                                        <p:tgtEl>
                                          <p:spTgt spid="17411">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7411">
                                            <p:txEl>
                                              <p:pRg st="1" end="1"/>
                                            </p:txEl>
                                          </p:spTgt>
                                        </p:tgtEl>
                                        <p:attrNameLst>
                                          <p:attrName>style.visibility</p:attrName>
                                        </p:attrNameLst>
                                      </p:cBhvr>
                                      <p:to>
                                        <p:strVal val="visible"/>
                                      </p:to>
                                    </p:set>
                                    <p:animEffect transition="in" filter="fade">
                                      <p:cBhvr>
                                        <p:cTn id="14" dur="500">
                                          <p:stCondLst>
                                            <p:cond delay="0"/>
                                          </p:stCondLst>
                                        </p:cTn>
                                        <p:tgtEl>
                                          <p:spTgt spid="17411">
                                            <p:txEl>
                                              <p:pRg st="1" end="1"/>
                                            </p:txEl>
                                          </p:spTgt>
                                        </p:tgtEl>
                                      </p:cBhvr>
                                    </p:animEffect>
                                    <p:anim calcmode="lin" valueType="num">
                                      <p:cBhvr>
                                        <p:cTn id="15" dur="500" fill="hold">
                                          <p:stCondLst>
                                            <p:cond delay="0"/>
                                          </p:stCondLst>
                                        </p:cTn>
                                        <p:tgtEl>
                                          <p:spTgt spid="17411">
                                            <p:txEl>
                                              <p:pRg st="1" end="1"/>
                                            </p:txEl>
                                          </p:spTgt>
                                        </p:tgtEl>
                                        <p:attrNameLst>
                                          <p:attrName>ppt_x</p:attrName>
                                        </p:attrNameLst>
                                      </p:cBhvr>
                                      <p:tavLst>
                                        <p:tav tm="0">
                                          <p:val>
                                            <p:strVal val="#ppt_x-.1"/>
                                          </p:val>
                                        </p:tav>
                                        <p:tav tm="100000">
                                          <p:val>
                                            <p:strVal val="#ppt_x"/>
                                          </p:val>
                                        </p:tav>
                                      </p:tavLst>
                                    </p:anim>
                                    <p:anim calcmode="lin" valueType="num">
                                      <p:cBhvr>
                                        <p:cTn id="16" dur="500" fill="hold">
                                          <p:stCondLst>
                                            <p:cond delay="0"/>
                                          </p:stCondLst>
                                        </p:cTn>
                                        <p:tgtEl>
                                          <p:spTgt spid="174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17411">
                                            <p:txEl>
                                              <p:pRg st="2" end="2"/>
                                            </p:txEl>
                                          </p:spTgt>
                                        </p:tgtEl>
                                        <p:attrNameLst>
                                          <p:attrName>style.visibility</p:attrName>
                                        </p:attrNameLst>
                                      </p:cBhvr>
                                      <p:to>
                                        <p:strVal val="visible"/>
                                      </p:to>
                                    </p:set>
                                    <p:animEffect transition="in" filter="fade">
                                      <p:cBhvr>
                                        <p:cTn id="21" dur="500">
                                          <p:stCondLst>
                                            <p:cond delay="0"/>
                                          </p:stCondLst>
                                        </p:cTn>
                                        <p:tgtEl>
                                          <p:spTgt spid="17411">
                                            <p:txEl>
                                              <p:pRg st="2" end="2"/>
                                            </p:txEl>
                                          </p:spTgt>
                                        </p:tgtEl>
                                      </p:cBhvr>
                                    </p:animEffect>
                                    <p:anim calcmode="lin" valueType="num">
                                      <p:cBhvr>
                                        <p:cTn id="22" dur="500" fill="hold">
                                          <p:stCondLst>
                                            <p:cond delay="0"/>
                                          </p:stCondLst>
                                        </p:cTn>
                                        <p:tgtEl>
                                          <p:spTgt spid="17411">
                                            <p:txEl>
                                              <p:pRg st="2" end="2"/>
                                            </p:txEl>
                                          </p:spTgt>
                                        </p:tgtEl>
                                        <p:attrNameLst>
                                          <p:attrName>ppt_x</p:attrName>
                                        </p:attrNameLst>
                                      </p:cBhvr>
                                      <p:tavLst>
                                        <p:tav tm="0">
                                          <p:val>
                                            <p:strVal val="#ppt_x-.1"/>
                                          </p:val>
                                        </p:tav>
                                        <p:tav tm="100000">
                                          <p:val>
                                            <p:strVal val="#ppt_x"/>
                                          </p:val>
                                        </p:tav>
                                      </p:tavLst>
                                    </p:anim>
                                    <p:anim calcmode="lin" valueType="num">
                                      <p:cBhvr>
                                        <p:cTn id="23" dur="500" fill="hold">
                                          <p:stCondLst>
                                            <p:cond delay="0"/>
                                          </p:stCondLst>
                                        </p:cTn>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ru-RU" sz="5400" smtClean="0">
                <a:latin typeface="Mistral" pitchFamily="66" charset="0"/>
              </a:rPr>
              <a:t>Внешняя память</a:t>
            </a:r>
          </a:p>
        </p:txBody>
      </p:sp>
      <p:sp>
        <p:nvSpPr>
          <p:cNvPr id="18435" name="Rectangle 3"/>
          <p:cNvSpPr>
            <a:spLocks noGrp="1" noChangeArrowheads="1"/>
          </p:cNvSpPr>
          <p:nvPr>
            <p:ph type="body" idx="1"/>
          </p:nvPr>
        </p:nvSpPr>
        <p:spPr>
          <a:xfrm>
            <a:off x="457200" y="1752600"/>
            <a:ext cx="4191000" cy="4800600"/>
          </a:xfrm>
        </p:spPr>
        <p:txBody>
          <a:bodyPr/>
          <a:lstStyle/>
          <a:p>
            <a:pPr eaLnBrk="1" hangingPunct="1">
              <a:lnSpc>
                <a:spcPct val="90000"/>
              </a:lnSpc>
              <a:defRPr/>
            </a:pPr>
            <a:r>
              <a:rPr lang="ru-RU" sz="2400" smtClean="0">
                <a:solidFill>
                  <a:srgbClr val="FF0000"/>
                </a:solidFill>
                <a:latin typeface="Freestyle Script" pitchFamily="66" charset="0"/>
              </a:rPr>
              <a:t>Жесткий магнитный диск</a:t>
            </a:r>
            <a:r>
              <a:rPr lang="ru-RU" sz="2400" smtClean="0">
                <a:latin typeface="Freestyle Script" pitchFamily="66" charset="0"/>
              </a:rPr>
              <a:t> представляет собой несколько десятков дисков, размещенных на одной оси, заключенный в металлический корпус и вращающихся с большой угловой скоростью.</a:t>
            </a:r>
          </a:p>
        </p:txBody>
      </p:sp>
      <p:pic>
        <p:nvPicPr>
          <p:cNvPr id="1741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53000" y="1828800"/>
            <a:ext cx="3810000" cy="349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7413" name="AutoShape 7"/>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sp>
        <p:nvSpPr>
          <p:cNvPr id="17414" name="AutoShape 9"/>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На след. слайд</a:t>
            </a:r>
            <a:endParaRPr lang="ru-RU" altLang="ru-RU" sz="140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2000" fill="hold"/>
                                        <p:tgtEl>
                                          <p:spTgt spid="18434"/>
                                        </p:tgtEl>
                                        <p:attrNameLst>
                                          <p:attrName>ppt_w</p:attrName>
                                        </p:attrNameLst>
                                      </p:cBhvr>
                                      <p:tavLst>
                                        <p:tav tm="0">
                                          <p:val>
                                            <p:strVal val="#ppt_w"/>
                                          </p:val>
                                        </p:tav>
                                        <p:tav tm="100000">
                                          <p:val>
                                            <p:strVal val="#ppt_w"/>
                                          </p:val>
                                        </p:tav>
                                      </p:tavLst>
                                    </p:anim>
                                    <p:anim calcmode="lin" valueType="num">
                                      <p:cBhvr>
                                        <p:cTn id="8" dur="2000" fill="hold"/>
                                        <p:tgtEl>
                                          <p:spTgt spid="18434"/>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8434"/>
                                        </p:tgtEl>
                                        <p:attrNameLst>
                                          <p:attrName>ppt_x</p:attrName>
                                        </p:attrNameLst>
                                      </p:cBhvr>
                                      <p:tavLst>
                                        <p:tav tm="0">
                                          <p:val>
                                            <p:strVal val="#ppt_x-.4"/>
                                          </p:val>
                                        </p:tav>
                                        <p:tav tm="100000">
                                          <p:val>
                                            <p:strVal val="#ppt_x"/>
                                          </p:val>
                                        </p:tav>
                                      </p:tavLst>
                                    </p:anim>
                                    <p:anim calcmode="lin" valueType="num">
                                      <p:cBhvr>
                                        <p:cTn id="10" dur="2000" fill="hold"/>
                                        <p:tgtEl>
                                          <p:spTgt spid="18434"/>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18435">
                                            <p:txEl>
                                              <p:pRg st="0" end="0"/>
                                            </p:txEl>
                                          </p:spTgt>
                                        </p:tgtEl>
                                        <p:attrNameLst>
                                          <p:attrName>style.visibility</p:attrName>
                                        </p:attrNameLst>
                                      </p:cBhvr>
                                      <p:to>
                                        <p:strVal val="visible"/>
                                      </p:to>
                                    </p:set>
                                    <p:animEffect transition="in" filter="fade">
                                      <p:cBhvr>
                                        <p:cTn id="15" dur="500">
                                          <p:stCondLst>
                                            <p:cond delay="0"/>
                                          </p:stCondLst>
                                        </p:cTn>
                                        <p:tgtEl>
                                          <p:spTgt spid="18435">
                                            <p:txEl>
                                              <p:pRg st="0" end="0"/>
                                            </p:txEl>
                                          </p:spTgt>
                                        </p:tgtEl>
                                      </p:cBhvr>
                                    </p:animEffect>
                                    <p:anim calcmode="lin" valueType="num">
                                      <p:cBhvr>
                                        <p:cTn id="16" dur="500" fill="hold">
                                          <p:stCondLst>
                                            <p:cond delay="0"/>
                                          </p:stCondLst>
                                        </p:cTn>
                                        <p:tgtEl>
                                          <p:spTgt spid="18435">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8003" name="Rectangle 3"/>
          <p:cNvSpPr>
            <a:spLocks noGrp="1" noChangeArrowheads="1"/>
          </p:cNvSpPr>
          <p:nvPr>
            <p:ph type="body" idx="1"/>
          </p:nvPr>
        </p:nvSpPr>
        <p:spPr>
          <a:xfrm>
            <a:off x="457200" y="4495800"/>
            <a:ext cx="7772400" cy="1828800"/>
          </a:xfrm>
        </p:spPr>
        <p:txBody>
          <a:bodyPr/>
          <a:lstStyle/>
          <a:p>
            <a:pPr eaLnBrk="1" hangingPunct="1">
              <a:lnSpc>
                <a:spcPct val="90000"/>
              </a:lnSpc>
              <a:defRPr/>
            </a:pPr>
            <a:r>
              <a:rPr lang="ru-RU" sz="2400" smtClean="0">
                <a:solidFill>
                  <a:srgbClr val="FF0000"/>
                </a:solidFill>
                <a:latin typeface="Freestyle Script" pitchFamily="66" charset="0"/>
              </a:rPr>
              <a:t>Лазерные дисководы</a:t>
            </a:r>
            <a:r>
              <a:rPr lang="ru-RU" sz="2400" smtClean="0">
                <a:latin typeface="Freestyle Script" pitchFamily="66" charset="0"/>
              </a:rPr>
              <a:t> используют оптический привод чтения информации. На лазерных дисках храниться информация, которая была записана на них в процессе изготовления. Информационная емкость </a:t>
            </a:r>
            <a:r>
              <a:rPr lang="en-US" sz="2400" smtClean="0">
                <a:latin typeface="Freestyle Script" pitchFamily="66" charset="0"/>
              </a:rPr>
              <a:t>CD-ROM </a:t>
            </a:r>
            <a:r>
              <a:rPr lang="ru-RU" sz="2400" smtClean="0">
                <a:latin typeface="Freestyle Script" pitchFamily="66" charset="0"/>
              </a:rPr>
              <a:t>диска может достигать 650-700 Мбайт.</a:t>
            </a:r>
          </a:p>
          <a:p>
            <a:pPr eaLnBrk="1" hangingPunct="1">
              <a:lnSpc>
                <a:spcPct val="90000"/>
              </a:lnSpc>
              <a:defRPr/>
            </a:pPr>
            <a:endParaRPr lang="ru-RU" sz="2400" smtClean="0">
              <a:latin typeface="Freestyle Script" pitchFamily="66" charset="0"/>
            </a:endParaRPr>
          </a:p>
        </p:txBody>
      </p:sp>
      <p:pic>
        <p:nvPicPr>
          <p:cNvPr id="18435"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28800" y="609600"/>
            <a:ext cx="4876800"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8436"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sp>
        <p:nvSpPr>
          <p:cNvPr id="18437" name="AutoShape 6"/>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На след. слайд</a:t>
            </a:r>
            <a:endParaRPr lang="ru-RU" altLang="ru-RU" sz="140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28003">
                                            <p:txEl>
                                              <p:pRg st="0" end="0"/>
                                            </p:txEl>
                                          </p:spTgt>
                                        </p:tgtEl>
                                        <p:attrNameLst>
                                          <p:attrName>style.visibility</p:attrName>
                                        </p:attrNameLst>
                                      </p:cBhvr>
                                      <p:to>
                                        <p:strVal val="visible"/>
                                      </p:to>
                                    </p:set>
                                    <p:animEffect transition="in" filter="fade">
                                      <p:cBhvr>
                                        <p:cTn id="7" dur="500">
                                          <p:stCondLst>
                                            <p:cond delay="0"/>
                                          </p:stCondLst>
                                        </p:cTn>
                                        <p:tgtEl>
                                          <p:spTgt spid="128003">
                                            <p:txEl>
                                              <p:pRg st="0" end="0"/>
                                            </p:txEl>
                                          </p:spTgt>
                                        </p:tgtEl>
                                      </p:cBhvr>
                                    </p:animEffect>
                                    <p:anim calcmode="lin" valueType="num">
                                      <p:cBhvr>
                                        <p:cTn id="8" dur="500" fill="hold">
                                          <p:stCondLst>
                                            <p:cond delay="0"/>
                                          </p:stCondLst>
                                        </p:cTn>
                                        <p:tgtEl>
                                          <p:spTgt spid="128003">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12800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304800" y="533400"/>
            <a:ext cx="4648200" cy="5638800"/>
          </a:xfrm>
        </p:spPr>
        <p:txBody>
          <a:bodyPr/>
          <a:lstStyle/>
          <a:p>
            <a:pPr eaLnBrk="1" hangingPunct="1">
              <a:lnSpc>
                <a:spcPct val="90000"/>
              </a:lnSpc>
              <a:tabLst>
                <a:tab pos="4213225" algn="l"/>
              </a:tabLst>
              <a:defRPr/>
            </a:pPr>
            <a:r>
              <a:rPr lang="en-US" smtClean="0">
                <a:solidFill>
                  <a:srgbClr val="FF0000"/>
                </a:solidFill>
                <a:latin typeface="Freestyle Script" pitchFamily="66" charset="0"/>
              </a:rPr>
              <a:t>DVD</a:t>
            </a:r>
            <a:r>
              <a:rPr lang="ru-RU" smtClean="0">
                <a:solidFill>
                  <a:srgbClr val="FF0000"/>
                </a:solidFill>
                <a:latin typeface="Freestyle Script" pitchFamily="66" charset="0"/>
              </a:rPr>
              <a:t>-диски</a:t>
            </a:r>
            <a:r>
              <a:rPr lang="ru-RU" smtClean="0">
                <a:latin typeface="Freestyle Script" pitchFamily="66" charset="0"/>
              </a:rPr>
              <a:t> имеют гораздо большую информационную емкость (до 17 Гбайт) по сравнению с </a:t>
            </a:r>
            <a:r>
              <a:rPr lang="en-US" smtClean="0">
                <a:latin typeface="Freestyle Script" pitchFamily="66" charset="0"/>
              </a:rPr>
              <a:t>CD</a:t>
            </a:r>
            <a:r>
              <a:rPr lang="ru-RU" smtClean="0">
                <a:latin typeface="Freestyle Script" pitchFamily="66" charset="0"/>
              </a:rPr>
              <a:t>-дисками.</a:t>
            </a:r>
          </a:p>
          <a:p>
            <a:pPr eaLnBrk="1" hangingPunct="1">
              <a:lnSpc>
                <a:spcPct val="90000"/>
              </a:lnSpc>
              <a:tabLst>
                <a:tab pos="4213225" algn="l"/>
              </a:tabLst>
              <a:defRPr/>
            </a:pPr>
            <a:r>
              <a:rPr lang="en-US" smtClean="0">
                <a:solidFill>
                  <a:srgbClr val="FF0000"/>
                </a:solidFill>
                <a:latin typeface="Freestyle Script" pitchFamily="66" charset="0"/>
              </a:rPr>
              <a:t>Flash-</a:t>
            </a:r>
            <a:r>
              <a:rPr lang="ru-RU" smtClean="0">
                <a:solidFill>
                  <a:srgbClr val="FF0000"/>
                </a:solidFill>
                <a:latin typeface="Freestyle Script" pitchFamily="66" charset="0"/>
              </a:rPr>
              <a:t>память</a:t>
            </a:r>
            <a:r>
              <a:rPr lang="ru-RU" smtClean="0">
                <a:latin typeface="Freestyle Script" pitchFamily="66" charset="0"/>
              </a:rPr>
              <a:t> – это энергонезависимый тип памяти, позволяющий записывать и хранить данные в микросхемах.</a:t>
            </a:r>
          </a:p>
          <a:p>
            <a:pPr eaLnBrk="1" hangingPunct="1">
              <a:lnSpc>
                <a:spcPct val="90000"/>
              </a:lnSpc>
              <a:tabLst>
                <a:tab pos="4213225" algn="l"/>
              </a:tabLst>
              <a:defRPr/>
            </a:pPr>
            <a:endParaRPr lang="ru-RU" smtClean="0">
              <a:latin typeface="Freestyle Script" pitchFamily="66" charset="0"/>
            </a:endParaRPr>
          </a:p>
        </p:txBody>
      </p:sp>
      <p:pic>
        <p:nvPicPr>
          <p:cNvPr id="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34000" y="53340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19460"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00600" y="32766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9461" name="AutoShape 6"/>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Меню</a:t>
            </a:r>
            <a:endParaRPr lang="ru-RU" altLang="ru-RU" sz="1400"/>
          </a:p>
        </p:txBody>
      </p:sp>
      <p:sp>
        <p:nvSpPr>
          <p:cNvPr id="19462" name="AutoShape 8"/>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5" action="ppaction://hlinksldjump"/>
              </a:rPr>
              <a:t>На след. слайд</a:t>
            </a:r>
            <a:endParaRPr lang="ru-RU" altLang="ru-RU" sz="140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fade">
                                      <p:cBhvr>
                                        <p:cTn id="7" dur="20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ru-RU" smtClean="0">
                <a:latin typeface="Mistral" pitchFamily="66" charset="0"/>
              </a:rPr>
              <a:t>Устройства для ввода информации</a:t>
            </a:r>
          </a:p>
        </p:txBody>
      </p:sp>
      <p:sp>
        <p:nvSpPr>
          <p:cNvPr id="20483" name="Rectangle 3"/>
          <p:cNvSpPr>
            <a:spLocks noGrp="1" noChangeArrowheads="1"/>
          </p:cNvSpPr>
          <p:nvPr>
            <p:ph type="body" idx="1"/>
          </p:nvPr>
        </p:nvSpPr>
        <p:spPr>
          <a:xfrm>
            <a:off x="1143000" y="1447800"/>
            <a:ext cx="2971800" cy="533400"/>
          </a:xfrm>
        </p:spPr>
        <p:txBody>
          <a:bodyPr/>
          <a:lstStyle/>
          <a:p>
            <a:pPr eaLnBrk="1" hangingPunct="1">
              <a:buFont typeface="Wingdings" pitchFamily="2" charset="2"/>
              <a:buNone/>
              <a:defRPr/>
            </a:pPr>
            <a:r>
              <a:rPr lang="ru-RU" sz="2800" smtClean="0">
                <a:latin typeface="Freestyle Script" pitchFamily="66" charset="0"/>
              </a:rPr>
              <a:t>Клавиатура</a:t>
            </a: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14400" y="2286000"/>
            <a:ext cx="30480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0485" name="Rectangle 5"/>
          <p:cNvSpPr>
            <a:spLocks noChangeArrowheads="1"/>
          </p:cNvSpPr>
          <p:nvPr/>
        </p:nvSpPr>
        <p:spPr bwMode="auto">
          <a:xfrm>
            <a:off x="4343400" y="1371600"/>
            <a:ext cx="4572000" cy="457200"/>
          </a:xfrm>
          <a:prstGeom prst="rect">
            <a:avLst/>
          </a:prstGeom>
          <a:noFill/>
          <a:ln w="12700" algn="ctr">
            <a:noFill/>
            <a:miter lim="800000"/>
            <a:headEnd/>
            <a:tailEnd/>
          </a:ln>
          <a:effectLst>
            <a:outerShdw dist="35921" dir="2700000" sy="50000" rotWithShape="0">
              <a:srgbClr val="875B0D">
                <a:alpha val="70000"/>
              </a:srgbClr>
            </a:outerShdw>
          </a:effectLst>
        </p:spPr>
        <p:txBody>
          <a:bodyPr>
            <a:spAutoFit/>
          </a:bodyPr>
          <a:lstStyle/>
          <a:p>
            <a:pPr>
              <a:defRPr/>
            </a:pPr>
            <a:r>
              <a:rPr lang="ru-RU" sz="2400">
                <a:effectLst>
                  <a:outerShdw blurRad="38100" dist="38100" dir="2700000" algn="tl">
                    <a:srgbClr val="000000"/>
                  </a:outerShdw>
                </a:effectLst>
                <a:latin typeface="Freestyle Script" pitchFamily="66" charset="0"/>
              </a:rPr>
              <a:t>Сенсорные панели тачпад</a:t>
            </a:r>
          </a:p>
        </p:txBody>
      </p:sp>
      <p:sp>
        <p:nvSpPr>
          <p:cNvPr id="20486" name="Rectangle 6"/>
          <p:cNvSpPr>
            <a:spLocks noChangeArrowheads="1"/>
          </p:cNvSpPr>
          <p:nvPr/>
        </p:nvSpPr>
        <p:spPr bwMode="auto">
          <a:xfrm>
            <a:off x="533400" y="4343400"/>
            <a:ext cx="4724400" cy="457200"/>
          </a:xfrm>
          <a:prstGeom prst="rect">
            <a:avLst/>
          </a:prstGeom>
          <a:noFill/>
          <a:ln w="12700" algn="ctr">
            <a:noFill/>
            <a:miter lim="800000"/>
            <a:headEnd/>
            <a:tailEnd/>
          </a:ln>
          <a:effectLst>
            <a:outerShdw dist="35921" dir="2700000" sy="50000" rotWithShape="0">
              <a:srgbClr val="875B0D">
                <a:alpha val="70000"/>
              </a:srgbClr>
            </a:outerShdw>
          </a:effectLst>
        </p:spPr>
        <p:txBody>
          <a:bodyPr>
            <a:spAutoFit/>
          </a:bodyPr>
          <a:lstStyle/>
          <a:p>
            <a:pPr>
              <a:defRPr/>
            </a:pPr>
            <a:r>
              <a:rPr lang="ru-RU" sz="2400">
                <a:effectLst>
                  <a:outerShdw blurRad="38100" dist="38100" dir="2700000" algn="tl">
                    <a:srgbClr val="000000"/>
                  </a:outerShdw>
                </a:effectLst>
                <a:latin typeface="Freestyle Script" pitchFamily="66" charset="0"/>
              </a:rPr>
              <a:t>Манипуляторы (мышь, трекбол)</a:t>
            </a:r>
          </a:p>
        </p:txBody>
      </p:sp>
      <p:pic>
        <p:nvPicPr>
          <p:cNvPr id="20487"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86400" y="2209800"/>
            <a:ext cx="25908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20488"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81600" y="4419600"/>
            <a:ext cx="22098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0489" name="AutoShape 9"/>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5" action="ppaction://hlinksldjump"/>
              </a:rPr>
              <a:t>Меню</a:t>
            </a:r>
            <a:endParaRPr lang="ru-RU" altLang="ru-RU" sz="1400"/>
          </a:p>
        </p:txBody>
      </p:sp>
      <p:sp>
        <p:nvSpPr>
          <p:cNvPr id="20490" name="AutoShape 10"/>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6" action="ppaction://hlinksldjump"/>
              </a:rPr>
              <a:t>На след. слайд</a:t>
            </a:r>
            <a:endParaRPr lang="ru-RU" altLang="ru-RU" sz="140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2000" fill="hold"/>
                                        <p:tgtEl>
                                          <p:spTgt spid="20482"/>
                                        </p:tgtEl>
                                        <p:attrNameLst>
                                          <p:attrName>ppt_w</p:attrName>
                                        </p:attrNameLst>
                                      </p:cBhvr>
                                      <p:tavLst>
                                        <p:tav tm="0">
                                          <p:val>
                                            <p:strVal val="#ppt_w"/>
                                          </p:val>
                                        </p:tav>
                                        <p:tav tm="100000">
                                          <p:val>
                                            <p:strVal val="#ppt_w"/>
                                          </p:val>
                                        </p:tav>
                                      </p:tavLst>
                                    </p:anim>
                                    <p:anim calcmode="lin" valueType="num">
                                      <p:cBhvr>
                                        <p:cTn id="8" dur="2000" fill="hold"/>
                                        <p:tgtEl>
                                          <p:spTgt spid="20482"/>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20482"/>
                                        </p:tgtEl>
                                        <p:attrNameLst>
                                          <p:attrName>ppt_x</p:attrName>
                                        </p:attrNameLst>
                                      </p:cBhvr>
                                      <p:tavLst>
                                        <p:tav tm="0">
                                          <p:val>
                                            <p:strVal val="#ppt_x-.4"/>
                                          </p:val>
                                        </p:tav>
                                        <p:tav tm="100000">
                                          <p:val>
                                            <p:strVal val="#ppt_x"/>
                                          </p:val>
                                        </p:tav>
                                      </p:tavLst>
                                    </p:anim>
                                    <p:anim calcmode="lin" valueType="num">
                                      <p:cBhvr>
                                        <p:cTn id="10" dur="2000" fill="hold"/>
                                        <p:tgtEl>
                                          <p:spTgt spid="20482"/>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20483">
                                            <p:txEl>
                                              <p:pRg st="0" end="0"/>
                                            </p:txEl>
                                          </p:spTgt>
                                        </p:tgtEl>
                                        <p:attrNameLst>
                                          <p:attrName>style.visibility</p:attrName>
                                        </p:attrNameLst>
                                      </p:cBhvr>
                                      <p:to>
                                        <p:strVal val="visible"/>
                                      </p:to>
                                    </p:set>
                                    <p:animEffect transition="in" filter="fade">
                                      <p:cBhvr>
                                        <p:cTn id="15" dur="500">
                                          <p:stCondLst>
                                            <p:cond delay="0"/>
                                          </p:stCondLst>
                                        </p:cTn>
                                        <p:tgtEl>
                                          <p:spTgt spid="20483">
                                            <p:txEl>
                                              <p:pRg st="0" end="0"/>
                                            </p:txEl>
                                          </p:spTgt>
                                        </p:tgtEl>
                                      </p:cBhvr>
                                    </p:animEffect>
                                    <p:anim calcmode="lin" valueType="num">
                                      <p:cBhvr>
                                        <p:cTn id="16" dur="500" fill="hold">
                                          <p:stCondLst>
                                            <p:cond delay="0"/>
                                          </p:stCondLst>
                                        </p:cTn>
                                        <p:tgtEl>
                                          <p:spTgt spid="20483">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9027" name="Rectangle 3"/>
          <p:cNvSpPr>
            <a:spLocks noGrp="1" noChangeArrowheads="1"/>
          </p:cNvSpPr>
          <p:nvPr>
            <p:ph type="body" idx="1"/>
          </p:nvPr>
        </p:nvSpPr>
        <p:spPr>
          <a:xfrm>
            <a:off x="457200" y="228600"/>
            <a:ext cx="4876800" cy="838200"/>
          </a:xfrm>
        </p:spPr>
        <p:txBody>
          <a:bodyPr/>
          <a:lstStyle/>
          <a:p>
            <a:pPr eaLnBrk="1" hangingPunct="1">
              <a:buFont typeface="Wingdings" pitchFamily="2" charset="2"/>
              <a:buNone/>
              <a:defRPr/>
            </a:pPr>
            <a:r>
              <a:rPr lang="ru-RU" sz="2800" smtClean="0">
                <a:latin typeface="Freestyle Script" pitchFamily="66" charset="0"/>
              </a:rPr>
              <a:t>Графический планшет</a:t>
            </a:r>
          </a:p>
        </p:txBody>
      </p:sp>
      <p:pic>
        <p:nvPicPr>
          <p:cNvPr id="21507"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2000" y="838200"/>
            <a:ext cx="3200400"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29029" name="Rectangle 5"/>
          <p:cNvSpPr>
            <a:spLocks noChangeArrowheads="1"/>
          </p:cNvSpPr>
          <p:nvPr/>
        </p:nvSpPr>
        <p:spPr bwMode="auto">
          <a:xfrm>
            <a:off x="4572000" y="304800"/>
            <a:ext cx="4572000" cy="519113"/>
          </a:xfrm>
          <a:prstGeom prst="rect">
            <a:avLst/>
          </a:prstGeom>
          <a:noFill/>
          <a:ln w="12700" algn="ctr">
            <a:noFill/>
            <a:miter lim="800000"/>
            <a:headEnd/>
            <a:tailEnd/>
          </a:ln>
          <a:effectLst>
            <a:outerShdw dist="35921" dir="2700000" sy="50000" rotWithShape="0">
              <a:srgbClr val="875B0D">
                <a:alpha val="70000"/>
              </a:srgbClr>
            </a:outerShdw>
          </a:effectLst>
        </p:spPr>
        <p:txBody>
          <a:bodyPr>
            <a:spAutoFit/>
          </a:bodyPr>
          <a:lstStyle/>
          <a:p>
            <a:pPr>
              <a:defRPr/>
            </a:pPr>
            <a:r>
              <a:rPr lang="ru-RU" sz="2800">
                <a:effectLst>
                  <a:outerShdw blurRad="38100" dist="38100" dir="2700000" algn="tl">
                    <a:srgbClr val="000000"/>
                  </a:outerShdw>
                </a:effectLst>
                <a:latin typeface="Freestyle Script" pitchFamily="66" charset="0"/>
              </a:rPr>
              <a:t>Звуковая карта</a:t>
            </a:r>
          </a:p>
        </p:txBody>
      </p:sp>
      <p:sp>
        <p:nvSpPr>
          <p:cNvPr id="129030" name="Rectangle 6"/>
          <p:cNvSpPr>
            <a:spLocks noChangeArrowheads="1"/>
          </p:cNvSpPr>
          <p:nvPr/>
        </p:nvSpPr>
        <p:spPr bwMode="auto">
          <a:xfrm>
            <a:off x="6915150" y="3740150"/>
            <a:ext cx="1120775" cy="457200"/>
          </a:xfrm>
          <a:prstGeom prst="rect">
            <a:avLst/>
          </a:prstGeom>
          <a:noFill/>
          <a:ln w="12700" algn="ctr">
            <a:noFill/>
            <a:miter lim="800000"/>
            <a:headEnd/>
            <a:tailEnd/>
          </a:ln>
          <a:effectLst>
            <a:outerShdw dist="35921" dir="2700000" sy="50000" rotWithShape="0">
              <a:srgbClr val="875B0D">
                <a:alpha val="70000"/>
              </a:srgbClr>
            </a:outerShdw>
          </a:effectLst>
        </p:spPr>
        <p:txBody>
          <a:bodyPr wrap="none">
            <a:spAutoFit/>
          </a:bodyPr>
          <a:lstStyle/>
          <a:p>
            <a:pPr>
              <a:defRPr/>
            </a:pPr>
            <a:r>
              <a:rPr lang="ru-RU" sz="2400">
                <a:effectLst>
                  <a:outerShdw blurRad="38100" dist="38100" dir="2700000" algn="tl">
                    <a:srgbClr val="000000"/>
                  </a:outerShdw>
                </a:effectLst>
                <a:latin typeface="Freestyle Script" pitchFamily="66" charset="0"/>
              </a:rPr>
              <a:t>Сканер</a:t>
            </a:r>
          </a:p>
        </p:txBody>
      </p:sp>
      <p:pic>
        <p:nvPicPr>
          <p:cNvPr id="21510"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15000" y="4572000"/>
            <a:ext cx="2895600"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29032" name="Rectangle 8"/>
          <p:cNvSpPr>
            <a:spLocks noChangeArrowheads="1"/>
          </p:cNvSpPr>
          <p:nvPr/>
        </p:nvSpPr>
        <p:spPr bwMode="auto">
          <a:xfrm>
            <a:off x="584200" y="3765550"/>
            <a:ext cx="4394200" cy="457200"/>
          </a:xfrm>
          <a:prstGeom prst="rect">
            <a:avLst/>
          </a:prstGeom>
          <a:noFill/>
          <a:ln w="12700" algn="ctr">
            <a:noFill/>
            <a:miter lim="800000"/>
            <a:headEnd/>
            <a:tailEnd/>
          </a:ln>
          <a:effectLst>
            <a:outerShdw dist="35921" dir="2700000" sy="50000" rotWithShape="0">
              <a:srgbClr val="875B0D">
                <a:alpha val="70000"/>
              </a:srgbClr>
            </a:outerShdw>
          </a:effectLst>
        </p:spPr>
        <p:txBody>
          <a:bodyPr wrap="none">
            <a:spAutoFit/>
          </a:bodyPr>
          <a:lstStyle/>
          <a:p>
            <a:pPr>
              <a:defRPr/>
            </a:pPr>
            <a:r>
              <a:rPr lang="ru-RU" sz="2400">
                <a:effectLst>
                  <a:outerShdw blurRad="38100" dist="38100" dir="2700000" algn="tl">
                    <a:srgbClr val="000000"/>
                  </a:outerShdw>
                </a:effectLst>
                <a:latin typeface="Freestyle Script" pitchFamily="66" charset="0"/>
              </a:rPr>
              <a:t>Цифровые камеры и ТВ-тюнеры</a:t>
            </a:r>
          </a:p>
        </p:txBody>
      </p:sp>
      <p:pic>
        <p:nvPicPr>
          <p:cNvPr id="21512" name="Picture 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34000" y="990600"/>
            <a:ext cx="27432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21513" name="Picture 1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057400" y="4191000"/>
            <a:ext cx="155416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1514" name="AutoShape 12"/>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6" action="ppaction://hlinksldjump"/>
              </a:rPr>
              <a:t>Меню</a:t>
            </a:r>
            <a:endParaRPr lang="ru-RU" altLang="ru-RU" sz="1400"/>
          </a:p>
        </p:txBody>
      </p:sp>
      <p:sp>
        <p:nvSpPr>
          <p:cNvPr id="21515" name="AutoShape 13"/>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7" action="ppaction://hlinksldjump"/>
              </a:rPr>
              <a:t>На след. слайд</a:t>
            </a:r>
            <a:endParaRPr lang="ru-RU" altLang="ru-RU" sz="140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9027"/>
                                        </p:tgtEl>
                                        <p:attrNameLst>
                                          <p:attrName>style.visibility</p:attrName>
                                        </p:attrNameLst>
                                      </p:cBhvr>
                                      <p:to>
                                        <p:strVal val="visible"/>
                                      </p:to>
                                    </p:set>
                                    <p:animEffect transition="in" filter="fade">
                                      <p:cBhvr>
                                        <p:cTn id="7" dur="2000"/>
                                        <p:tgtEl>
                                          <p:spTgt spid="129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aphicFrame>
        <p:nvGraphicFramePr>
          <p:cNvPr id="2" name="Схема 1"/>
          <p:cNvGraphicFramePr/>
          <p:nvPr/>
        </p:nvGraphicFramePr>
        <p:xfrm>
          <a:off x="-914400" y="152400"/>
          <a:ext cx="10744200" cy="5910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ru-RU" smtClean="0">
                <a:latin typeface="Mistral" pitchFamily="66" charset="0"/>
              </a:rPr>
              <a:t>Устройства для вывода информации</a:t>
            </a:r>
          </a:p>
        </p:txBody>
      </p:sp>
      <p:sp>
        <p:nvSpPr>
          <p:cNvPr id="21507" name="Rectangle 3"/>
          <p:cNvSpPr>
            <a:spLocks noGrp="1" noChangeArrowheads="1"/>
          </p:cNvSpPr>
          <p:nvPr>
            <p:ph type="body" idx="1"/>
          </p:nvPr>
        </p:nvSpPr>
        <p:spPr>
          <a:xfrm>
            <a:off x="304800" y="1828800"/>
            <a:ext cx="5105400" cy="4648200"/>
          </a:xfrm>
        </p:spPr>
        <p:txBody>
          <a:bodyPr/>
          <a:lstStyle/>
          <a:p>
            <a:pPr marL="609600" indent="-609600" eaLnBrk="1" hangingPunct="1">
              <a:defRPr/>
            </a:pPr>
            <a:r>
              <a:rPr lang="ru-RU" sz="2400" smtClean="0">
                <a:latin typeface="Freestyle Script" pitchFamily="66" charset="0"/>
              </a:rPr>
              <a:t>Монитор является универсальным устройством вывода информации и подключается к видеокарте, установленной в компьютере.</a:t>
            </a:r>
          </a:p>
          <a:p>
            <a:pPr marL="609600" indent="-609600" eaLnBrk="1" hangingPunct="1">
              <a:defRPr/>
            </a:pPr>
            <a:r>
              <a:rPr lang="ru-RU" sz="2400" smtClean="0">
                <a:latin typeface="Freestyle Script" pitchFamily="66" charset="0"/>
              </a:rPr>
              <a:t>Акустические колонки и наушники</a:t>
            </a:r>
          </a:p>
          <a:p>
            <a:pPr marL="609600" indent="-609600" eaLnBrk="1" hangingPunct="1">
              <a:buFont typeface="Wingdings" pitchFamily="2" charset="2"/>
              <a:buAutoNum type="arabicPeriod"/>
              <a:defRPr/>
            </a:pPr>
            <a:endParaRPr lang="ru-RU" sz="2400" smtClean="0">
              <a:latin typeface="Freestyle Script" pitchFamily="66" charset="0"/>
            </a:endParaRPr>
          </a:p>
          <a:p>
            <a:pPr marL="609600" indent="-609600" eaLnBrk="1" hangingPunct="1">
              <a:defRPr/>
            </a:pPr>
            <a:endParaRPr lang="ru-RU" smtClean="0">
              <a:latin typeface="Freestyle Script" pitchFamily="66" charset="0"/>
            </a:endParaRPr>
          </a:p>
          <a:p>
            <a:pPr marL="609600" indent="-609600" eaLnBrk="1" hangingPunct="1">
              <a:defRPr/>
            </a:pPr>
            <a:endParaRPr lang="ru-RU" smtClean="0">
              <a:latin typeface="Freestyle Script" pitchFamily="66" charset="0"/>
            </a:endParaRPr>
          </a:p>
        </p:txBody>
      </p:sp>
      <p:pic>
        <p:nvPicPr>
          <p:cNvPr id="2253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15000" y="1600200"/>
            <a:ext cx="2971800"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22533"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4495800"/>
            <a:ext cx="2057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22534"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43400" y="3886200"/>
            <a:ext cx="3200400"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2535" name="AutoShape 7"/>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5" action="ppaction://hlinksldjump"/>
              </a:rPr>
              <a:t>Меню</a:t>
            </a:r>
            <a:endParaRPr lang="ru-RU" altLang="ru-RU" sz="1400"/>
          </a:p>
        </p:txBody>
      </p:sp>
      <p:sp>
        <p:nvSpPr>
          <p:cNvPr id="22536" name="AutoShape 8"/>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6" action="ppaction://hlinksldjump"/>
              </a:rPr>
              <a:t>На след. слайд</a:t>
            </a:r>
            <a:endParaRPr lang="ru-RU" altLang="ru-RU" sz="140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768" decel="100000"/>
                                        <p:tgtEl>
                                          <p:spTgt spid="21506"/>
                                        </p:tgtEl>
                                      </p:cBhvr>
                                    </p:animEffect>
                                    <p:animScale>
                                      <p:cBhvr>
                                        <p:cTn id="8" dur="768" decel="100000"/>
                                        <p:tgtEl>
                                          <p:spTgt spid="21506"/>
                                        </p:tgtEl>
                                      </p:cBhvr>
                                      <p:from x="10000" y="10000"/>
                                      <p:to x="200000" y="450000"/>
                                    </p:animScale>
                                    <p:animScale>
                                      <p:cBhvr>
                                        <p:cTn id="9" dur="1230" accel="100000" fill="hold">
                                          <p:stCondLst>
                                            <p:cond delay="768"/>
                                          </p:stCondLst>
                                        </p:cTn>
                                        <p:tgtEl>
                                          <p:spTgt spid="21506"/>
                                        </p:tgtEl>
                                      </p:cBhvr>
                                      <p:from x="200000" y="450000"/>
                                      <p:to x="100000" y="100000"/>
                                    </p:animScale>
                                    <p:set>
                                      <p:cBhvr>
                                        <p:cTn id="10" dur="768" fill="hold"/>
                                        <p:tgtEl>
                                          <p:spTgt spid="21506"/>
                                        </p:tgtEl>
                                        <p:attrNameLst>
                                          <p:attrName>ppt_x</p:attrName>
                                        </p:attrNameLst>
                                      </p:cBhvr>
                                      <p:to>
                                        <p:strVal val="(0.5)"/>
                                      </p:to>
                                    </p:set>
                                    <p:anim from="(0.5)" to="(#ppt_x)" calcmode="lin" valueType="num">
                                      <p:cBhvr>
                                        <p:cTn id="11" dur="1230" accel="100000" fill="hold">
                                          <p:stCondLst>
                                            <p:cond delay="768"/>
                                          </p:stCondLst>
                                        </p:cTn>
                                        <p:tgtEl>
                                          <p:spTgt spid="21506"/>
                                        </p:tgtEl>
                                        <p:attrNameLst>
                                          <p:attrName>ppt_x</p:attrName>
                                        </p:attrNameLst>
                                      </p:cBhvr>
                                    </p:anim>
                                    <p:set>
                                      <p:cBhvr>
                                        <p:cTn id="12" dur="768" fill="hold"/>
                                        <p:tgtEl>
                                          <p:spTgt spid="21506"/>
                                        </p:tgtEl>
                                        <p:attrNameLst>
                                          <p:attrName>ppt_y</p:attrName>
                                        </p:attrNameLst>
                                      </p:cBhvr>
                                      <p:to>
                                        <p:strVal val="(#ppt_y+0.4)"/>
                                      </p:to>
                                    </p:set>
                                    <p:anim from="(#ppt_y+0.4)" to="(#ppt_y)" calcmode="lin" valueType="num">
                                      <p:cBhvr>
                                        <p:cTn id="13" dur="1230" accel="100000" fill="hold">
                                          <p:stCondLst>
                                            <p:cond delay="768"/>
                                          </p:stCondLst>
                                        </p:cTn>
                                        <p:tgtEl>
                                          <p:spTgt spid="21506"/>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21507">
                                            <p:txEl>
                                              <p:pRg st="0" end="0"/>
                                            </p:txEl>
                                          </p:spTgt>
                                        </p:tgtEl>
                                        <p:attrNameLst>
                                          <p:attrName>style.visibility</p:attrName>
                                        </p:attrNameLst>
                                      </p:cBhvr>
                                      <p:to>
                                        <p:strVal val="visible"/>
                                      </p:to>
                                    </p:set>
                                    <p:anim calcmode="lin" valueType="num">
                                      <p:cBhvr>
                                        <p:cTn id="18" dur="500" fill="hold"/>
                                        <p:tgtEl>
                                          <p:spTgt spid="2150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150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2150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21507">
                                            <p:txEl>
                                              <p:pRg st="1" end="1"/>
                                            </p:txEl>
                                          </p:spTgt>
                                        </p:tgtEl>
                                        <p:attrNameLst>
                                          <p:attrName>style.visibility</p:attrName>
                                        </p:attrNameLst>
                                      </p:cBhvr>
                                      <p:to>
                                        <p:strVal val="visible"/>
                                      </p:to>
                                    </p:set>
                                    <p:anim calcmode="lin" valueType="num">
                                      <p:cBhvr>
                                        <p:cTn id="25" dur="500" fill="hold"/>
                                        <p:tgtEl>
                                          <p:spTgt spid="21507">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21507">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215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457200" y="1600200"/>
            <a:ext cx="8229600" cy="4800600"/>
          </a:xfrm>
        </p:spPr>
        <p:txBody>
          <a:bodyPr/>
          <a:lstStyle/>
          <a:p>
            <a:pPr eaLnBrk="1" hangingPunct="1">
              <a:defRPr/>
            </a:pPr>
            <a:r>
              <a:rPr lang="ru-RU" smtClean="0">
                <a:latin typeface="Freestyle Script" pitchFamily="66" charset="0"/>
              </a:rPr>
              <a:t>Принтеры:</a:t>
            </a:r>
          </a:p>
          <a:p>
            <a:pPr eaLnBrk="1" hangingPunct="1">
              <a:buFont typeface="Wingdings" pitchFamily="2" charset="2"/>
              <a:buAutoNum type="arabicPeriod"/>
              <a:defRPr/>
            </a:pPr>
            <a:r>
              <a:rPr lang="ru-RU" smtClean="0">
                <a:latin typeface="Freestyle Script" pitchFamily="66" charset="0"/>
              </a:rPr>
              <a:t>Матричные принтеры</a:t>
            </a:r>
          </a:p>
          <a:p>
            <a:pPr eaLnBrk="1" hangingPunct="1">
              <a:buFont typeface="Wingdings" pitchFamily="2" charset="2"/>
              <a:buAutoNum type="arabicPeriod"/>
              <a:defRPr/>
            </a:pPr>
            <a:r>
              <a:rPr lang="ru-RU" smtClean="0">
                <a:latin typeface="Freestyle Script" pitchFamily="66" charset="0"/>
              </a:rPr>
              <a:t>Струйные принтеры</a:t>
            </a:r>
          </a:p>
          <a:p>
            <a:pPr eaLnBrk="1" hangingPunct="1">
              <a:buFont typeface="Wingdings" pitchFamily="2" charset="2"/>
              <a:buAutoNum type="arabicPeriod"/>
              <a:defRPr/>
            </a:pPr>
            <a:r>
              <a:rPr lang="ru-RU" smtClean="0">
                <a:latin typeface="Freestyle Script" pitchFamily="66" charset="0"/>
              </a:rPr>
              <a:t>Лазерные принтеры</a:t>
            </a:r>
          </a:p>
        </p:txBody>
      </p:sp>
      <p:pic>
        <p:nvPicPr>
          <p:cNvPr id="23555"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91200" y="838200"/>
            <a:ext cx="2605088" cy="23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23556"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05400" y="3505200"/>
            <a:ext cx="2757488" cy="253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23557"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81200" y="4114800"/>
            <a:ext cx="2438400" cy="236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3558" name="AutoShape 7"/>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5" action="ppaction://hlinksldjump"/>
              </a:rPr>
              <a:t>Меню</a:t>
            </a:r>
            <a:endParaRPr lang="ru-RU" altLang="ru-RU" sz="1400"/>
          </a:p>
        </p:txBody>
      </p:sp>
      <p:sp>
        <p:nvSpPr>
          <p:cNvPr id="23559" name="AutoShape 8"/>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6" action="ppaction://hlinksldjump"/>
              </a:rPr>
              <a:t>На след. слайд</a:t>
            </a:r>
            <a:endParaRPr lang="ru-RU" altLang="ru-RU" sz="140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531"/>
                                        </p:tgtEl>
                                        <p:attrNameLst>
                                          <p:attrName>style.visibility</p:attrName>
                                        </p:attrNameLst>
                                      </p:cBhvr>
                                      <p:to>
                                        <p:strVal val="visible"/>
                                      </p:to>
                                    </p:set>
                                    <p:animEffect transition="in" filter="fade">
                                      <p:cBhvr>
                                        <p:cTn id="7" dur="20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0051" name="Rectangle 3"/>
          <p:cNvSpPr>
            <a:spLocks noGrp="1" noChangeArrowheads="1"/>
          </p:cNvSpPr>
          <p:nvPr>
            <p:ph type="body" idx="1"/>
          </p:nvPr>
        </p:nvSpPr>
        <p:spPr>
          <a:xfrm>
            <a:off x="457200" y="1752600"/>
            <a:ext cx="3429000" cy="3581400"/>
          </a:xfrm>
        </p:spPr>
        <p:txBody>
          <a:bodyPr/>
          <a:lstStyle/>
          <a:p>
            <a:pPr eaLnBrk="1" hangingPunct="1">
              <a:lnSpc>
                <a:spcPct val="80000"/>
              </a:lnSpc>
              <a:defRPr/>
            </a:pPr>
            <a:r>
              <a:rPr lang="ru-RU" sz="2000" smtClean="0">
                <a:latin typeface="Freestyle Script" pitchFamily="66" charset="0"/>
              </a:rPr>
              <a:t>Плоттер</a:t>
            </a:r>
            <a:r>
              <a:rPr lang="en-US" sz="2000" smtClean="0">
                <a:latin typeface="Freestyle Script" pitchFamily="66" charset="0"/>
              </a:rPr>
              <a:t>-</a:t>
            </a:r>
            <a:r>
              <a:rPr lang="ru-RU" sz="2000" smtClean="0"/>
              <a:t>устройство для автоматического вычерчивания с большой точностью рисунков, схем, сложных чертежей, карт и другой графической информации на бумаге размером до A0 или кальке. </a:t>
            </a:r>
            <a:endParaRPr lang="ru-RU" sz="2000" smtClean="0">
              <a:latin typeface="Freestyle Script" pitchFamily="66" charset="0"/>
            </a:endParaRPr>
          </a:p>
          <a:p>
            <a:pPr eaLnBrk="1" hangingPunct="1">
              <a:lnSpc>
                <a:spcPct val="80000"/>
              </a:lnSpc>
              <a:buFont typeface="Wingdings" pitchFamily="2" charset="2"/>
              <a:buNone/>
              <a:defRPr/>
            </a:pPr>
            <a:endParaRPr lang="ru-RU" sz="2000" smtClean="0">
              <a:latin typeface="Freestyle Script" pitchFamily="66" charset="0"/>
            </a:endParaRPr>
          </a:p>
        </p:txBody>
      </p:sp>
      <p:pic>
        <p:nvPicPr>
          <p:cNvPr id="24579"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38600" y="1752600"/>
            <a:ext cx="4572000" cy="352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4580"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sp>
        <p:nvSpPr>
          <p:cNvPr id="24581" name="AutoShape 7"/>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КОНЕЦ</a:t>
            </a:r>
            <a:r>
              <a:rPr lang="ru-RU" altLang="ru-RU" sz="1400"/>
              <a:t>!!!</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 calcmode="lin" valueType="num">
                                      <p:cBhvr>
                                        <p:cTn id="7" dur="500" fill="hold"/>
                                        <p:tgtEl>
                                          <p:spTgt spid="13005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3005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30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ru-RU" smtClean="0">
                <a:latin typeface="Mistral" pitchFamily="66" charset="0"/>
              </a:rPr>
              <a:t>Графический интерфейс </a:t>
            </a:r>
            <a:r>
              <a:rPr lang="en-US" smtClean="0">
                <a:latin typeface="Mistral" pitchFamily="66" charset="0"/>
              </a:rPr>
              <a:t>Windows</a:t>
            </a:r>
            <a:r>
              <a:rPr lang="ru-RU" smtClean="0">
                <a:latin typeface="Mistral" pitchFamily="66" charset="0"/>
              </a:rPr>
              <a:t> </a:t>
            </a:r>
          </a:p>
        </p:txBody>
      </p:sp>
      <p:sp>
        <p:nvSpPr>
          <p:cNvPr id="23555" name="Rectangle 3"/>
          <p:cNvSpPr>
            <a:spLocks noGrp="1" noChangeArrowheads="1"/>
          </p:cNvSpPr>
          <p:nvPr>
            <p:ph type="body" idx="1"/>
          </p:nvPr>
        </p:nvSpPr>
        <p:spPr>
          <a:xfrm>
            <a:off x="457200" y="1295400"/>
            <a:ext cx="8229600" cy="2514600"/>
          </a:xfrm>
        </p:spPr>
        <p:txBody>
          <a:bodyPr/>
          <a:lstStyle/>
          <a:p>
            <a:pPr eaLnBrk="1" hangingPunct="1">
              <a:lnSpc>
                <a:spcPct val="80000"/>
              </a:lnSpc>
              <a:defRPr/>
            </a:pPr>
            <a:r>
              <a:rPr lang="ru-RU" sz="2400" smtClean="0">
                <a:latin typeface="Freestyle Script" pitchFamily="66" charset="0"/>
              </a:rPr>
              <a:t>В настоящее время все операционные системы для персональных компьютеров обеспечивают взаимодействие с пользователем с помощью графического интерфейса.</a:t>
            </a:r>
          </a:p>
          <a:p>
            <a:pPr eaLnBrk="1" hangingPunct="1">
              <a:lnSpc>
                <a:spcPct val="80000"/>
              </a:lnSpc>
              <a:buFont typeface="Wingdings" pitchFamily="2" charset="2"/>
              <a:buNone/>
              <a:defRPr/>
            </a:pPr>
            <a:r>
              <a:rPr lang="ru-RU" sz="2400" smtClean="0">
                <a:latin typeface="Freestyle Script" pitchFamily="66" charset="0"/>
              </a:rPr>
              <a:t>	Это позволяет даже начинающему пользователю компьютера уверенно работать в среде операционной системы (проводить операции с файлами, запускать программы и так далее).</a:t>
            </a:r>
          </a:p>
          <a:p>
            <a:pPr eaLnBrk="1" hangingPunct="1">
              <a:lnSpc>
                <a:spcPct val="80000"/>
              </a:lnSpc>
              <a:buFont typeface="Wingdings" pitchFamily="2" charset="2"/>
              <a:buNone/>
              <a:defRPr/>
            </a:pPr>
            <a:endParaRPr lang="ru-RU" sz="2400" smtClean="0">
              <a:latin typeface="Freestyle Script" pitchFamily="66" charset="0"/>
            </a:endParaRPr>
          </a:p>
        </p:txBody>
      </p:sp>
      <p:sp>
        <p:nvSpPr>
          <p:cNvPr id="25604"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25605"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25606"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3733800"/>
            <a:ext cx="5029200"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1000"/>
                                        <p:tgtEl>
                                          <p:spTgt spid="23554"/>
                                        </p:tgtEl>
                                      </p:cBhvr>
                                    </p:animEffect>
                                    <p:anim calcmode="lin" valueType="num">
                                      <p:cBhvr>
                                        <p:cTn id="8" dur="1000" fill="hold"/>
                                        <p:tgtEl>
                                          <p:spTgt spid="23554"/>
                                        </p:tgtEl>
                                        <p:attrNameLst>
                                          <p:attrName>ppt_x</p:attrName>
                                        </p:attrNameLst>
                                      </p:cBhvr>
                                      <p:tavLst>
                                        <p:tav tm="0">
                                          <p:val>
                                            <p:strVal val="#ppt_x"/>
                                          </p:val>
                                        </p:tav>
                                        <p:tav tm="100000">
                                          <p:val>
                                            <p:strVal val="#ppt_x"/>
                                          </p:val>
                                        </p:tav>
                                      </p:tavLst>
                                    </p:anim>
                                    <p:anim calcmode="lin" valueType="num">
                                      <p:cBhvr>
                                        <p:cTn id="9" dur="898" decel="100000" fill="hold"/>
                                        <p:tgtEl>
                                          <p:spTgt spid="2355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355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3555">
                                            <p:txEl>
                                              <p:pRg st="0" end="0"/>
                                            </p:txEl>
                                          </p:spTgt>
                                        </p:tgtEl>
                                        <p:attrNameLst>
                                          <p:attrName>style.visibility</p:attrName>
                                        </p:attrNameLst>
                                      </p:cBhvr>
                                      <p:to>
                                        <p:strVal val="visible"/>
                                      </p:to>
                                    </p:set>
                                    <p:animEffect transition="in" filter="fade">
                                      <p:cBhvr>
                                        <p:cTn id="15" dur="1000"/>
                                        <p:tgtEl>
                                          <p:spTgt spid="23555">
                                            <p:txEl>
                                              <p:pRg st="0" end="0"/>
                                            </p:txEl>
                                          </p:spTgt>
                                        </p:tgtEl>
                                      </p:cBhvr>
                                    </p:animEffect>
                                    <p:anim calcmode="lin" valueType="num">
                                      <p:cBhvr>
                                        <p:cTn id="16" dur="10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3555">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355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3555">
                                            <p:txEl>
                                              <p:pRg st="1" end="1"/>
                                            </p:txEl>
                                          </p:spTgt>
                                        </p:tgtEl>
                                        <p:attrNameLst>
                                          <p:attrName>style.visibility</p:attrName>
                                        </p:attrNameLst>
                                      </p:cBhvr>
                                      <p:to>
                                        <p:strVal val="visible"/>
                                      </p:to>
                                    </p:set>
                                    <p:animEffect transition="in" filter="fade">
                                      <p:cBhvr>
                                        <p:cTn id="23" dur="1000"/>
                                        <p:tgtEl>
                                          <p:spTgt spid="23555">
                                            <p:txEl>
                                              <p:pRg st="1" end="1"/>
                                            </p:txEl>
                                          </p:spTgt>
                                        </p:tgtEl>
                                      </p:cBhvr>
                                    </p:animEffect>
                                    <p:anim calcmode="lin" valueType="num">
                                      <p:cBhvr>
                                        <p:cTn id="24" dur="10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3555">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3555">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4386" name="Rectangle 2"/>
          <p:cNvSpPr>
            <a:spLocks noGrp="1" noChangeAspect="1" noChangeArrowheads="1"/>
          </p:cNvSpPr>
          <p:nvPr>
            <p:ph type="title"/>
          </p:nvPr>
        </p:nvSpPr>
        <p:spPr/>
        <p:txBody>
          <a:bodyPr/>
          <a:lstStyle/>
          <a:p>
            <a:pPr eaLnBrk="1" hangingPunct="1">
              <a:defRPr/>
            </a:pPr>
            <a:endParaRPr lang="ru-RU" smtClean="0"/>
          </a:p>
        </p:txBody>
      </p:sp>
      <p:sp>
        <p:nvSpPr>
          <p:cNvPr id="144387" name="Rectangle 3"/>
          <p:cNvSpPr>
            <a:spLocks noGrp="1" noChangeArrowheads="1"/>
          </p:cNvSpPr>
          <p:nvPr>
            <p:ph type="body" idx="1"/>
          </p:nvPr>
        </p:nvSpPr>
        <p:spPr>
          <a:xfrm>
            <a:off x="457200" y="4876800"/>
            <a:ext cx="8229600" cy="1782763"/>
          </a:xfrm>
        </p:spPr>
        <p:txBody>
          <a:bodyPr/>
          <a:lstStyle/>
          <a:p>
            <a:pPr eaLnBrk="1" hangingPunct="1">
              <a:lnSpc>
                <a:spcPct val="90000"/>
              </a:lnSpc>
              <a:defRPr/>
            </a:pPr>
            <a:r>
              <a:rPr lang="ru-RU" sz="2400" smtClean="0">
                <a:latin typeface="Freestyle Script" pitchFamily="66" charset="0"/>
              </a:rPr>
              <a:t>Графический интерфейс позволяет осуществлять взаимодействие человека с компьютером в фор­ме диалога с использованием окон, меню и эле­ментов управления (диалоговых панелей, кнопок и так далее).</a:t>
            </a:r>
          </a:p>
          <a:p>
            <a:pPr eaLnBrk="1" hangingPunct="1">
              <a:lnSpc>
                <a:spcPct val="90000"/>
              </a:lnSpc>
              <a:defRPr/>
            </a:pPr>
            <a:endParaRPr lang="ru-RU" sz="2400" smtClean="0"/>
          </a:p>
        </p:txBody>
      </p:sp>
      <p:pic>
        <p:nvPicPr>
          <p:cNvPr id="2662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0" y="228600"/>
            <a:ext cx="59436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6629"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sp>
        <p:nvSpPr>
          <p:cNvPr id="26630" name="AutoShape 6"/>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На след. слайд</a:t>
            </a:r>
            <a:endParaRPr lang="ru-RU" altLang="ru-RU" sz="14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nodePh="1">
                                  <p:stCondLst>
                                    <p:cond delay="0"/>
                                  </p:stCondLst>
                                  <p:endCondLst>
                                    <p:cond evt="begin" delay="0">
                                      <p:tn val="5"/>
                                    </p:cond>
                                  </p:endCondLst>
                                  <p:childTnLst>
                                    <p:set>
                                      <p:cBhvr>
                                        <p:cTn id="6" dur="1" fill="hold">
                                          <p:stCondLst>
                                            <p:cond delay="0"/>
                                          </p:stCondLst>
                                        </p:cTn>
                                        <p:tgtEl>
                                          <p:spTgt spid="144386"/>
                                        </p:tgtEl>
                                        <p:attrNameLst>
                                          <p:attrName>style.visibility</p:attrName>
                                        </p:attrNameLst>
                                      </p:cBhvr>
                                      <p:to>
                                        <p:strVal val="visible"/>
                                      </p:to>
                                    </p:set>
                                    <p:anim calcmode="lin" valueType="num">
                                      <p:cBhvr>
                                        <p:cTn id="7" dur="1000" fill="hold"/>
                                        <p:tgtEl>
                                          <p:spTgt spid="144386"/>
                                        </p:tgtEl>
                                        <p:attrNameLst>
                                          <p:attrName>ppt_x</p:attrName>
                                        </p:attrNameLst>
                                      </p:cBhvr>
                                      <p:tavLst>
                                        <p:tav tm="0">
                                          <p:val>
                                            <p:strVal val="#ppt_x-.2"/>
                                          </p:val>
                                        </p:tav>
                                        <p:tav tm="100000">
                                          <p:val>
                                            <p:strVal val="#ppt_x"/>
                                          </p:val>
                                        </p:tav>
                                      </p:tavLst>
                                    </p:anim>
                                    <p:anim calcmode="lin" valueType="num">
                                      <p:cBhvr>
                                        <p:cTn id="8" dur="1000" fill="hold"/>
                                        <p:tgtEl>
                                          <p:spTgt spid="14438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438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44387">
                                            <p:txEl>
                                              <p:pRg st="0" end="0"/>
                                            </p:txEl>
                                          </p:spTgt>
                                        </p:tgtEl>
                                        <p:attrNameLst>
                                          <p:attrName>style.visibility</p:attrName>
                                        </p:attrNameLst>
                                      </p:cBhvr>
                                      <p:to>
                                        <p:strVal val="visible"/>
                                      </p:to>
                                    </p:set>
                                    <p:animEffect transition="in" filter="fade">
                                      <p:cBhvr>
                                        <p:cTn id="14" dur="500"/>
                                        <p:tgtEl>
                                          <p:spTgt spid="144387">
                                            <p:txEl>
                                              <p:pRg st="0" end="0"/>
                                            </p:txEl>
                                          </p:spTgt>
                                        </p:tgtEl>
                                      </p:cBhvr>
                                    </p:animEffect>
                                    <p:anim calcmode="lin" valueType="num">
                                      <p:cBhvr>
                                        <p:cTn id="15" dur="500" fill="hold"/>
                                        <p:tgtEl>
                                          <p:spTgt spid="14438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44387">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6" grpId="0"/>
      <p:bldP spid="144387"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7813"/>
            <a:ext cx="8229600" cy="636587"/>
          </a:xfrm>
        </p:spPr>
        <p:txBody>
          <a:bodyPr/>
          <a:lstStyle/>
          <a:p>
            <a:pPr eaLnBrk="1" hangingPunct="1">
              <a:defRPr/>
            </a:pPr>
            <a:r>
              <a:rPr lang="ru-RU" sz="4000" smtClean="0">
                <a:latin typeface="Mistral" pitchFamily="66" charset="0"/>
              </a:rPr>
              <a:t>Рабочий стол </a:t>
            </a:r>
          </a:p>
        </p:txBody>
      </p:sp>
      <p:sp>
        <p:nvSpPr>
          <p:cNvPr id="25603" name="Rectangle 3"/>
          <p:cNvSpPr>
            <a:spLocks noGrp="1" noChangeArrowheads="1"/>
          </p:cNvSpPr>
          <p:nvPr>
            <p:ph type="body" idx="1"/>
          </p:nvPr>
        </p:nvSpPr>
        <p:spPr>
          <a:xfrm>
            <a:off x="457200" y="990600"/>
            <a:ext cx="8229600" cy="2971800"/>
          </a:xfrm>
        </p:spPr>
        <p:txBody>
          <a:bodyPr/>
          <a:lstStyle/>
          <a:p>
            <a:pPr eaLnBrk="1" hangingPunct="1">
              <a:lnSpc>
                <a:spcPct val="80000"/>
              </a:lnSpc>
              <a:defRPr/>
            </a:pPr>
            <a:r>
              <a:rPr lang="ru-RU" sz="2000" smtClean="0">
                <a:latin typeface="Freestyle Script" pitchFamily="66" charset="0"/>
              </a:rPr>
              <a:t>Основную часть экрана занимает </a:t>
            </a:r>
            <a:r>
              <a:rPr lang="ru-RU" sz="2000" i="1" smtClean="0">
                <a:latin typeface="Freestyle Script" pitchFamily="66" charset="0"/>
              </a:rPr>
              <a:t>Рабочий стол, </a:t>
            </a:r>
            <a:r>
              <a:rPr lang="ru-RU" sz="2000" smtClean="0">
                <a:latin typeface="Freestyle Script" pitchFamily="66" charset="0"/>
              </a:rPr>
              <a:t>на котором располагаются </a:t>
            </a:r>
            <a:r>
              <a:rPr lang="ru-RU" sz="2000" i="1" smtClean="0">
                <a:latin typeface="Freestyle Script" pitchFamily="66" charset="0"/>
              </a:rPr>
              <a:t>значки </a:t>
            </a:r>
            <a:r>
              <a:rPr lang="ru-RU" sz="2000" smtClean="0">
                <a:latin typeface="Freestyle Script" pitchFamily="66" charset="0"/>
              </a:rPr>
              <a:t>и </a:t>
            </a:r>
            <a:r>
              <a:rPr lang="ru-RU" sz="2000" i="1" smtClean="0">
                <a:latin typeface="Freestyle Script" pitchFamily="66" charset="0"/>
              </a:rPr>
              <a:t>ярлыки </a:t>
            </a:r>
            <a:r>
              <a:rPr lang="ru-RU" sz="2000" smtClean="0">
                <a:latin typeface="Freestyle Script" pitchFamily="66" charset="0"/>
              </a:rPr>
              <a:t>(значки с маленькими стрелочками в нижнем левом углу). Значки и ярлыки обеспечивают (с помощью двойного щелчка) быстрый доступ к дискам, папкам, документам, приложениям и устройствам.</a:t>
            </a:r>
          </a:p>
          <a:p>
            <a:pPr eaLnBrk="1" hangingPunct="1">
              <a:lnSpc>
                <a:spcPct val="80000"/>
              </a:lnSpc>
              <a:defRPr/>
            </a:pPr>
            <a:r>
              <a:rPr lang="ru-RU" sz="2000" smtClean="0">
                <a:latin typeface="Freestyle Script" pitchFamily="66" charset="0"/>
              </a:rPr>
              <a:t>Значки появляются на </a:t>
            </a:r>
            <a:r>
              <a:rPr lang="ru-RU" sz="2000" i="1" smtClean="0">
                <a:latin typeface="Freestyle Script" pitchFamily="66" charset="0"/>
              </a:rPr>
              <a:t>Рабочем столе </a:t>
            </a:r>
            <a:r>
              <a:rPr lang="ru-RU" sz="2000" smtClean="0">
                <a:latin typeface="Freestyle Script" pitchFamily="66" charset="0"/>
              </a:rPr>
              <a:t>после установки </a:t>
            </a:r>
            <a:r>
              <a:rPr lang="en-US" sz="2000" smtClean="0">
                <a:latin typeface="Freestyle Script" pitchFamily="66" charset="0"/>
              </a:rPr>
              <a:t>Windows. </a:t>
            </a:r>
            <a:r>
              <a:rPr lang="ru-RU" sz="2000" smtClean="0">
                <a:latin typeface="Freestyle Script" pitchFamily="66" charset="0"/>
              </a:rPr>
              <a:t>В левой части экрана обычно располагаются значки </a:t>
            </a:r>
            <a:r>
              <a:rPr lang="ru-RU" sz="2000" i="1" smtClean="0">
                <a:latin typeface="Freestyle Script" pitchFamily="66" charset="0"/>
              </a:rPr>
              <a:t>Мой компьютер. Сетевое окружение. Корзина </a:t>
            </a:r>
            <a:r>
              <a:rPr lang="ru-RU" sz="2000" smtClean="0">
                <a:latin typeface="Freestyle Script" pitchFamily="66" charset="0"/>
              </a:rPr>
              <a:t>и </a:t>
            </a:r>
            <a:r>
              <a:rPr lang="ru-RU" sz="2000" i="1" smtClean="0">
                <a:latin typeface="Freestyle Script" pitchFamily="66" charset="0"/>
              </a:rPr>
              <a:t>Мои документы.</a:t>
            </a:r>
            <a:endParaRPr lang="ru-RU" sz="2000" smtClean="0">
              <a:latin typeface="Freestyle Script" pitchFamily="66" charset="0"/>
            </a:endParaRPr>
          </a:p>
        </p:txBody>
      </p:sp>
      <p:sp>
        <p:nvSpPr>
          <p:cNvPr id="27652"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27653"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27654"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33600" y="3657600"/>
            <a:ext cx="4648200"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1000"/>
                                        <p:tgtEl>
                                          <p:spTgt spid="25602"/>
                                        </p:tgtEl>
                                      </p:cBhvr>
                                    </p:animEffect>
                                    <p:anim calcmode="lin" valueType="num">
                                      <p:cBhvr>
                                        <p:cTn id="8" dur="1000" fill="hold"/>
                                        <p:tgtEl>
                                          <p:spTgt spid="25602"/>
                                        </p:tgtEl>
                                        <p:attrNameLst>
                                          <p:attrName>ppt_x</p:attrName>
                                        </p:attrNameLst>
                                      </p:cBhvr>
                                      <p:tavLst>
                                        <p:tav tm="0">
                                          <p:val>
                                            <p:strVal val="#ppt_x"/>
                                          </p:val>
                                        </p:tav>
                                        <p:tav tm="100000">
                                          <p:val>
                                            <p:strVal val="#ppt_x"/>
                                          </p:val>
                                        </p:tav>
                                      </p:tavLst>
                                    </p:anim>
                                    <p:anim calcmode="lin" valueType="num">
                                      <p:cBhvr>
                                        <p:cTn id="9" dur="898" decel="100000" fill="hold"/>
                                        <p:tgtEl>
                                          <p:spTgt spid="2560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5602"/>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5603">
                                            <p:txEl>
                                              <p:pRg st="0" end="0"/>
                                            </p:txEl>
                                          </p:spTgt>
                                        </p:tgtEl>
                                        <p:attrNameLst>
                                          <p:attrName>style.visibility</p:attrName>
                                        </p:attrNameLst>
                                      </p:cBhvr>
                                      <p:to>
                                        <p:strVal val="visible"/>
                                      </p:to>
                                    </p:set>
                                    <p:animEffect transition="in" filter="fade">
                                      <p:cBhvr>
                                        <p:cTn id="15" dur="1000"/>
                                        <p:tgtEl>
                                          <p:spTgt spid="25603">
                                            <p:txEl>
                                              <p:pRg st="0" end="0"/>
                                            </p:txEl>
                                          </p:spTgt>
                                        </p:tgtEl>
                                      </p:cBhvr>
                                    </p:animEffect>
                                    <p:anim calcmode="lin" valueType="num">
                                      <p:cBhvr>
                                        <p:cTn id="16"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560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56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5603">
                                            <p:txEl>
                                              <p:pRg st="1" end="1"/>
                                            </p:txEl>
                                          </p:spTgt>
                                        </p:tgtEl>
                                        <p:attrNameLst>
                                          <p:attrName>style.visibility</p:attrName>
                                        </p:attrNameLst>
                                      </p:cBhvr>
                                      <p:to>
                                        <p:strVal val="visible"/>
                                      </p:to>
                                    </p:set>
                                    <p:animEffect transition="in" filter="fade">
                                      <p:cBhvr>
                                        <p:cTn id="23" dur="1000"/>
                                        <p:tgtEl>
                                          <p:spTgt spid="25603">
                                            <p:txEl>
                                              <p:pRg st="1" end="1"/>
                                            </p:txEl>
                                          </p:spTgt>
                                        </p:tgtEl>
                                      </p:cBhvr>
                                    </p:animEffect>
                                    <p:anim calcmode="lin" valueType="num">
                                      <p:cBhvr>
                                        <p:cTn id="24" dur="10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560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560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defRPr/>
            </a:pPr>
            <a:endParaRPr lang="ru-RU" smtClean="0"/>
          </a:p>
        </p:txBody>
      </p:sp>
      <p:sp>
        <p:nvSpPr>
          <p:cNvPr id="145411" name="Rectangle 3"/>
          <p:cNvSpPr>
            <a:spLocks noGrp="1" noChangeArrowheads="1"/>
          </p:cNvSpPr>
          <p:nvPr>
            <p:ph type="body" idx="1"/>
          </p:nvPr>
        </p:nvSpPr>
        <p:spPr>
          <a:xfrm>
            <a:off x="762000" y="4495800"/>
            <a:ext cx="7391400" cy="2057400"/>
          </a:xfrm>
        </p:spPr>
        <p:txBody>
          <a:bodyPr/>
          <a:lstStyle/>
          <a:p>
            <a:pPr eaLnBrk="1" hangingPunct="1">
              <a:lnSpc>
                <a:spcPct val="80000"/>
              </a:lnSpc>
              <a:defRPr/>
            </a:pPr>
            <a:r>
              <a:rPr lang="ru-RU" sz="2000" smtClean="0">
                <a:latin typeface="Freestyle Script" pitchFamily="66" charset="0"/>
              </a:rPr>
              <a:t>Для быстрого доступа к дискам, принтеру, часто используемым документам целесообразно создать на рабочем столе ярлыки. Ярлык отличается от значка тем, что обозначает объект, фактически расположенный не на </a:t>
            </a:r>
            <a:r>
              <a:rPr lang="ru-RU" sz="2000" i="1" smtClean="0">
                <a:latin typeface="Freestyle Script" pitchFamily="66" charset="0"/>
              </a:rPr>
              <a:t>Рабочем столе, </a:t>
            </a:r>
            <a:r>
              <a:rPr lang="ru-RU" sz="2000" smtClean="0">
                <a:latin typeface="Freestyle Script" pitchFamily="66" charset="0"/>
              </a:rPr>
              <a:t>а в некоторой другой папке. Стрелочка означает, что мы имеем не сам объект, а ссылку на него. Ярлыки создаются перетаскиванием значков объектов на </a:t>
            </a:r>
            <a:r>
              <a:rPr lang="ru-RU" sz="2000" i="1" smtClean="0">
                <a:latin typeface="Freestyle Script" pitchFamily="66" charset="0"/>
              </a:rPr>
              <a:t>Рабочий стол.</a:t>
            </a:r>
            <a:endParaRPr lang="ru-RU" sz="2000" smtClean="0">
              <a:latin typeface="Freestyle Script" pitchFamily="66" charset="0"/>
            </a:endParaRPr>
          </a:p>
          <a:p>
            <a:pPr eaLnBrk="1" hangingPunct="1">
              <a:lnSpc>
                <a:spcPct val="80000"/>
              </a:lnSpc>
              <a:defRPr/>
            </a:pPr>
            <a:endParaRPr lang="ru-RU" sz="2000" smtClean="0"/>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0" y="381000"/>
            <a:ext cx="60198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28677"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sp>
        <p:nvSpPr>
          <p:cNvPr id="28678" name="AutoShape 6"/>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На след. слайд</a:t>
            </a:r>
            <a:endParaRPr lang="ru-RU" altLang="ru-RU" sz="14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nodePh="1">
                                  <p:stCondLst>
                                    <p:cond delay="0"/>
                                  </p:stCondLst>
                                  <p:endCondLst>
                                    <p:cond evt="begin" delay="0">
                                      <p:tn val="5"/>
                                    </p:cond>
                                  </p:endCondLst>
                                  <p:childTnLst>
                                    <p:set>
                                      <p:cBhvr>
                                        <p:cTn id="6" dur="1" fill="hold">
                                          <p:stCondLst>
                                            <p:cond delay="0"/>
                                          </p:stCondLst>
                                        </p:cTn>
                                        <p:tgtEl>
                                          <p:spTgt spid="145410"/>
                                        </p:tgtEl>
                                        <p:attrNameLst>
                                          <p:attrName>style.visibility</p:attrName>
                                        </p:attrNameLst>
                                      </p:cBhvr>
                                      <p:to>
                                        <p:strVal val="visible"/>
                                      </p:to>
                                    </p:set>
                                    <p:anim calcmode="lin" valueType="num">
                                      <p:cBhvr>
                                        <p:cTn id="7" dur="1000" fill="hold"/>
                                        <p:tgtEl>
                                          <p:spTgt spid="145410"/>
                                        </p:tgtEl>
                                        <p:attrNameLst>
                                          <p:attrName>ppt_x</p:attrName>
                                        </p:attrNameLst>
                                      </p:cBhvr>
                                      <p:tavLst>
                                        <p:tav tm="0">
                                          <p:val>
                                            <p:strVal val="#ppt_x-.2"/>
                                          </p:val>
                                        </p:tav>
                                        <p:tav tm="100000">
                                          <p:val>
                                            <p:strVal val="#ppt_x"/>
                                          </p:val>
                                        </p:tav>
                                      </p:tavLst>
                                    </p:anim>
                                    <p:anim calcmode="lin" valueType="num">
                                      <p:cBhvr>
                                        <p:cTn id="8" dur="1000" fill="hold"/>
                                        <p:tgtEl>
                                          <p:spTgt spid="1454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541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45411">
                                            <p:txEl>
                                              <p:pRg st="0" end="0"/>
                                            </p:txEl>
                                          </p:spTgt>
                                        </p:tgtEl>
                                        <p:attrNameLst>
                                          <p:attrName>style.visibility</p:attrName>
                                        </p:attrNameLst>
                                      </p:cBhvr>
                                      <p:to>
                                        <p:strVal val="visible"/>
                                      </p:to>
                                    </p:set>
                                    <p:animEffect transition="in" filter="fade">
                                      <p:cBhvr>
                                        <p:cTn id="14" dur="500"/>
                                        <p:tgtEl>
                                          <p:spTgt spid="145411">
                                            <p:txEl>
                                              <p:pRg st="0" end="0"/>
                                            </p:txEl>
                                          </p:spTgt>
                                        </p:tgtEl>
                                      </p:cBhvr>
                                    </p:animEffect>
                                    <p:anim calcmode="lin" valueType="num">
                                      <p:cBhvr>
                                        <p:cTn id="15" dur="500" fill="hold"/>
                                        <p:tgtEl>
                                          <p:spTgt spid="14541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4541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0" grpId="0"/>
      <p:bldP spid="145411"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57200" y="277813"/>
            <a:ext cx="8382000" cy="560387"/>
          </a:xfrm>
        </p:spPr>
        <p:txBody>
          <a:bodyPr/>
          <a:lstStyle/>
          <a:p>
            <a:pPr eaLnBrk="1" hangingPunct="1">
              <a:defRPr/>
            </a:pPr>
            <a:r>
              <a:rPr lang="ru-RU" sz="4000" smtClean="0">
                <a:latin typeface="Mistral" pitchFamily="66" charset="0"/>
              </a:rPr>
              <a:t>Панель задач</a:t>
            </a:r>
            <a:r>
              <a:rPr lang="ru-RU" sz="4000" smtClean="0"/>
              <a:t> </a:t>
            </a:r>
          </a:p>
        </p:txBody>
      </p:sp>
      <p:sp>
        <p:nvSpPr>
          <p:cNvPr id="131075" name="Rectangle 3"/>
          <p:cNvSpPr>
            <a:spLocks noGrp="1" noChangeArrowheads="1"/>
          </p:cNvSpPr>
          <p:nvPr>
            <p:ph type="body" idx="1"/>
          </p:nvPr>
        </p:nvSpPr>
        <p:spPr>
          <a:xfrm>
            <a:off x="457200" y="914400"/>
            <a:ext cx="8229600" cy="2971800"/>
          </a:xfrm>
        </p:spPr>
        <p:txBody>
          <a:bodyPr/>
          <a:lstStyle/>
          <a:p>
            <a:pPr eaLnBrk="1" hangingPunct="1">
              <a:lnSpc>
                <a:spcPct val="80000"/>
              </a:lnSpc>
              <a:defRPr/>
            </a:pPr>
            <a:r>
              <a:rPr lang="ru-RU" sz="2000" smtClean="0">
                <a:latin typeface="Freestyle Script" pitchFamily="66" charset="0"/>
              </a:rPr>
              <a:t>В нижней части экрана располагается </a:t>
            </a:r>
            <a:r>
              <a:rPr lang="ru-RU" sz="2000" i="1" smtClean="0">
                <a:latin typeface="Freestyle Script" pitchFamily="66" charset="0"/>
              </a:rPr>
              <a:t>Панель задач, </a:t>
            </a:r>
            <a:r>
              <a:rPr lang="ru-RU" sz="2000" smtClean="0">
                <a:latin typeface="Freestyle Script" pitchFamily="66" charset="0"/>
              </a:rPr>
              <a:t>на которой находятся кнопка </a:t>
            </a:r>
            <a:r>
              <a:rPr lang="ru-RU" sz="2000" i="1" smtClean="0">
                <a:latin typeface="Freestyle Script" pitchFamily="66" charset="0"/>
              </a:rPr>
              <a:t>Пуск, </a:t>
            </a:r>
            <a:r>
              <a:rPr lang="ru-RU" sz="2000" smtClean="0">
                <a:latin typeface="Freestyle Script" pitchFamily="66" charset="0"/>
              </a:rPr>
              <a:t>кнопки выполняемых задач и открытых папок, индикаторы и часы.</a:t>
            </a:r>
          </a:p>
          <a:p>
            <a:pPr eaLnBrk="1" hangingPunct="1">
              <a:lnSpc>
                <a:spcPct val="80000"/>
              </a:lnSpc>
              <a:defRPr/>
            </a:pPr>
            <a:r>
              <a:rPr lang="ru-RU" sz="2000" smtClean="0">
                <a:latin typeface="Freestyle Script" pitchFamily="66" charset="0"/>
              </a:rPr>
              <a:t>Кнопка </a:t>
            </a:r>
            <a:r>
              <a:rPr lang="ru-RU" sz="2000" i="1" smtClean="0">
                <a:latin typeface="Freestyle Script" pitchFamily="66" charset="0"/>
              </a:rPr>
              <a:t>Пуск </a:t>
            </a:r>
            <a:r>
              <a:rPr lang="ru-RU" sz="2000" smtClean="0">
                <a:latin typeface="Freestyle Script" pitchFamily="66" charset="0"/>
              </a:rPr>
              <a:t>позволяет вызывать </a:t>
            </a:r>
            <a:r>
              <a:rPr lang="ru-RU" sz="2000" i="1" smtClean="0">
                <a:latin typeface="Freestyle Script" pitchFamily="66" charset="0"/>
              </a:rPr>
              <a:t>Главное меню, </a:t>
            </a:r>
            <a:r>
              <a:rPr lang="ru-RU" sz="2000" smtClean="0">
                <a:latin typeface="Freestyle Script" pitchFamily="66" charset="0"/>
              </a:rPr>
              <a:t>которое обеспечивает доступ практически ко всем ресурсам системы и содержит команды запуска приложений, настройки системы, поиска файлов и документов, доступа к справочной системе и др.</a:t>
            </a:r>
            <a:endParaRPr lang="en-US" sz="2000" smtClean="0">
              <a:latin typeface="Freestyle Script" pitchFamily="66" charset="0"/>
            </a:endParaRPr>
          </a:p>
          <a:p>
            <a:pPr eaLnBrk="1" hangingPunct="1">
              <a:lnSpc>
                <a:spcPct val="80000"/>
              </a:lnSpc>
              <a:defRPr/>
            </a:pPr>
            <a:r>
              <a:rPr lang="ru-RU" sz="2000" smtClean="0">
                <a:latin typeface="Freestyle Script" pitchFamily="66" charset="0"/>
              </a:rPr>
              <a:t>В крайней правой части </a:t>
            </a:r>
            <a:r>
              <a:rPr lang="ru-RU" sz="2000" i="1" smtClean="0">
                <a:latin typeface="Freestyle Script" pitchFamily="66" charset="0"/>
              </a:rPr>
              <a:t>Панели задач </a:t>
            </a:r>
            <a:r>
              <a:rPr lang="ru-RU" sz="2000" smtClean="0">
                <a:latin typeface="Freestyle Script" pitchFamily="66" charset="0"/>
              </a:rPr>
              <a:t>находятся </a:t>
            </a:r>
            <a:r>
              <a:rPr lang="ru-RU" sz="2000" i="1" smtClean="0">
                <a:latin typeface="Freestyle Script" pitchFamily="66" charset="0"/>
              </a:rPr>
              <a:t>Часы. </a:t>
            </a:r>
            <a:r>
              <a:rPr lang="ru-RU" sz="2000" smtClean="0">
                <a:latin typeface="Freestyle Script" pitchFamily="66" charset="0"/>
              </a:rPr>
              <a:t>Левее часов располагаются индикаторы состояния системы. Например, индикатор </a:t>
            </a:r>
            <a:r>
              <a:rPr lang="en-US" sz="2000" smtClean="0">
                <a:latin typeface="Freestyle Script" pitchFamily="66" charset="0"/>
              </a:rPr>
              <a:t>RU </a:t>
            </a:r>
            <a:r>
              <a:rPr lang="ru-RU" sz="2000" smtClean="0">
                <a:latin typeface="Freestyle Script" pitchFamily="66" charset="0"/>
              </a:rPr>
              <a:t>обозначает, что в текущий момент используется русская раскладка клавиатуры. </a:t>
            </a:r>
          </a:p>
        </p:txBody>
      </p:sp>
      <p:sp>
        <p:nvSpPr>
          <p:cNvPr id="29700"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29701"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29702"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05000" y="4114800"/>
            <a:ext cx="5638800" cy="159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31074"/>
                                        </p:tgtEl>
                                        <p:attrNameLst>
                                          <p:attrName>style.visibility</p:attrName>
                                        </p:attrNameLst>
                                      </p:cBhvr>
                                      <p:to>
                                        <p:strVal val="visible"/>
                                      </p:to>
                                    </p:set>
                                    <p:animEffect transition="in" filter="fade">
                                      <p:cBhvr>
                                        <p:cTn id="7" dur="1000"/>
                                        <p:tgtEl>
                                          <p:spTgt spid="131074"/>
                                        </p:tgtEl>
                                      </p:cBhvr>
                                    </p:animEffect>
                                    <p:anim calcmode="lin" valueType="num">
                                      <p:cBhvr>
                                        <p:cTn id="8" dur="1000" fill="hold"/>
                                        <p:tgtEl>
                                          <p:spTgt spid="131074"/>
                                        </p:tgtEl>
                                        <p:attrNameLst>
                                          <p:attrName>ppt_x</p:attrName>
                                        </p:attrNameLst>
                                      </p:cBhvr>
                                      <p:tavLst>
                                        <p:tav tm="0">
                                          <p:val>
                                            <p:strVal val="#ppt_x"/>
                                          </p:val>
                                        </p:tav>
                                        <p:tav tm="100000">
                                          <p:val>
                                            <p:strVal val="#ppt_x"/>
                                          </p:val>
                                        </p:tav>
                                      </p:tavLst>
                                    </p:anim>
                                    <p:anim calcmode="lin" valueType="num">
                                      <p:cBhvr>
                                        <p:cTn id="9" dur="898" decel="100000" fill="hold"/>
                                        <p:tgtEl>
                                          <p:spTgt spid="13107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3107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31075">
                                            <p:txEl>
                                              <p:pRg st="0" end="0"/>
                                            </p:txEl>
                                          </p:spTgt>
                                        </p:tgtEl>
                                        <p:attrNameLst>
                                          <p:attrName>style.visibility</p:attrName>
                                        </p:attrNameLst>
                                      </p:cBhvr>
                                      <p:to>
                                        <p:strVal val="visible"/>
                                      </p:to>
                                    </p:set>
                                    <p:animEffect transition="in" filter="fade">
                                      <p:cBhvr>
                                        <p:cTn id="15" dur="1000"/>
                                        <p:tgtEl>
                                          <p:spTgt spid="131075">
                                            <p:txEl>
                                              <p:pRg st="0" end="0"/>
                                            </p:txEl>
                                          </p:spTgt>
                                        </p:tgtEl>
                                      </p:cBhvr>
                                    </p:animEffect>
                                    <p:anim calcmode="lin" valueType="num">
                                      <p:cBhvr>
                                        <p:cTn id="16" dur="1000" fill="hold"/>
                                        <p:tgtEl>
                                          <p:spTgt spid="131075">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31075">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3107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31075">
                                            <p:txEl>
                                              <p:pRg st="1" end="1"/>
                                            </p:txEl>
                                          </p:spTgt>
                                        </p:tgtEl>
                                        <p:attrNameLst>
                                          <p:attrName>style.visibility</p:attrName>
                                        </p:attrNameLst>
                                      </p:cBhvr>
                                      <p:to>
                                        <p:strVal val="visible"/>
                                      </p:to>
                                    </p:set>
                                    <p:animEffect transition="in" filter="fade">
                                      <p:cBhvr>
                                        <p:cTn id="23" dur="1000"/>
                                        <p:tgtEl>
                                          <p:spTgt spid="131075">
                                            <p:txEl>
                                              <p:pRg st="1" end="1"/>
                                            </p:txEl>
                                          </p:spTgt>
                                        </p:tgtEl>
                                      </p:cBhvr>
                                    </p:animEffect>
                                    <p:anim calcmode="lin" valueType="num">
                                      <p:cBhvr>
                                        <p:cTn id="24" dur="1000" fill="hold"/>
                                        <p:tgtEl>
                                          <p:spTgt spid="131075">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31075">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3107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31075">
                                            <p:txEl>
                                              <p:pRg st="2" end="2"/>
                                            </p:txEl>
                                          </p:spTgt>
                                        </p:tgtEl>
                                        <p:attrNameLst>
                                          <p:attrName>style.visibility</p:attrName>
                                        </p:attrNameLst>
                                      </p:cBhvr>
                                      <p:to>
                                        <p:strVal val="visible"/>
                                      </p:to>
                                    </p:set>
                                    <p:animEffect transition="in" filter="fade">
                                      <p:cBhvr>
                                        <p:cTn id="31" dur="1000"/>
                                        <p:tgtEl>
                                          <p:spTgt spid="131075">
                                            <p:txEl>
                                              <p:pRg st="2" end="2"/>
                                            </p:txEl>
                                          </p:spTgt>
                                        </p:tgtEl>
                                      </p:cBhvr>
                                    </p:animEffect>
                                    <p:anim calcmode="lin" valueType="num">
                                      <p:cBhvr>
                                        <p:cTn id="32" dur="1000" fill="hold"/>
                                        <p:tgtEl>
                                          <p:spTgt spid="131075">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31075">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31075">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p:bldP spid="131075"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57200" y="277813"/>
            <a:ext cx="8229600" cy="788987"/>
          </a:xfrm>
        </p:spPr>
        <p:txBody>
          <a:bodyPr/>
          <a:lstStyle/>
          <a:p>
            <a:pPr eaLnBrk="1" hangingPunct="1">
              <a:defRPr/>
            </a:pPr>
            <a:r>
              <a:rPr lang="ru-RU" smtClean="0">
                <a:latin typeface="Mistral" pitchFamily="66" charset="0"/>
              </a:rPr>
              <a:t>Окна </a:t>
            </a:r>
          </a:p>
        </p:txBody>
      </p:sp>
      <p:sp>
        <p:nvSpPr>
          <p:cNvPr id="132099" name="Rectangle 3"/>
          <p:cNvSpPr>
            <a:spLocks noGrp="1" noChangeArrowheads="1"/>
          </p:cNvSpPr>
          <p:nvPr>
            <p:ph type="body" idx="1"/>
          </p:nvPr>
        </p:nvSpPr>
        <p:spPr>
          <a:xfrm>
            <a:off x="457200" y="1066800"/>
            <a:ext cx="8229600" cy="2667000"/>
          </a:xfrm>
        </p:spPr>
        <p:txBody>
          <a:bodyPr/>
          <a:lstStyle/>
          <a:p>
            <a:pPr eaLnBrk="1" hangingPunct="1">
              <a:lnSpc>
                <a:spcPct val="80000"/>
              </a:lnSpc>
              <a:defRPr/>
            </a:pPr>
            <a:r>
              <a:rPr lang="ru-RU" sz="2400" smtClean="0">
                <a:latin typeface="Freestyle Script" pitchFamily="66" charset="0"/>
              </a:rPr>
              <a:t>Важнейшим элементом графического интерфейса </a:t>
            </a:r>
            <a:r>
              <a:rPr lang="en-US" sz="2400" smtClean="0">
                <a:latin typeface="Freestyle Script" pitchFamily="66" charset="0"/>
              </a:rPr>
              <a:t>WINDOWS </a:t>
            </a:r>
            <a:r>
              <a:rPr lang="ru-RU" sz="2400" smtClean="0">
                <a:latin typeface="Freestyle Script" pitchFamily="66" charset="0"/>
              </a:rPr>
              <a:t>являются окна, действительно ведь </a:t>
            </a:r>
            <a:r>
              <a:rPr lang="en-US" sz="2400" smtClean="0">
                <a:latin typeface="Freestyle Script" pitchFamily="66" charset="0"/>
              </a:rPr>
              <a:t>«WINDOWS» </a:t>
            </a:r>
            <a:r>
              <a:rPr lang="ru-RU" sz="2400" smtClean="0">
                <a:latin typeface="Freestyle Script" pitchFamily="66" charset="0"/>
              </a:rPr>
              <a:t>в переводе означает «окна». Существуют два основных типа окон — </a:t>
            </a:r>
            <a:r>
              <a:rPr lang="ru-RU" sz="2400" i="1" smtClean="0">
                <a:latin typeface="Freestyle Script" pitchFamily="66" charset="0"/>
              </a:rPr>
              <a:t>окна приложений </a:t>
            </a:r>
            <a:r>
              <a:rPr lang="ru-RU" sz="2400" smtClean="0">
                <a:latin typeface="Freestyle Script" pitchFamily="66" charset="0"/>
              </a:rPr>
              <a:t>и </a:t>
            </a:r>
            <a:r>
              <a:rPr lang="ru-RU" sz="2400" i="1" smtClean="0">
                <a:latin typeface="Freestyle Script" pitchFamily="66" charset="0"/>
              </a:rPr>
              <a:t>окна документов.</a:t>
            </a:r>
            <a:endParaRPr lang="ru-RU" sz="2400" smtClean="0">
              <a:latin typeface="Freestyle Script" pitchFamily="66" charset="0"/>
            </a:endParaRPr>
          </a:p>
          <a:p>
            <a:pPr eaLnBrk="1" hangingPunct="1">
              <a:lnSpc>
                <a:spcPct val="80000"/>
              </a:lnSpc>
              <a:defRPr/>
            </a:pPr>
            <a:r>
              <a:rPr lang="ru-RU" sz="2400" smtClean="0">
                <a:latin typeface="Freestyle Script" pitchFamily="66" charset="0"/>
              </a:rPr>
              <a:t>В окне приложения выполняется любое запущенное на выполнение приложение или отража­ется содержимое папки. Открыть или закрыть окно приложения — то же, что и запустить программу на выполнение или завершить ее. </a:t>
            </a:r>
          </a:p>
        </p:txBody>
      </p:sp>
      <p:sp>
        <p:nvSpPr>
          <p:cNvPr id="30724"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30725"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30726"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90800" y="3581400"/>
            <a:ext cx="3962400" cy="310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32098"/>
                                        </p:tgtEl>
                                        <p:attrNameLst>
                                          <p:attrName>style.visibility</p:attrName>
                                        </p:attrNameLst>
                                      </p:cBhvr>
                                      <p:to>
                                        <p:strVal val="visible"/>
                                      </p:to>
                                    </p:set>
                                    <p:anim calcmode="lin" valueType="num">
                                      <p:cBhvr>
                                        <p:cTn id="7" dur="1000" fill="hold"/>
                                        <p:tgtEl>
                                          <p:spTgt spid="132098"/>
                                        </p:tgtEl>
                                        <p:attrNameLst>
                                          <p:attrName>ppt_x</p:attrName>
                                        </p:attrNameLst>
                                      </p:cBhvr>
                                      <p:tavLst>
                                        <p:tav tm="0">
                                          <p:val>
                                            <p:strVal val="#ppt_x-.2"/>
                                          </p:val>
                                        </p:tav>
                                        <p:tav tm="100000">
                                          <p:val>
                                            <p:strVal val="#ppt_x"/>
                                          </p:val>
                                        </p:tav>
                                      </p:tavLst>
                                    </p:anim>
                                    <p:anim calcmode="lin" valueType="num">
                                      <p:cBhvr>
                                        <p:cTn id="8" dur="1000" fill="hold"/>
                                        <p:tgtEl>
                                          <p:spTgt spid="1320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209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32099">
                                            <p:txEl>
                                              <p:pRg st="0" end="0"/>
                                            </p:txEl>
                                          </p:spTgt>
                                        </p:tgtEl>
                                        <p:attrNameLst>
                                          <p:attrName>style.visibility</p:attrName>
                                        </p:attrNameLst>
                                      </p:cBhvr>
                                      <p:to>
                                        <p:strVal val="visible"/>
                                      </p:to>
                                    </p:set>
                                    <p:animEffect transition="in" filter="fade">
                                      <p:cBhvr>
                                        <p:cTn id="14" dur="500"/>
                                        <p:tgtEl>
                                          <p:spTgt spid="132099">
                                            <p:txEl>
                                              <p:pRg st="0" end="0"/>
                                            </p:txEl>
                                          </p:spTgt>
                                        </p:tgtEl>
                                      </p:cBhvr>
                                    </p:animEffect>
                                    <p:anim calcmode="lin" valueType="num">
                                      <p:cBhvr>
                                        <p:cTn id="15" dur="500" fill="hold"/>
                                        <p:tgtEl>
                                          <p:spTgt spid="13209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3209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32099">
                                            <p:txEl>
                                              <p:pRg st="1" end="1"/>
                                            </p:txEl>
                                          </p:spTgt>
                                        </p:tgtEl>
                                        <p:attrNameLst>
                                          <p:attrName>style.visibility</p:attrName>
                                        </p:attrNameLst>
                                      </p:cBhvr>
                                      <p:to>
                                        <p:strVal val="visible"/>
                                      </p:to>
                                    </p:set>
                                    <p:animEffect transition="in" filter="fade">
                                      <p:cBhvr>
                                        <p:cTn id="21" dur="500"/>
                                        <p:tgtEl>
                                          <p:spTgt spid="132099">
                                            <p:txEl>
                                              <p:pRg st="1" end="1"/>
                                            </p:txEl>
                                          </p:spTgt>
                                        </p:tgtEl>
                                      </p:cBhvr>
                                    </p:animEffect>
                                    <p:anim calcmode="lin" valueType="num">
                                      <p:cBhvr>
                                        <p:cTn id="22" dur="500" fill="hold"/>
                                        <p:tgtEl>
                                          <p:spTgt spid="13209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32099">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p:bldP spid="132099"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6435" name="Rectangle 3"/>
          <p:cNvSpPr>
            <a:spLocks noGrp="1" noChangeArrowheads="1"/>
          </p:cNvSpPr>
          <p:nvPr>
            <p:ph type="body" idx="1"/>
          </p:nvPr>
        </p:nvSpPr>
        <p:spPr>
          <a:xfrm>
            <a:off x="381000" y="762000"/>
            <a:ext cx="2895600" cy="5715000"/>
          </a:xfrm>
        </p:spPr>
        <p:txBody>
          <a:bodyPr/>
          <a:lstStyle/>
          <a:p>
            <a:pPr eaLnBrk="1" hangingPunct="1">
              <a:lnSpc>
                <a:spcPct val="80000"/>
              </a:lnSpc>
              <a:defRPr/>
            </a:pPr>
            <a:r>
              <a:rPr lang="ru-RU" sz="2400" smtClean="0">
                <a:latin typeface="Freestyle Script" pitchFamily="66" charset="0"/>
              </a:rPr>
              <a:t>Окна документов предназначены для работы с документами и «живут» внутри окон приложений. Можно раскрывать, сворачивать, перемещать или из­менять размеры этих окон, однако они всегда остаются в пределах окна своего приложения. </a:t>
            </a:r>
          </a:p>
          <a:p>
            <a:pPr eaLnBrk="1" hangingPunct="1">
              <a:lnSpc>
                <a:spcPct val="80000"/>
              </a:lnSpc>
              <a:defRPr/>
            </a:pPr>
            <a:endParaRPr lang="ru-RU" sz="2400" smtClean="0"/>
          </a:p>
        </p:txBody>
      </p:sp>
      <p:pic>
        <p:nvPicPr>
          <p:cNvPr id="31747"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76600" y="1447800"/>
            <a:ext cx="5486400" cy="447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31748"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sp>
        <p:nvSpPr>
          <p:cNvPr id="31749" name="AutoShape 6"/>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На след. слайд</a:t>
            </a:r>
            <a:endParaRPr lang="ru-RU" altLang="ru-RU"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64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930525" y="4335463"/>
            <a:ext cx="6213475" cy="252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Rectangle 2"/>
          <p:cNvSpPr>
            <a:spLocks noGrp="1" noChangeArrowheads="1"/>
          </p:cNvSpPr>
          <p:nvPr>
            <p:ph type="title"/>
          </p:nvPr>
        </p:nvSpPr>
        <p:spPr>
          <a:xfrm>
            <a:off x="457200" y="277813"/>
            <a:ext cx="8382000" cy="1093787"/>
          </a:xfrm>
        </p:spPr>
        <p:txBody>
          <a:bodyPr/>
          <a:lstStyle/>
          <a:p>
            <a:pPr eaLnBrk="1" hangingPunct="1">
              <a:defRPr/>
            </a:pPr>
            <a:r>
              <a:rPr lang="ru-RU" sz="4800" smtClean="0">
                <a:latin typeface="Mistral" pitchFamily="66" charset="0"/>
              </a:rPr>
              <a:t>Магистрально-модульный принцип построения компьютера</a:t>
            </a:r>
          </a:p>
        </p:txBody>
      </p:sp>
      <p:sp>
        <p:nvSpPr>
          <p:cNvPr id="7171" name="Rectangle 3"/>
          <p:cNvSpPr>
            <a:spLocks noGrp="1" noChangeArrowheads="1"/>
          </p:cNvSpPr>
          <p:nvPr>
            <p:ph type="body" idx="1"/>
          </p:nvPr>
        </p:nvSpPr>
        <p:spPr>
          <a:xfrm>
            <a:off x="304800" y="1600200"/>
            <a:ext cx="8229600" cy="4525963"/>
          </a:xfrm>
        </p:spPr>
        <p:txBody>
          <a:bodyPr/>
          <a:lstStyle/>
          <a:p>
            <a:pPr marL="0" indent="354013" eaLnBrk="1" hangingPunct="1">
              <a:lnSpc>
                <a:spcPct val="90000"/>
              </a:lnSpc>
              <a:buFont typeface="Wingdings" pitchFamily="2" charset="2"/>
              <a:buNone/>
              <a:defRPr/>
            </a:pPr>
            <a:r>
              <a:rPr lang="ru-RU" sz="2400" dirty="0" smtClean="0">
                <a:solidFill>
                  <a:srgbClr val="FF0000"/>
                </a:solidFill>
                <a:latin typeface="Freestyle Script" pitchFamily="66" charset="0"/>
              </a:rPr>
              <a:t>Магистраль (системная шина)</a:t>
            </a:r>
            <a:r>
              <a:rPr lang="ru-RU" sz="2400" dirty="0" smtClean="0">
                <a:latin typeface="Freestyle Script" pitchFamily="66" charset="0"/>
              </a:rPr>
              <a:t> включает в себя три многоразрядные шины: </a:t>
            </a:r>
            <a:r>
              <a:rPr lang="ru-RU" sz="2400" i="1" dirty="0" smtClean="0">
                <a:latin typeface="Freestyle Script" pitchFamily="66" charset="0"/>
              </a:rPr>
              <a:t>шину данных, шину адреса </a:t>
            </a:r>
            <a:r>
              <a:rPr lang="ru-RU" sz="2400" dirty="0" smtClean="0">
                <a:latin typeface="Freestyle Script" pitchFamily="66" charset="0"/>
              </a:rPr>
              <a:t>и </a:t>
            </a:r>
            <a:r>
              <a:rPr lang="ru-RU" sz="2400" i="1" dirty="0" smtClean="0">
                <a:latin typeface="Freestyle Script" pitchFamily="66" charset="0"/>
              </a:rPr>
              <a:t>шину управления, </a:t>
            </a:r>
            <a:r>
              <a:rPr lang="ru-RU" sz="2400" dirty="0" smtClean="0">
                <a:latin typeface="Freestyle Script" pitchFamily="66" charset="0"/>
              </a:rPr>
              <a:t>которые представляют собой </a:t>
            </a:r>
            <a:r>
              <a:rPr lang="ru-RU" sz="2400" dirty="0" err="1" smtClean="0">
                <a:latin typeface="Freestyle Script" pitchFamily="66" charset="0"/>
              </a:rPr>
              <a:t>многопроводные</a:t>
            </a:r>
            <a:r>
              <a:rPr lang="ru-RU" sz="2400" dirty="0" smtClean="0">
                <a:latin typeface="Freestyle Script" pitchFamily="66" charset="0"/>
              </a:rPr>
              <a:t> линии. К магистрали подключаются процессор и оперативная память, а также периферийные устройства ввода, вывода и хранения информации, которые обмениваются информацией на машинном языке (последовательностями </a:t>
            </a:r>
            <a:endParaRPr lang="en-US" sz="2400" dirty="0" smtClean="0">
              <a:latin typeface="Freestyle Script" pitchFamily="66" charset="0"/>
            </a:endParaRPr>
          </a:p>
          <a:p>
            <a:pPr marL="0" indent="354013" eaLnBrk="1" hangingPunct="1">
              <a:lnSpc>
                <a:spcPct val="90000"/>
              </a:lnSpc>
              <a:buFont typeface="Wingdings" pitchFamily="2" charset="2"/>
              <a:buNone/>
              <a:defRPr/>
            </a:pPr>
            <a:r>
              <a:rPr lang="ru-RU" sz="2400" dirty="0" smtClean="0">
                <a:latin typeface="Freestyle Script" pitchFamily="66" charset="0"/>
              </a:rPr>
              <a:t>нулей и единиц </a:t>
            </a:r>
          </a:p>
          <a:p>
            <a:pPr marL="0" indent="354013" eaLnBrk="1" hangingPunct="1">
              <a:lnSpc>
                <a:spcPct val="90000"/>
              </a:lnSpc>
              <a:buFont typeface="Wingdings" pitchFamily="2" charset="2"/>
              <a:buNone/>
              <a:defRPr/>
            </a:pPr>
            <a:r>
              <a:rPr lang="ru-RU" sz="2400" dirty="0" smtClean="0">
                <a:latin typeface="Freestyle Script" pitchFamily="66" charset="0"/>
              </a:rPr>
              <a:t>в форме </a:t>
            </a:r>
          </a:p>
          <a:p>
            <a:pPr marL="0" indent="354013" eaLnBrk="1" hangingPunct="1">
              <a:lnSpc>
                <a:spcPct val="90000"/>
              </a:lnSpc>
              <a:buFont typeface="Wingdings" pitchFamily="2" charset="2"/>
              <a:buNone/>
              <a:defRPr/>
            </a:pPr>
            <a:r>
              <a:rPr lang="ru-RU" sz="2400" dirty="0" smtClean="0">
                <a:latin typeface="Freestyle Script" pitchFamily="66" charset="0"/>
              </a:rPr>
              <a:t>электрических </a:t>
            </a:r>
          </a:p>
          <a:p>
            <a:pPr marL="0" indent="354013" eaLnBrk="1" hangingPunct="1">
              <a:lnSpc>
                <a:spcPct val="90000"/>
              </a:lnSpc>
              <a:buFont typeface="Wingdings" pitchFamily="2" charset="2"/>
              <a:buNone/>
              <a:defRPr/>
            </a:pPr>
            <a:r>
              <a:rPr lang="ru-RU" sz="2400" dirty="0" smtClean="0">
                <a:latin typeface="Freestyle Script" pitchFamily="66" charset="0"/>
              </a:rPr>
              <a:t>импульсов).</a:t>
            </a:r>
          </a:p>
        </p:txBody>
      </p:sp>
      <p:sp>
        <p:nvSpPr>
          <p:cNvPr id="5125" name="AutoShape 5"/>
          <p:cNvSpPr>
            <a:spLocks noChangeArrowheads="1"/>
          </p:cNvSpPr>
          <p:nvPr/>
        </p:nvSpPr>
        <p:spPr bwMode="auto">
          <a:xfrm>
            <a:off x="14478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sp>
        <p:nvSpPr>
          <p:cNvPr id="5126" name="AutoShape 7"/>
          <p:cNvSpPr>
            <a:spLocks noChangeArrowheads="1"/>
          </p:cNvSpPr>
          <p:nvPr/>
        </p:nvSpPr>
        <p:spPr bwMode="auto">
          <a:xfrm>
            <a:off x="0" y="6172200"/>
            <a:ext cx="1371600" cy="6858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Меню</a:t>
            </a:r>
            <a:endParaRPr lang="ru-RU" altLang="ru-RU" sz="14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to="" calcmode="lin" valueType="num">
                                      <p:cBhvr>
                                        <p:cTn id="7" dur="1" fill="hold"/>
                                        <p:tgtEl>
                                          <p:spTgt spid="7171">
                                            <p:txEl>
                                              <p:pRg st="0" end="0"/>
                                            </p:txEl>
                                          </p:spTgt>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to="" calcmode="lin" valueType="num">
                                      <p:cBhvr>
                                        <p:cTn id="11" dur="1" fill="hold"/>
                                        <p:tgtEl>
                                          <p:spTgt spid="7171">
                                            <p:txEl>
                                              <p:pRg st="1" end="1"/>
                                            </p:txEl>
                                          </p:spTgt>
                                        </p:tgtEl>
                                        <p:attrNameLst>
                                          <p:attrName/>
                                        </p:attrNameLst>
                                      </p:cBhvr>
                                    </p:anim>
                                  </p:childTnLst>
                                </p:cTn>
                              </p:par>
                            </p:childTnLst>
                          </p:cTn>
                        </p:par>
                        <p:par>
                          <p:cTn id="12" fill="hold" nodeType="afterGroup">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 to="" calcmode="lin" valueType="num">
                                      <p:cBhvr>
                                        <p:cTn id="15" dur="1" fill="hold"/>
                                        <p:tgtEl>
                                          <p:spTgt spid="7171">
                                            <p:txEl>
                                              <p:pRg st="2" end="2"/>
                                            </p:txEl>
                                          </p:spTgt>
                                        </p:tgtEl>
                                        <p:attrNameLst>
                                          <p:attrName/>
                                        </p:attrNameLst>
                                      </p:cBhvr>
                                    </p:anim>
                                  </p:childTnLst>
                                </p:cTn>
                              </p:par>
                            </p:childTnLst>
                          </p:cTn>
                        </p:par>
                        <p:par>
                          <p:cTn id="16" fill="hold" nodeType="afterGroup">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to="" calcmode="lin" valueType="num">
                                      <p:cBhvr>
                                        <p:cTn id="19" dur="1" fill="hold"/>
                                        <p:tgtEl>
                                          <p:spTgt spid="7171">
                                            <p:txEl>
                                              <p:pRg st="3" end="3"/>
                                            </p:txEl>
                                          </p:spTgt>
                                        </p:tgtEl>
                                        <p:attrNameLst>
                                          <p:attrName/>
                                        </p:attrNameLst>
                                      </p:cBhvr>
                                    </p:anim>
                                  </p:childTnLst>
                                </p:cTn>
                              </p:par>
                            </p:childTnLst>
                          </p:cTn>
                        </p:par>
                        <p:par>
                          <p:cTn id="20" fill="hold" nodeType="afterGroup">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anim to="" calcmode="lin" valueType="num">
                                      <p:cBhvr>
                                        <p:cTn id="23" dur="1" fill="hold"/>
                                        <p:tgtEl>
                                          <p:spTgt spid="7171">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57200" y="277813"/>
            <a:ext cx="8229600" cy="712787"/>
          </a:xfrm>
        </p:spPr>
        <p:txBody>
          <a:bodyPr/>
          <a:lstStyle/>
          <a:p>
            <a:pPr eaLnBrk="1" hangingPunct="1">
              <a:defRPr/>
            </a:pPr>
            <a:r>
              <a:rPr lang="ru-RU" sz="4000" smtClean="0">
                <a:latin typeface="Mistral" pitchFamily="66" charset="0"/>
              </a:rPr>
              <a:t>Меню </a:t>
            </a:r>
          </a:p>
        </p:txBody>
      </p:sp>
      <p:sp>
        <p:nvSpPr>
          <p:cNvPr id="133123" name="Rectangle 3"/>
          <p:cNvSpPr>
            <a:spLocks noGrp="1" noChangeArrowheads="1"/>
          </p:cNvSpPr>
          <p:nvPr>
            <p:ph type="body" idx="1"/>
          </p:nvPr>
        </p:nvSpPr>
        <p:spPr>
          <a:xfrm>
            <a:off x="457200" y="1066800"/>
            <a:ext cx="8229600" cy="2438400"/>
          </a:xfrm>
        </p:spPr>
        <p:txBody>
          <a:bodyPr/>
          <a:lstStyle/>
          <a:p>
            <a:pPr eaLnBrk="1" hangingPunct="1">
              <a:lnSpc>
                <a:spcPct val="80000"/>
              </a:lnSpc>
              <a:defRPr/>
            </a:pPr>
            <a:r>
              <a:rPr lang="ru-RU" sz="2400" smtClean="0">
                <a:latin typeface="Freestyle Script" pitchFamily="66" charset="0"/>
              </a:rPr>
              <a:t>Меню является одним из основных элементов графического интерфейса и представляет собой перечень команд , из которых необходимо сделать выбор . Выбор пункта меню приводит к выполнению определенной команды. Если за командой меню следует многоточие, то ее выбор приведет к появлению диалоговой панели, которая позволяет пользователю получить или ввести дополнительную информацию. </a:t>
            </a:r>
          </a:p>
        </p:txBody>
      </p:sp>
      <p:sp>
        <p:nvSpPr>
          <p:cNvPr id="32772"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32773"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32774"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86000" y="3714750"/>
            <a:ext cx="41910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457200" y="277813"/>
            <a:ext cx="8305800" cy="712787"/>
          </a:xfrm>
        </p:spPr>
        <p:txBody>
          <a:bodyPr/>
          <a:lstStyle/>
          <a:p>
            <a:pPr eaLnBrk="1" hangingPunct="1">
              <a:defRPr/>
            </a:pPr>
            <a:r>
              <a:rPr lang="ru-RU" sz="4000" smtClean="0">
                <a:latin typeface="Mistral" pitchFamily="66" charset="0"/>
              </a:rPr>
              <a:t>Контекстные меню </a:t>
            </a:r>
          </a:p>
        </p:txBody>
      </p:sp>
      <p:sp>
        <p:nvSpPr>
          <p:cNvPr id="134147" name="Rectangle 3"/>
          <p:cNvSpPr>
            <a:spLocks noGrp="1" noChangeArrowheads="1"/>
          </p:cNvSpPr>
          <p:nvPr>
            <p:ph type="body" idx="1"/>
          </p:nvPr>
        </p:nvSpPr>
        <p:spPr>
          <a:xfrm>
            <a:off x="228600" y="1066800"/>
            <a:ext cx="5410200" cy="4906963"/>
          </a:xfrm>
        </p:spPr>
        <p:txBody>
          <a:bodyPr/>
          <a:lstStyle/>
          <a:p>
            <a:pPr eaLnBrk="1" hangingPunct="1">
              <a:lnSpc>
                <a:spcPct val="80000"/>
              </a:lnSpc>
              <a:defRPr/>
            </a:pPr>
            <a:r>
              <a:rPr lang="ru-RU" sz="2000" smtClean="0">
                <a:latin typeface="Freestyle Script" pitchFamily="66" charset="0"/>
              </a:rPr>
              <a:t>Объектно-ориентированный подход, используемый в операционной системе </a:t>
            </a:r>
            <a:r>
              <a:rPr lang="en-US" sz="2000" smtClean="0">
                <a:latin typeface="Freestyle Script" pitchFamily="66" charset="0"/>
              </a:rPr>
              <a:t>WINDOWS, </a:t>
            </a:r>
            <a:r>
              <a:rPr lang="ru-RU" sz="2000" smtClean="0">
                <a:latin typeface="Freestyle Script" pitchFamily="66" charset="0"/>
              </a:rPr>
              <a:t>позволяет рассматривать диски, папки и файлы как объекты. Все эти объекты имеют определенные свойства, и над ними могут проводиться определенные операции.</a:t>
            </a:r>
          </a:p>
          <a:p>
            <a:pPr eaLnBrk="1" hangingPunct="1">
              <a:lnSpc>
                <a:spcPct val="80000"/>
              </a:lnSpc>
              <a:defRPr/>
            </a:pPr>
            <a:r>
              <a:rPr lang="ru-RU" sz="2000" smtClean="0">
                <a:latin typeface="Freestyle Script" pitchFamily="66" charset="0"/>
              </a:rPr>
              <a:t>Хотя каждый из них имеет свои конкретные свойства и над ним возможны определенные операции, технология работы с объектами и интерфейс универсальны. Это позволяет пользователю достичь единообразия при работе с разными объектами.</a:t>
            </a:r>
          </a:p>
          <a:p>
            <a:pPr eaLnBrk="1" hangingPunct="1">
              <a:lnSpc>
                <a:spcPct val="80000"/>
              </a:lnSpc>
              <a:defRPr/>
            </a:pPr>
            <a:r>
              <a:rPr lang="ru-RU" sz="2000" smtClean="0">
                <a:latin typeface="Freestyle Script" pitchFamily="66" charset="0"/>
              </a:rPr>
              <a:t>Ознакомиться со свойствами объекта, а также выпол­нить над ним разрешенные операции можно с помощью </a:t>
            </a:r>
            <a:r>
              <a:rPr lang="ru-RU" sz="2000" i="1" smtClean="0">
                <a:latin typeface="Freestyle Script" pitchFamily="66" charset="0"/>
              </a:rPr>
              <a:t>контекстного меню. </a:t>
            </a:r>
            <a:r>
              <a:rPr lang="ru-RU" sz="2000" smtClean="0">
                <a:latin typeface="Freestyle Script" pitchFamily="66" charset="0"/>
              </a:rPr>
              <a:t>Для вызова контекстного меню необ­ходимо осуществить правый щелчок на значке объекта.</a:t>
            </a:r>
          </a:p>
        </p:txBody>
      </p:sp>
      <p:sp>
        <p:nvSpPr>
          <p:cNvPr id="33796"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pic>
        <p:nvPicPr>
          <p:cNvPr id="33797"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18175" y="1600200"/>
            <a:ext cx="3425825"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33798" name="AutoShape 7"/>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КОНЕЦ</a:t>
            </a:r>
            <a:r>
              <a:rPr lang="ru-RU" altLang="ru-RU" sz="140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34147">
                                            <p:txEl>
                                              <p:pRg st="0" end="0"/>
                                            </p:txEl>
                                          </p:spTgt>
                                        </p:tgtEl>
                                        <p:attrNameLst>
                                          <p:attrName>style.visibility</p:attrName>
                                        </p:attrNameLst>
                                      </p:cBhvr>
                                      <p:to>
                                        <p:strVal val="visible"/>
                                      </p:to>
                                    </p:set>
                                    <p:animEffect transition="in" filter="fade">
                                      <p:cBhvr>
                                        <p:cTn id="7" dur="1000"/>
                                        <p:tgtEl>
                                          <p:spTgt spid="134147">
                                            <p:txEl>
                                              <p:pRg st="0" end="0"/>
                                            </p:txEl>
                                          </p:spTgt>
                                        </p:tgtEl>
                                      </p:cBhvr>
                                    </p:animEffect>
                                    <p:anim calcmode="lin" valueType="num">
                                      <p:cBhvr>
                                        <p:cTn id="8" dur="1000" fill="hold"/>
                                        <p:tgtEl>
                                          <p:spTgt spid="13414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414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134147">
                                            <p:txEl>
                                              <p:pRg st="1" end="1"/>
                                            </p:txEl>
                                          </p:spTgt>
                                        </p:tgtEl>
                                        <p:attrNameLst>
                                          <p:attrName>style.visibility</p:attrName>
                                        </p:attrNameLst>
                                      </p:cBhvr>
                                      <p:to>
                                        <p:strVal val="visible"/>
                                      </p:to>
                                    </p:set>
                                    <p:animEffect transition="in" filter="fade">
                                      <p:cBhvr>
                                        <p:cTn id="14" dur="1000"/>
                                        <p:tgtEl>
                                          <p:spTgt spid="134147">
                                            <p:txEl>
                                              <p:pRg st="1" end="1"/>
                                            </p:txEl>
                                          </p:spTgt>
                                        </p:tgtEl>
                                      </p:cBhvr>
                                    </p:animEffect>
                                    <p:anim calcmode="lin" valueType="num">
                                      <p:cBhvr>
                                        <p:cTn id="15" dur="1000" fill="hold"/>
                                        <p:tgtEl>
                                          <p:spTgt spid="13414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3414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134147">
                                            <p:txEl>
                                              <p:pRg st="2" end="2"/>
                                            </p:txEl>
                                          </p:spTgt>
                                        </p:tgtEl>
                                        <p:attrNameLst>
                                          <p:attrName>style.visibility</p:attrName>
                                        </p:attrNameLst>
                                      </p:cBhvr>
                                      <p:to>
                                        <p:strVal val="visible"/>
                                      </p:to>
                                    </p:set>
                                    <p:animEffect transition="in" filter="fade">
                                      <p:cBhvr>
                                        <p:cTn id="21" dur="1000"/>
                                        <p:tgtEl>
                                          <p:spTgt spid="134147">
                                            <p:txEl>
                                              <p:pRg st="2" end="2"/>
                                            </p:txEl>
                                          </p:spTgt>
                                        </p:tgtEl>
                                      </p:cBhvr>
                                    </p:animEffect>
                                    <p:anim calcmode="lin" valueType="num">
                                      <p:cBhvr>
                                        <p:cTn id="22" dur="1000" fill="hold"/>
                                        <p:tgtEl>
                                          <p:spTgt spid="13414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3414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277813"/>
            <a:ext cx="8458200" cy="941387"/>
          </a:xfrm>
        </p:spPr>
        <p:txBody>
          <a:bodyPr/>
          <a:lstStyle/>
          <a:p>
            <a:pPr eaLnBrk="1" hangingPunct="1">
              <a:defRPr/>
            </a:pPr>
            <a:r>
              <a:rPr lang="ru-RU" sz="4000" smtClean="0">
                <a:latin typeface="Mistral" pitchFamily="66" charset="0"/>
              </a:rPr>
              <a:t>Компьютерные вирусы и антивирусные программы </a:t>
            </a:r>
          </a:p>
        </p:txBody>
      </p:sp>
      <p:sp>
        <p:nvSpPr>
          <p:cNvPr id="135171" name="Rectangle 3"/>
          <p:cNvSpPr>
            <a:spLocks noGrp="1" noChangeArrowheads="1"/>
          </p:cNvSpPr>
          <p:nvPr>
            <p:ph type="body" idx="1"/>
          </p:nvPr>
        </p:nvSpPr>
        <p:spPr>
          <a:xfrm>
            <a:off x="381000" y="1600200"/>
            <a:ext cx="5334000" cy="4800600"/>
          </a:xfrm>
        </p:spPr>
        <p:txBody>
          <a:bodyPr/>
          <a:lstStyle/>
          <a:p>
            <a:pPr eaLnBrk="1" hangingPunct="1">
              <a:lnSpc>
                <a:spcPct val="80000"/>
              </a:lnSpc>
              <a:defRPr/>
            </a:pPr>
            <a:r>
              <a:rPr lang="ru-RU" sz="2000" smtClean="0">
                <a:latin typeface="Freestyle Script" pitchFamily="66" charset="0"/>
              </a:rPr>
              <a:t>Первая массовая эпидемия компьютерного вируса произошла в 1986 году, когда вирус </a:t>
            </a:r>
            <a:r>
              <a:rPr lang="en-US" sz="2000" smtClean="0">
                <a:latin typeface="Freestyle Script" pitchFamily="66" charset="0"/>
              </a:rPr>
              <a:t>Brain </a:t>
            </a:r>
            <a:r>
              <a:rPr lang="ru-RU" sz="2000" smtClean="0">
                <a:latin typeface="Freestyle Script" pitchFamily="66" charset="0"/>
              </a:rPr>
              <a:t>«заражал» дискеты для первых массовых персональных компьютеров. В настоящее время известно несколько десятков тысяч вирусов, заражающих компьютеры с различными операционными системами и распространяющихся по компьютерным сетям.</a:t>
            </a:r>
          </a:p>
          <a:p>
            <a:pPr eaLnBrk="1" hangingPunct="1">
              <a:lnSpc>
                <a:spcPct val="80000"/>
              </a:lnSpc>
              <a:defRPr/>
            </a:pPr>
            <a:r>
              <a:rPr lang="ru-RU" sz="2000" smtClean="0">
                <a:latin typeface="Freestyle Script" pitchFamily="66" charset="0"/>
              </a:rPr>
              <a:t>Обязательным свойством компьютерного вируса является способность к размножению (самокопированию) и незаметному для пользователя внедрению в файлы, загрузочные</a:t>
            </a:r>
            <a:r>
              <a:rPr lang="en-US" sz="2000" smtClean="0">
                <a:latin typeface="Freestyle Script" pitchFamily="66" charset="0"/>
              </a:rPr>
              <a:t> </a:t>
            </a:r>
            <a:r>
              <a:rPr lang="ru-RU" sz="2000" smtClean="0">
                <a:latin typeface="Freestyle Script" pitchFamily="66" charset="0"/>
              </a:rPr>
              <a:t>секторы дисков и документы.. Название «вирус» по отношению к компьютерным программам пришло из биологии именно по признаку способности к саморазмножению.</a:t>
            </a:r>
          </a:p>
        </p:txBody>
      </p:sp>
      <p:sp>
        <p:nvSpPr>
          <p:cNvPr id="34820"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34821"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34822"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943600" y="1371600"/>
            <a:ext cx="2595563" cy="224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34823" name="Picture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791200" y="3886200"/>
            <a:ext cx="17859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51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57200" y="277813"/>
            <a:ext cx="8229600" cy="712787"/>
          </a:xfrm>
        </p:spPr>
        <p:txBody>
          <a:bodyPr/>
          <a:lstStyle/>
          <a:p>
            <a:pPr eaLnBrk="1" hangingPunct="1">
              <a:defRPr/>
            </a:pPr>
            <a:r>
              <a:rPr lang="ru-RU" sz="4000" smtClean="0">
                <a:latin typeface="Mistral" pitchFamily="66" charset="0"/>
              </a:rPr>
              <a:t>Файловые вирусы </a:t>
            </a:r>
          </a:p>
        </p:txBody>
      </p:sp>
      <p:sp>
        <p:nvSpPr>
          <p:cNvPr id="136195" name="Rectangle 3"/>
          <p:cNvSpPr>
            <a:spLocks noGrp="1" noChangeArrowheads="1"/>
          </p:cNvSpPr>
          <p:nvPr>
            <p:ph type="body" idx="1"/>
          </p:nvPr>
        </p:nvSpPr>
        <p:spPr>
          <a:xfrm>
            <a:off x="457200" y="914400"/>
            <a:ext cx="8229600" cy="2743200"/>
          </a:xfrm>
        </p:spPr>
        <p:txBody>
          <a:bodyPr/>
          <a:lstStyle/>
          <a:p>
            <a:pPr eaLnBrk="1" hangingPunct="1">
              <a:lnSpc>
                <a:spcPct val="80000"/>
              </a:lnSpc>
              <a:defRPr/>
            </a:pPr>
            <a:r>
              <a:rPr lang="ru-RU" sz="2400" smtClean="0">
                <a:latin typeface="Freestyle Script" pitchFamily="66" charset="0"/>
              </a:rPr>
              <a:t>Файловые вирусы различными способами внедряются в исполнимые файлы (программы) и обычно активизируются при их запуске. После запуска зараженной программы вирус находится в оперативной памяти компьютера и является активным вплоть до момента выключения компьютера или перезагрузки операционной системы. При этом файловые вирусы не могут заразить файлы данных (например, файлы, содержащие изображение или звук).</a:t>
            </a:r>
          </a:p>
        </p:txBody>
      </p:sp>
      <p:sp>
        <p:nvSpPr>
          <p:cNvPr id="35844"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35845" name="AutoShape 6"/>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35846"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57400" y="3629025"/>
            <a:ext cx="5286375"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36195">
                                            <p:txEl>
                                              <p:pRg st="0" end="0"/>
                                            </p:txEl>
                                          </p:spTgt>
                                        </p:tgtEl>
                                        <p:attrNameLst>
                                          <p:attrName>style.visibility</p:attrName>
                                        </p:attrNameLst>
                                      </p:cBhvr>
                                      <p:to>
                                        <p:strVal val="visible"/>
                                      </p:to>
                                    </p:set>
                                    <p:animEffect transition="in" filter="fade">
                                      <p:cBhvr>
                                        <p:cTn id="7" dur="1000"/>
                                        <p:tgtEl>
                                          <p:spTgt spid="136195">
                                            <p:txEl>
                                              <p:pRg st="0" end="0"/>
                                            </p:txEl>
                                          </p:spTgt>
                                        </p:tgtEl>
                                      </p:cBhvr>
                                    </p:animEffect>
                                    <p:anim calcmode="lin" valueType="num">
                                      <p:cBhvr>
                                        <p:cTn id="8" dur="1000" fill="hold"/>
                                        <p:tgtEl>
                                          <p:spTgt spid="1361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619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eaLnBrk="1" hangingPunct="1">
              <a:defRPr/>
            </a:pPr>
            <a:r>
              <a:rPr lang="ru-RU" smtClean="0">
                <a:latin typeface="Mistral" pitchFamily="66" charset="0"/>
              </a:rPr>
              <a:t>Загрузочные вирусы </a:t>
            </a:r>
          </a:p>
        </p:txBody>
      </p:sp>
      <p:sp>
        <p:nvSpPr>
          <p:cNvPr id="137219" name="Rectangle 3"/>
          <p:cNvSpPr>
            <a:spLocks noGrp="1" noChangeArrowheads="1"/>
          </p:cNvSpPr>
          <p:nvPr>
            <p:ph type="body" idx="1"/>
          </p:nvPr>
        </p:nvSpPr>
        <p:spPr/>
        <p:txBody>
          <a:bodyPr/>
          <a:lstStyle/>
          <a:p>
            <a:pPr eaLnBrk="1" hangingPunct="1">
              <a:lnSpc>
                <a:spcPct val="90000"/>
              </a:lnSpc>
              <a:defRPr/>
            </a:pPr>
            <a:r>
              <a:rPr lang="ru-RU" sz="2400" smtClean="0">
                <a:latin typeface="Freestyle Script" pitchFamily="66" charset="0"/>
              </a:rPr>
              <a:t>Загрузочные вирусы записывают себя в загрузочный сектор диска. При загрузке операцион­ной системы с зараженного диска вирусы внедряются в оперативную память компьютера. В дальнейшем загрузочный вирус ведет себя так же, как файловый, то есть может заражать файлы при обращении к ним компьютера.</a:t>
            </a:r>
          </a:p>
          <a:p>
            <a:pPr eaLnBrk="1" hangingPunct="1">
              <a:lnSpc>
                <a:spcPct val="90000"/>
              </a:lnSpc>
              <a:defRPr/>
            </a:pPr>
            <a:r>
              <a:rPr lang="ru-RU" sz="2400" smtClean="0">
                <a:latin typeface="Freestyle Script" pitchFamily="66" charset="0"/>
              </a:rPr>
              <a:t>Профилактическая защита от таких вирусов состоит в отказе от загрузки операционной системы с гибких дисков и установке в </a:t>
            </a:r>
            <a:r>
              <a:rPr lang="en-US" sz="2400" smtClean="0">
                <a:latin typeface="Freestyle Script" pitchFamily="66" charset="0"/>
              </a:rPr>
              <a:t>BIOS </a:t>
            </a:r>
            <a:r>
              <a:rPr lang="ru-RU" sz="2400" smtClean="0">
                <a:latin typeface="Freestyle Script" pitchFamily="66" charset="0"/>
              </a:rPr>
              <a:t>вашего компьютера защиты загрузочного сектора от изменений.</a:t>
            </a:r>
          </a:p>
        </p:txBody>
      </p:sp>
      <p:sp>
        <p:nvSpPr>
          <p:cNvPr id="36868" name="AutoShape 5"/>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36869" name="AutoShape 6"/>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7218"/>
                                        </p:tgtEl>
                                        <p:attrNameLst>
                                          <p:attrName>style.visibility</p:attrName>
                                        </p:attrNameLst>
                                      </p:cBhvr>
                                      <p:to>
                                        <p:strVal val="visible"/>
                                      </p:to>
                                    </p:set>
                                    <p:animEffect transition="in" filter="fade">
                                      <p:cBhvr>
                                        <p:cTn id="7" dur="2000"/>
                                        <p:tgtEl>
                                          <p:spTgt spid="137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7219">
                                            <p:txEl>
                                              <p:pRg st="0" end="0"/>
                                            </p:txEl>
                                          </p:spTgt>
                                        </p:tgtEl>
                                        <p:attrNameLst>
                                          <p:attrName>style.visibility</p:attrName>
                                        </p:attrNameLst>
                                      </p:cBhvr>
                                      <p:to>
                                        <p:strVal val="visible"/>
                                      </p:to>
                                    </p:set>
                                    <p:animEffect transition="in" filter="wipe(left)">
                                      <p:cBhvr>
                                        <p:cTn id="12" dur="500"/>
                                        <p:tgtEl>
                                          <p:spTgt spid="1372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7219">
                                            <p:txEl>
                                              <p:pRg st="1" end="1"/>
                                            </p:txEl>
                                          </p:spTgt>
                                        </p:tgtEl>
                                        <p:attrNameLst>
                                          <p:attrName>style.visibility</p:attrName>
                                        </p:attrNameLst>
                                      </p:cBhvr>
                                      <p:to>
                                        <p:strVal val="visible"/>
                                      </p:to>
                                    </p:set>
                                    <p:animEffect transition="in" filter="wipe(left)">
                                      <p:cBhvr>
                                        <p:cTn id="17" dur="500"/>
                                        <p:tgtEl>
                                          <p:spTgt spid="1372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8" grpId="0"/>
      <p:bldP spid="137219"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457200" y="277813"/>
            <a:ext cx="8229600" cy="712787"/>
          </a:xfrm>
        </p:spPr>
        <p:txBody>
          <a:bodyPr/>
          <a:lstStyle/>
          <a:p>
            <a:pPr eaLnBrk="1" hangingPunct="1">
              <a:defRPr/>
            </a:pPr>
            <a:r>
              <a:rPr lang="ru-RU" sz="4000" smtClean="0">
                <a:latin typeface="Mistral" pitchFamily="66" charset="0"/>
              </a:rPr>
              <a:t>Макровирусы </a:t>
            </a:r>
          </a:p>
        </p:txBody>
      </p:sp>
      <p:sp>
        <p:nvSpPr>
          <p:cNvPr id="138243" name="Rectangle 3"/>
          <p:cNvSpPr>
            <a:spLocks noGrp="1" noChangeArrowheads="1"/>
          </p:cNvSpPr>
          <p:nvPr>
            <p:ph type="body" idx="1"/>
          </p:nvPr>
        </p:nvSpPr>
        <p:spPr>
          <a:xfrm>
            <a:off x="457200" y="1066800"/>
            <a:ext cx="3810000" cy="5181600"/>
          </a:xfrm>
        </p:spPr>
        <p:txBody>
          <a:bodyPr/>
          <a:lstStyle/>
          <a:p>
            <a:pPr eaLnBrk="1" hangingPunct="1">
              <a:lnSpc>
                <a:spcPct val="80000"/>
              </a:lnSpc>
              <a:defRPr/>
            </a:pPr>
            <a:r>
              <a:rPr lang="ru-RU" sz="2000" smtClean="0">
                <a:latin typeface="Freestyle Script" pitchFamily="66" charset="0"/>
              </a:rPr>
              <a:t>Макровирусы заражают файлы докумен­тов </a:t>
            </a:r>
            <a:r>
              <a:rPr lang="en-US" sz="2000" smtClean="0">
                <a:latin typeface="Freestyle Script" pitchFamily="66" charset="0"/>
              </a:rPr>
              <a:t>Word </a:t>
            </a:r>
            <a:r>
              <a:rPr lang="ru-RU" sz="2000" smtClean="0">
                <a:latin typeface="Freestyle Script" pitchFamily="66" charset="0"/>
              </a:rPr>
              <a:t>и электронных таблиц </a:t>
            </a:r>
            <a:r>
              <a:rPr lang="en-US" sz="2000" smtClean="0">
                <a:latin typeface="Freestyle Script" pitchFamily="66" charset="0"/>
              </a:rPr>
              <a:t>Excel</a:t>
            </a:r>
            <a:r>
              <a:rPr lang="ru-RU" sz="2000" smtClean="0">
                <a:latin typeface="Freestyle Script" pitchFamily="66" charset="0"/>
              </a:rPr>
              <a:t>. Макровирусы являются фактически макрокомандами , которые встраиваются в документ.</a:t>
            </a:r>
            <a:r>
              <a:rPr lang="en-US" sz="2000" smtClean="0">
                <a:latin typeface="Freestyle Script" pitchFamily="66" charset="0"/>
              </a:rPr>
              <a:t> </a:t>
            </a:r>
            <a:r>
              <a:rPr lang="ru-RU" sz="2000" smtClean="0">
                <a:latin typeface="Freestyle Script" pitchFamily="66" charset="0"/>
              </a:rPr>
              <a:t>После загрузки зараженного документа в приложение макровирусы постоянно присутствуют в памяти компьютера и могут заражать другие документы. Угроза заражения прекращается только после закрытия приложения.</a:t>
            </a:r>
          </a:p>
          <a:p>
            <a:pPr eaLnBrk="1" hangingPunct="1">
              <a:lnSpc>
                <a:spcPct val="80000"/>
              </a:lnSpc>
              <a:defRPr/>
            </a:pPr>
            <a:r>
              <a:rPr lang="ru-RU" sz="2000" smtClean="0">
                <a:latin typeface="Freestyle Script" pitchFamily="66" charset="0"/>
              </a:rPr>
              <a:t>Профилактическая защита от макровирусов состоит в предотвращении запуска вируса. </a:t>
            </a:r>
          </a:p>
        </p:txBody>
      </p:sp>
      <p:sp>
        <p:nvSpPr>
          <p:cNvPr id="37892"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37893"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pic>
        <p:nvPicPr>
          <p:cNvPr id="37894"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19600" y="1447800"/>
            <a:ext cx="4419600"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8242"/>
                                        </p:tgtEl>
                                        <p:attrNameLst>
                                          <p:attrName>style.visibility</p:attrName>
                                        </p:attrNameLst>
                                      </p:cBhvr>
                                      <p:to>
                                        <p:strVal val="visible"/>
                                      </p:to>
                                    </p:set>
                                    <p:animEffect transition="in" filter="fade">
                                      <p:cBhvr>
                                        <p:cTn id="7" dur="2000"/>
                                        <p:tgtEl>
                                          <p:spTgt spid="138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8243">
                                            <p:txEl>
                                              <p:pRg st="0" end="0"/>
                                            </p:txEl>
                                          </p:spTgt>
                                        </p:tgtEl>
                                        <p:attrNameLst>
                                          <p:attrName>style.visibility</p:attrName>
                                        </p:attrNameLst>
                                      </p:cBhvr>
                                      <p:to>
                                        <p:strVal val="visible"/>
                                      </p:to>
                                    </p:set>
                                    <p:animEffect transition="in" filter="wipe(left)">
                                      <p:cBhvr>
                                        <p:cTn id="12" dur="500"/>
                                        <p:tgtEl>
                                          <p:spTgt spid="13824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8243">
                                            <p:txEl>
                                              <p:pRg st="1" end="1"/>
                                            </p:txEl>
                                          </p:spTgt>
                                        </p:tgtEl>
                                        <p:attrNameLst>
                                          <p:attrName>style.visibility</p:attrName>
                                        </p:attrNameLst>
                                      </p:cBhvr>
                                      <p:to>
                                        <p:strVal val="visible"/>
                                      </p:to>
                                    </p:set>
                                    <p:animEffect transition="in" filter="wipe(left)">
                                      <p:cBhvr>
                                        <p:cTn id="17" dur="500"/>
                                        <p:tgtEl>
                                          <p:spTgt spid="1382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p:bldP spid="138243"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eaLnBrk="1" hangingPunct="1">
              <a:defRPr/>
            </a:pPr>
            <a:r>
              <a:rPr lang="ru-RU" smtClean="0">
                <a:latin typeface="Mistral" pitchFamily="66" charset="0"/>
              </a:rPr>
              <a:t>Сетевые вирусы</a:t>
            </a:r>
            <a:r>
              <a:rPr lang="ru-RU" smtClean="0"/>
              <a:t> </a:t>
            </a:r>
          </a:p>
        </p:txBody>
      </p:sp>
      <p:sp>
        <p:nvSpPr>
          <p:cNvPr id="139267" name="Rectangle 3"/>
          <p:cNvSpPr>
            <a:spLocks noGrp="1" noChangeArrowheads="1"/>
          </p:cNvSpPr>
          <p:nvPr>
            <p:ph type="body" idx="1"/>
          </p:nvPr>
        </p:nvSpPr>
        <p:spPr>
          <a:xfrm>
            <a:off x="4114800" y="1371600"/>
            <a:ext cx="4572000" cy="5181600"/>
          </a:xfrm>
        </p:spPr>
        <p:txBody>
          <a:bodyPr/>
          <a:lstStyle/>
          <a:p>
            <a:pPr eaLnBrk="1" hangingPunct="1">
              <a:lnSpc>
                <a:spcPct val="80000"/>
              </a:lnSpc>
              <a:buFont typeface="Wingdings" pitchFamily="2" charset="2"/>
              <a:buNone/>
              <a:defRPr/>
            </a:pPr>
            <a:r>
              <a:rPr lang="ru-RU" sz="1800" smtClean="0">
                <a:latin typeface="Freestyle Script" pitchFamily="66" charset="0"/>
              </a:rPr>
              <a:t>	По компьютерной сети могут распространяться и заражать компьютеры любые обычные вирусы. Это может происходить, например, при получении зараженных файлов с серверов файловых архивов. </a:t>
            </a:r>
            <a:r>
              <a:rPr lang="ru-RU" sz="2000" i="1" smtClean="0">
                <a:latin typeface="Freestyle Script" pitchFamily="66" charset="0"/>
              </a:rPr>
              <a:t>Интернет-черви </a:t>
            </a:r>
            <a:r>
              <a:rPr lang="ru-RU" sz="2000" smtClean="0">
                <a:latin typeface="Freestyle Script" pitchFamily="66" charset="0"/>
              </a:rPr>
              <a:t>(</a:t>
            </a:r>
            <a:r>
              <a:rPr lang="en-US" sz="2000" smtClean="0">
                <a:latin typeface="Freestyle Script" pitchFamily="66" charset="0"/>
              </a:rPr>
              <a:t>worm</a:t>
            </a:r>
            <a:r>
              <a:rPr lang="ru-RU" sz="2000" smtClean="0">
                <a:latin typeface="Freestyle Script" pitchFamily="66" charset="0"/>
              </a:rPr>
              <a:t>)</a:t>
            </a:r>
            <a:r>
              <a:rPr lang="ru-RU" sz="1800" smtClean="0">
                <a:latin typeface="Freestyle Script" pitchFamily="66" charset="0"/>
              </a:rPr>
              <a:t> — это вирусы, которые распространяются в компьютерной сети во вложенных в почтовое сообщение файлах. Опасность таких вирусов состоит в том, что они по определенным датам активизируются и уничтожают файлы на дисках зараженного компьютера.</a:t>
            </a:r>
          </a:p>
          <a:p>
            <a:pPr eaLnBrk="1" hangingPunct="1">
              <a:lnSpc>
                <a:spcPct val="80000"/>
              </a:lnSpc>
              <a:buFont typeface="Wingdings" pitchFamily="2" charset="2"/>
              <a:buNone/>
              <a:defRPr/>
            </a:pPr>
            <a:r>
              <a:rPr lang="ru-RU" sz="1800" smtClean="0">
                <a:latin typeface="Freestyle Script" pitchFamily="66" charset="0"/>
              </a:rPr>
              <a:t>	Кроме того, интернет-черви часто являются </a:t>
            </a:r>
            <a:r>
              <a:rPr lang="ru-RU" sz="1800" i="1" smtClean="0">
                <a:latin typeface="Freestyle Script" pitchFamily="66" charset="0"/>
              </a:rPr>
              <a:t>троянами, </a:t>
            </a:r>
            <a:r>
              <a:rPr lang="ru-RU" sz="1800" smtClean="0">
                <a:latin typeface="Freestyle Script" pitchFamily="66" charset="0"/>
              </a:rPr>
              <a:t>выполняя роль «троянского коня», внедренного в операционную систему. Такие вирусы «похищают» идентификатор и пароль пользователя для доступа в Интернет и передают их на определенный почтовый адрес. </a:t>
            </a:r>
          </a:p>
        </p:txBody>
      </p:sp>
      <p:sp>
        <p:nvSpPr>
          <p:cNvPr id="38916" name="AutoShape 4"/>
          <p:cNvSpPr>
            <a:spLocks noChangeArrowheads="1"/>
          </p:cNvSpPr>
          <p:nvPr/>
        </p:nvSpPr>
        <p:spPr bwMode="auto">
          <a:xfrm>
            <a:off x="0" y="6096000"/>
            <a:ext cx="1524000" cy="762000"/>
          </a:xfrm>
          <a:prstGeom prst="leftArrow">
            <a:avLst>
              <a:gd name="adj1" fmla="val 50000"/>
              <a:gd name="adj2" fmla="val 50000"/>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Меню</a:t>
            </a:r>
            <a:endParaRPr lang="ru-RU" altLang="ru-RU" sz="1400"/>
          </a:p>
        </p:txBody>
      </p:sp>
      <p:sp>
        <p:nvSpPr>
          <p:cNvPr id="38917"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КОНЕЦ</a:t>
            </a:r>
            <a:r>
              <a:rPr lang="ru-RU" altLang="ru-RU" sz="1400"/>
              <a:t>!!!</a:t>
            </a:r>
          </a:p>
        </p:txBody>
      </p:sp>
      <p:pic>
        <p:nvPicPr>
          <p:cNvPr id="38918"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 y="2133600"/>
            <a:ext cx="3733800"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Effect transition="in" filter="fade">
                                      <p:cBhvr>
                                        <p:cTn id="7" dur="2000"/>
                                        <p:tgtEl>
                                          <p:spTgt spid="1392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9267">
                                            <p:txEl>
                                              <p:pRg st="0" end="0"/>
                                            </p:txEl>
                                          </p:spTgt>
                                        </p:tgtEl>
                                        <p:attrNameLst>
                                          <p:attrName>style.visibility</p:attrName>
                                        </p:attrNameLst>
                                      </p:cBhvr>
                                      <p:to>
                                        <p:strVal val="visible"/>
                                      </p:to>
                                    </p:set>
                                    <p:animEffect transition="in" filter="wipe(left)">
                                      <p:cBhvr>
                                        <p:cTn id="12" dur="500"/>
                                        <p:tgtEl>
                                          <p:spTgt spid="1392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9267">
                                            <p:txEl>
                                              <p:pRg st="1" end="1"/>
                                            </p:txEl>
                                          </p:spTgt>
                                        </p:tgtEl>
                                        <p:attrNameLst>
                                          <p:attrName>style.visibility</p:attrName>
                                        </p:attrNameLst>
                                      </p:cBhvr>
                                      <p:to>
                                        <p:strVal val="visible"/>
                                      </p:to>
                                    </p:set>
                                    <p:animEffect transition="in" filter="wipe(left)">
                                      <p:cBhvr>
                                        <p:cTn id="17" dur="500"/>
                                        <p:tgtEl>
                                          <p:spTgt spid="1392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457200" y="2590800"/>
            <a:ext cx="8229600" cy="1139825"/>
          </a:xfrm>
        </p:spPr>
        <p:txBody>
          <a:bodyPr/>
          <a:lstStyle/>
          <a:p>
            <a:pPr eaLnBrk="1" hangingPunct="1">
              <a:defRPr/>
            </a:pPr>
            <a:r>
              <a:rPr lang="ru-RU" sz="6000" smtClean="0">
                <a:latin typeface="Mistral" pitchFamily="66" charset="0"/>
              </a:rPr>
              <a:t>КОНЕЦ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1314"/>
                                        </p:tgtEl>
                                        <p:attrNameLst>
                                          <p:attrName>style.visibility</p:attrName>
                                        </p:attrNameLst>
                                      </p:cBhvr>
                                      <p:to>
                                        <p:strVal val="visible"/>
                                      </p:to>
                                    </p:set>
                                    <p:animEffect transition="in" filter="randombar(horizontal)">
                                      <p:cBhvr>
                                        <p:cTn id="7" dur="600">
                                          <p:stCondLst>
                                            <p:cond delay="0"/>
                                          </p:stCondLst>
                                        </p:cTn>
                                        <p:tgtEl>
                                          <p:spTgt spid="141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228600"/>
            <a:ext cx="4495800" cy="6629400"/>
          </a:xfrm>
        </p:spPr>
        <p:txBody>
          <a:bodyPr/>
          <a:lstStyle/>
          <a:p>
            <a:pPr marL="0" indent="354013" eaLnBrk="1" hangingPunct="1">
              <a:lnSpc>
                <a:spcPct val="80000"/>
              </a:lnSpc>
              <a:buFont typeface="Wingdings" pitchFamily="2" charset="2"/>
              <a:buNone/>
              <a:tabLst>
                <a:tab pos="354013" algn="l"/>
              </a:tabLst>
              <a:defRPr/>
            </a:pPr>
            <a:r>
              <a:rPr lang="ru-RU" sz="2000" b="1" smtClean="0">
                <a:solidFill>
                  <a:srgbClr val="FF0000"/>
                </a:solidFill>
                <a:latin typeface="Freestyle Script" pitchFamily="66" charset="0"/>
              </a:rPr>
              <a:t>Шина данных.</a:t>
            </a:r>
            <a:r>
              <a:rPr lang="ru-RU" sz="2000" b="1" smtClean="0">
                <a:latin typeface="Freestyle Script" pitchFamily="66" charset="0"/>
              </a:rPr>
              <a:t> </a:t>
            </a:r>
            <a:r>
              <a:rPr lang="ru-RU" sz="2000" smtClean="0">
                <a:latin typeface="Freestyle Script" pitchFamily="66" charset="0"/>
              </a:rPr>
              <a:t>По этой шине данные передаются. Между различными устройствами. Например, считанные из опера­тивной памяти данные могут быть переданы процессору. Для обработки, а затем полученные данные могут быть отправле­ны обратно в оперативную память для хранения. Таким об­разом, данные по шине данных могут передаваться от устройства к устройству в любом направлении.</a:t>
            </a:r>
          </a:p>
          <a:p>
            <a:pPr marL="0" indent="354013" eaLnBrk="1" hangingPunct="1">
              <a:lnSpc>
                <a:spcPct val="80000"/>
              </a:lnSpc>
              <a:buFont typeface="Wingdings" pitchFamily="2" charset="2"/>
              <a:buNone/>
              <a:tabLst>
                <a:tab pos="354013" algn="l"/>
              </a:tabLst>
              <a:defRPr/>
            </a:pPr>
            <a:r>
              <a:rPr lang="ru-RU" sz="2000" smtClean="0">
                <a:latin typeface="Freestyle Script" pitchFamily="66" charset="0"/>
              </a:rPr>
              <a:t>Разрядность шины данных определяется разрядностью процессора, то есть количеством двоичных разрядов, которые могут обрабатываться или передаваться процессоров од­новременно. Разрядность процессоров постоянно увеличивается по мере развития компьютерной техники.</a:t>
            </a:r>
          </a:p>
        </p:txBody>
      </p:sp>
      <p:pic>
        <p:nvPicPr>
          <p:cNvPr id="6147" name="Picture 4" descr="04_04_55_web_01_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53000" y="304800"/>
            <a:ext cx="3810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sp>
        <p:nvSpPr>
          <p:cNvPr id="6149" name="AutoShape 6"/>
          <p:cNvSpPr>
            <a:spLocks noChangeArrowheads="1"/>
          </p:cNvSpPr>
          <p:nvPr/>
        </p:nvSpPr>
        <p:spPr bwMode="auto">
          <a:xfrm>
            <a:off x="0" y="6172200"/>
            <a:ext cx="1524000" cy="685800"/>
          </a:xfrm>
          <a:prstGeom prst="lef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Меню</a:t>
            </a:r>
            <a:endParaRPr lang="ru-RU" altLang="ru-RU" sz="14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to="" calcmode="lin" valueType="num">
                                      <p:cBhvr>
                                        <p:cTn id="7" dur="1" fill="hold"/>
                                        <p:tgtEl>
                                          <p:spTgt spid="8195">
                                            <p:txEl>
                                              <p:pRg st="0" end="0"/>
                                            </p:txEl>
                                          </p:spTgt>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anim to="" calcmode="lin" valueType="num">
                                      <p:cBhvr>
                                        <p:cTn id="11" dur="1" fill="hold"/>
                                        <p:tgtEl>
                                          <p:spTgt spid="819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5954" name="Rectangle 2"/>
          <p:cNvSpPr>
            <a:spLocks noGrp="1" noChangeArrowheads="1"/>
          </p:cNvSpPr>
          <p:nvPr>
            <p:ph type="body" idx="1"/>
          </p:nvPr>
        </p:nvSpPr>
        <p:spPr>
          <a:xfrm>
            <a:off x="3962400" y="3886200"/>
            <a:ext cx="5181600" cy="2468563"/>
          </a:xfrm>
        </p:spPr>
        <p:txBody>
          <a:bodyPr/>
          <a:lstStyle/>
          <a:p>
            <a:pPr eaLnBrk="1" hangingPunct="1">
              <a:buFont typeface="Wingdings" pitchFamily="2" charset="2"/>
              <a:buNone/>
              <a:defRPr/>
            </a:pPr>
            <a:r>
              <a:rPr lang="ru-RU" sz="1800" b="1" smtClean="0"/>
              <a:t>	</a:t>
            </a:r>
            <a:r>
              <a:rPr lang="ru-RU" sz="1800" smtClean="0">
                <a:latin typeface="Freestyle Script" pitchFamily="66" charset="0"/>
              </a:rPr>
              <a:t>Разрядность шины адреса определяет объем адресуемой памяти (адресное пространство), то есть количество однобай­товых ячеек оперативной памяти, которые могут иметь уни­кальные адреса. Количество адресуемых ячеек памяти мож­но рассчитать по формуле:</a:t>
            </a:r>
            <a:endParaRPr lang="ru-RU" sz="1800" i="1" smtClean="0">
              <a:latin typeface="Freestyle Script" pitchFamily="66" charset="0"/>
            </a:endParaRPr>
          </a:p>
          <a:p>
            <a:pPr eaLnBrk="1" hangingPunct="1">
              <a:buFont typeface="Wingdings" pitchFamily="2" charset="2"/>
              <a:buNone/>
              <a:defRPr/>
            </a:pPr>
            <a:r>
              <a:rPr lang="ru-RU" sz="1800" i="1" smtClean="0">
                <a:latin typeface="Freestyle Script" pitchFamily="66" charset="0"/>
              </a:rPr>
              <a:t>	</a:t>
            </a:r>
            <a:r>
              <a:rPr lang="ru-RU" sz="1800" i="1" smtClean="0"/>
              <a:t>N </a:t>
            </a:r>
            <a:r>
              <a:rPr lang="ru-RU" sz="1800" smtClean="0"/>
              <a:t>= </a:t>
            </a:r>
            <a:r>
              <a:rPr lang="ru-RU" sz="1800" i="1" smtClean="0"/>
              <a:t>2</a:t>
            </a:r>
            <a:r>
              <a:rPr lang="en-US" sz="1800" i="1" baseline="30000" smtClean="0"/>
              <a:t>i</a:t>
            </a:r>
            <a:r>
              <a:rPr lang="ru-RU" sz="1800" i="1" smtClean="0"/>
              <a:t>,</a:t>
            </a:r>
            <a:r>
              <a:rPr lang="ru-RU" sz="1800" i="1" smtClean="0">
                <a:latin typeface="Freestyle Script" pitchFamily="66" charset="0"/>
              </a:rPr>
              <a:t> </a:t>
            </a:r>
            <a:r>
              <a:rPr lang="ru-RU" sz="1800" smtClean="0">
                <a:latin typeface="Freestyle Script" pitchFamily="66" charset="0"/>
              </a:rPr>
              <a:t>где </a:t>
            </a:r>
            <a:r>
              <a:rPr lang="en-US" sz="1800" smtClean="0"/>
              <a:t>i</a:t>
            </a:r>
            <a:r>
              <a:rPr lang="ru-RU" sz="1800" smtClean="0"/>
              <a:t> </a:t>
            </a:r>
            <a:r>
              <a:rPr lang="ru-RU" sz="1800" smtClean="0">
                <a:latin typeface="Freestyle Script" pitchFamily="66" charset="0"/>
              </a:rPr>
              <a:t>- разрядность шины адреса.</a:t>
            </a:r>
          </a:p>
        </p:txBody>
      </p:sp>
      <p:sp>
        <p:nvSpPr>
          <p:cNvPr id="125955" name="Rectangle 3"/>
          <p:cNvSpPr>
            <a:spLocks noChangeArrowheads="1"/>
          </p:cNvSpPr>
          <p:nvPr/>
        </p:nvSpPr>
        <p:spPr bwMode="auto">
          <a:xfrm>
            <a:off x="228600" y="304800"/>
            <a:ext cx="4724400" cy="2282825"/>
          </a:xfrm>
          <a:prstGeom prst="rect">
            <a:avLst/>
          </a:prstGeom>
          <a:noFill/>
          <a:ln w="12700" algn="ctr">
            <a:noFill/>
            <a:miter lim="800000"/>
            <a:headEnd/>
            <a:tailEnd/>
          </a:ln>
          <a:effectLst>
            <a:outerShdw dist="35921" dir="2700000" sy="50000" rotWithShape="0">
              <a:srgbClr val="875B0D">
                <a:alpha val="70000"/>
              </a:srgbClr>
            </a:outerShdw>
          </a:effectLst>
        </p:spPr>
        <p:txBody>
          <a:bodyPr>
            <a:spAutoFit/>
          </a:bodyPr>
          <a:lstStyle/>
          <a:p>
            <a:pPr algn="l">
              <a:lnSpc>
                <a:spcPct val="80000"/>
              </a:lnSpc>
              <a:spcBef>
                <a:spcPct val="20000"/>
              </a:spcBef>
              <a:buClr>
                <a:schemeClr val="hlink"/>
              </a:buClr>
              <a:buSzPct val="80000"/>
              <a:buFont typeface="Wingdings" pitchFamily="2" charset="2"/>
              <a:buNone/>
              <a:defRPr/>
            </a:pPr>
            <a:r>
              <a:rPr lang="ru-RU" sz="1800" b="1">
                <a:solidFill>
                  <a:srgbClr val="FF0000"/>
                </a:solidFill>
                <a:effectLst>
                  <a:outerShdw blurRad="38100" dist="38100" dir="2700000" algn="tl">
                    <a:srgbClr val="000000"/>
                  </a:outerShdw>
                </a:effectLst>
                <a:latin typeface="Freestyle Script" pitchFamily="66" charset="0"/>
              </a:rPr>
              <a:t>Шина адреса.</a:t>
            </a:r>
            <a:r>
              <a:rPr lang="ru-RU" sz="1800" b="1">
                <a:effectLst>
                  <a:outerShdw blurRad="38100" dist="38100" dir="2700000" algn="tl">
                    <a:srgbClr val="000000"/>
                  </a:outerShdw>
                </a:effectLst>
                <a:latin typeface="Freestyle Script" pitchFamily="66" charset="0"/>
              </a:rPr>
              <a:t> </a:t>
            </a:r>
            <a:r>
              <a:rPr lang="ru-RU" sz="1800">
                <a:effectLst>
                  <a:outerShdw blurRad="38100" dist="38100" dir="2700000" algn="tl">
                    <a:srgbClr val="000000"/>
                  </a:outerShdw>
                </a:effectLst>
                <a:latin typeface="Freestyle Script" pitchFamily="66" charset="0"/>
              </a:rPr>
              <a:t>Выбор устройства или ячейки памяти, куда пересылаются или откуда считываются данные по шине данных, производит процессор. Каждое устройство или ячейка оперативной памяти имеет свой адрес. Адрес передается по адресной шине, причем сигналы по ней передаются в одном направлении - от процессора к оперативной памяти и устройствам (однонаправленная шина).</a:t>
            </a:r>
          </a:p>
        </p:txBody>
      </p:sp>
      <p:pic>
        <p:nvPicPr>
          <p:cNvPr id="7172" name="Picture 5" descr="14622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81600" y="152400"/>
            <a:ext cx="31877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AutoShape 6"/>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sp>
        <p:nvSpPr>
          <p:cNvPr id="7174" name="AutoShape 7"/>
          <p:cNvSpPr>
            <a:spLocks noChangeArrowheads="1"/>
          </p:cNvSpPr>
          <p:nvPr/>
        </p:nvSpPr>
        <p:spPr bwMode="auto">
          <a:xfrm>
            <a:off x="0" y="6172200"/>
            <a:ext cx="1524000" cy="685800"/>
          </a:xfrm>
          <a:prstGeom prst="lef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Меню</a:t>
            </a:r>
            <a:endParaRPr lang="ru-RU" altLang="ru-RU" sz="1400"/>
          </a:p>
        </p:txBody>
      </p:sp>
      <p:pic>
        <p:nvPicPr>
          <p:cNvPr id="7175" name="Picture 10" descr="au4831d_backlit_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04800" y="3200400"/>
            <a:ext cx="3962400"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978" name="Rectangle 2"/>
          <p:cNvSpPr>
            <a:spLocks noGrp="1" noChangeArrowheads="1"/>
          </p:cNvSpPr>
          <p:nvPr>
            <p:ph type="body" idx="1"/>
          </p:nvPr>
        </p:nvSpPr>
        <p:spPr>
          <a:xfrm>
            <a:off x="533400" y="381000"/>
            <a:ext cx="8229600" cy="2743200"/>
          </a:xfrm>
        </p:spPr>
        <p:txBody>
          <a:bodyPr/>
          <a:lstStyle/>
          <a:p>
            <a:pPr eaLnBrk="1" hangingPunct="1">
              <a:buFont typeface="Wingdings" pitchFamily="2" charset="2"/>
              <a:buNone/>
              <a:defRPr/>
            </a:pPr>
            <a:r>
              <a:rPr lang="en-US" sz="2800" smtClean="0"/>
              <a:t>		</a:t>
            </a:r>
            <a:r>
              <a:rPr lang="ru-RU" sz="2800" smtClean="0"/>
              <a:t>Разрядность шины адреса постоянно увеличивалась и в современных персональных компьютерах составляет 36 бит. Таким образом, максимально возможное количество адресуемых ячеек памяти равно:</a:t>
            </a:r>
            <a:endParaRPr lang="ru-RU" sz="2800" i="1" smtClean="0"/>
          </a:p>
          <a:p>
            <a:pPr eaLnBrk="1" hangingPunct="1">
              <a:buFont typeface="Wingdings" pitchFamily="2" charset="2"/>
              <a:buNone/>
              <a:defRPr/>
            </a:pPr>
            <a:r>
              <a:rPr lang="en-US" sz="2800" i="1" smtClean="0"/>
              <a:t>		</a:t>
            </a:r>
            <a:r>
              <a:rPr lang="ru-RU" sz="2800" i="1" smtClean="0"/>
              <a:t>N = </a:t>
            </a:r>
            <a:r>
              <a:rPr lang="ru-RU" sz="2800" smtClean="0"/>
              <a:t>2</a:t>
            </a:r>
            <a:r>
              <a:rPr lang="ru-RU" sz="2800" baseline="30000" smtClean="0"/>
              <a:t>36</a:t>
            </a:r>
            <a:r>
              <a:rPr lang="ru-RU" sz="2800" smtClean="0"/>
              <a:t> = 68 719 476 736.</a:t>
            </a:r>
            <a:endParaRPr lang="ru-RU" sz="2800" b="1" smtClean="0"/>
          </a:p>
          <a:p>
            <a:pPr eaLnBrk="1" hangingPunct="1">
              <a:defRPr/>
            </a:pPr>
            <a:endParaRPr lang="ru-RU" sz="2800" smtClean="0"/>
          </a:p>
        </p:txBody>
      </p:sp>
      <p:pic>
        <p:nvPicPr>
          <p:cNvPr id="8195" name="Picture 3" descr="cyberpreneurshi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09800" y="3200400"/>
            <a:ext cx="4419600" cy="32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AutoShape 4"/>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На след. слайд</a:t>
            </a:r>
            <a:endParaRPr lang="ru-RU" altLang="ru-RU" sz="1400"/>
          </a:p>
        </p:txBody>
      </p:sp>
      <p:sp>
        <p:nvSpPr>
          <p:cNvPr id="8197" name="AutoShape 5"/>
          <p:cNvSpPr>
            <a:spLocks noChangeArrowheads="1"/>
          </p:cNvSpPr>
          <p:nvPr/>
        </p:nvSpPr>
        <p:spPr bwMode="auto">
          <a:xfrm>
            <a:off x="0" y="6172200"/>
            <a:ext cx="1524000" cy="685800"/>
          </a:xfrm>
          <a:prstGeom prst="lef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4" action="ppaction://hlinksldjump"/>
              </a:rPr>
              <a:t>Меню</a:t>
            </a:r>
            <a:endParaRPr lang="ru-RU" altLang="ru-RU" sz="140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533400" y="990600"/>
            <a:ext cx="8229600" cy="4525963"/>
          </a:xfrm>
        </p:spPr>
        <p:txBody>
          <a:bodyPr/>
          <a:lstStyle/>
          <a:p>
            <a:pPr marL="0" indent="354013" eaLnBrk="1" hangingPunct="1">
              <a:buFont typeface="Wingdings" pitchFamily="2" charset="2"/>
              <a:buNone/>
              <a:defRPr/>
            </a:pPr>
            <a:r>
              <a:rPr lang="ru-RU" sz="2400" b="1" smtClean="0">
                <a:solidFill>
                  <a:srgbClr val="FF0000"/>
                </a:solidFill>
                <a:latin typeface="Freestyle Script" pitchFamily="66" charset="0"/>
              </a:rPr>
              <a:t>Шина </a:t>
            </a:r>
            <a:r>
              <a:rPr lang="ru-RU" sz="2400" smtClean="0">
                <a:solidFill>
                  <a:srgbClr val="FF0000"/>
                </a:solidFill>
                <a:latin typeface="Freestyle Script" pitchFamily="66" charset="0"/>
              </a:rPr>
              <a:t>управления.</a:t>
            </a:r>
            <a:r>
              <a:rPr lang="ru-RU" sz="2400" smtClean="0">
                <a:latin typeface="Freestyle Script" pitchFamily="66" charset="0"/>
              </a:rPr>
              <a:t> По шине управления передаются сигналы, определяющие характер обмена информацией по магистрали. Сигналы управления показывают, какую операцию - считывание или запись информации из памяти - нужно производить, синхронизируют обмен информацией между устройствами и так далее.</a:t>
            </a:r>
          </a:p>
        </p:txBody>
      </p:sp>
      <p:sp>
        <p:nvSpPr>
          <p:cNvPr id="9219" name="AutoShape 4"/>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На след. слайд</a:t>
            </a:r>
            <a:endParaRPr lang="ru-RU" altLang="ru-RU" sz="1400"/>
          </a:p>
        </p:txBody>
      </p:sp>
      <p:sp>
        <p:nvSpPr>
          <p:cNvPr id="9220" name="AutoShape 5"/>
          <p:cNvSpPr>
            <a:spLocks noChangeArrowheads="1"/>
          </p:cNvSpPr>
          <p:nvPr/>
        </p:nvSpPr>
        <p:spPr bwMode="auto">
          <a:xfrm>
            <a:off x="0" y="6172200"/>
            <a:ext cx="1524000" cy="685800"/>
          </a:xfrm>
          <a:prstGeom prst="lef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pic>
        <p:nvPicPr>
          <p:cNvPr id="10246" name="Picture 6" descr="image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57400" y="3657600"/>
            <a:ext cx="48768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childTnLst>
                          </p:cTn>
                        </p:par>
                        <p:par>
                          <p:cTn id="8" fill="hold" nodeType="afterGroup">
                            <p:stCondLst>
                              <p:cond delay="0"/>
                            </p:stCondLst>
                            <p:childTnLst>
                              <p:par>
                                <p:cTn id="9" presetID="24" presetClass="entr" presetSubtype="0" fill="hold" nodeType="afterEffect">
                                  <p:stCondLst>
                                    <p:cond delay="0"/>
                                  </p:stCondLst>
                                  <p:childTnLst>
                                    <p:set>
                                      <p:cBhvr>
                                        <p:cTn id="10" dur="1" fill="hold">
                                          <p:stCondLst>
                                            <p:cond delay="0"/>
                                          </p:stCondLst>
                                        </p:cTn>
                                        <p:tgtEl>
                                          <p:spTgt spid="10246"/>
                                        </p:tgtEl>
                                        <p:attrNameLst>
                                          <p:attrName>style.visibility</p:attrName>
                                        </p:attrNameLst>
                                      </p:cBhvr>
                                      <p:to>
                                        <p:strVal val="visible"/>
                                      </p:to>
                                    </p:set>
                                    <p:anim to="" calcmode="lin" valueType="num">
                                      <p:cBhvr>
                                        <p:cTn id="11" dur="1" fill="hold"/>
                                        <p:tgtEl>
                                          <p:spTgt spid="1024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ru-RU" sz="4800" smtClean="0">
                <a:latin typeface="Mistral" pitchFamily="66" charset="0"/>
              </a:rPr>
              <a:t>Процессор и оперативная память</a:t>
            </a:r>
          </a:p>
        </p:txBody>
      </p:sp>
      <p:sp>
        <p:nvSpPr>
          <p:cNvPr id="11267" name="Rectangle 3"/>
          <p:cNvSpPr>
            <a:spLocks noGrp="1" noChangeArrowheads="1"/>
          </p:cNvSpPr>
          <p:nvPr>
            <p:ph type="body" idx="1"/>
          </p:nvPr>
        </p:nvSpPr>
        <p:spPr>
          <a:xfrm>
            <a:off x="457200" y="1600200"/>
            <a:ext cx="8229600" cy="2743200"/>
          </a:xfrm>
        </p:spPr>
        <p:txBody>
          <a:bodyPr/>
          <a:lstStyle/>
          <a:p>
            <a:pPr algn="just" eaLnBrk="1" hangingPunct="1">
              <a:lnSpc>
                <a:spcPct val="91000"/>
              </a:lnSpc>
              <a:spcBef>
                <a:spcPts val="738"/>
              </a:spcBef>
              <a:buFont typeface="Wingdings" pitchFamily="2" charset="2"/>
              <a:buNone/>
              <a:defRPr/>
            </a:pPr>
            <a:r>
              <a:rPr lang="en-US" sz="2000" smtClean="0">
                <a:latin typeface="Freestyle Script" pitchFamily="66" charset="0"/>
              </a:rPr>
              <a:t>	</a:t>
            </a:r>
            <a:r>
              <a:rPr lang="ru-RU" sz="2000" smtClean="0">
                <a:solidFill>
                  <a:srgbClr val="FF0000"/>
                </a:solidFill>
                <a:latin typeface="Freestyle Script" pitchFamily="66" charset="0"/>
              </a:rPr>
              <a:t>Процессор.</a:t>
            </a:r>
            <a:r>
              <a:rPr lang="ru-RU" sz="2000" smtClean="0">
                <a:latin typeface="Freestyle Script" pitchFamily="66" charset="0"/>
              </a:rPr>
              <a:t> Процессор аппаратно реализуется на большой интегральной схеме (БИС). Большая интегральная схема на самом деле не является «большой» по размеру и представляет собой, наоборот, маленькую плоскую полупроводниковую</a:t>
            </a:r>
            <a:r>
              <a:rPr lang="en-US" sz="2000" smtClean="0">
                <a:latin typeface="Freestyle Script" pitchFamily="66" charset="0"/>
              </a:rPr>
              <a:t> </a:t>
            </a:r>
            <a:r>
              <a:rPr lang="ru-RU" sz="2000" smtClean="0">
                <a:latin typeface="Freestyle Script" pitchFamily="66" charset="0"/>
              </a:rPr>
              <a:t>пластину размером примерно 20x20 мм, заключенную в плоский корпус с рядами металлических штырьков (контактов). БИС является «большой» по количеству элементов.</a:t>
            </a:r>
          </a:p>
          <a:p>
            <a:pPr algn="just" eaLnBrk="1" hangingPunct="1">
              <a:lnSpc>
                <a:spcPct val="91000"/>
              </a:lnSpc>
              <a:spcBef>
                <a:spcPts val="738"/>
              </a:spcBef>
              <a:buFont typeface="Wingdings" pitchFamily="2" charset="2"/>
              <a:buNone/>
              <a:defRPr/>
            </a:pPr>
            <a:endParaRPr lang="ru-RU" sz="2000" smtClean="0">
              <a:latin typeface="Freestyle Script" pitchFamily="66" charset="0"/>
            </a:endParaRPr>
          </a:p>
          <a:p>
            <a:pPr eaLnBrk="1" hangingPunct="1">
              <a:lnSpc>
                <a:spcPct val="80000"/>
              </a:lnSpc>
              <a:buFont typeface="Wingdings" pitchFamily="2" charset="2"/>
              <a:buNone/>
              <a:defRPr/>
            </a:pPr>
            <a:endParaRPr lang="ru-RU" sz="2000" smtClean="0">
              <a:latin typeface="Freestyle Script" pitchFamily="66" charset="0"/>
            </a:endParaRPr>
          </a:p>
        </p:txBody>
      </p:sp>
      <p:sp>
        <p:nvSpPr>
          <p:cNvPr id="10244" name="AutoShape 5"/>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На след. слайд</a:t>
            </a:r>
            <a:endParaRPr lang="ru-RU" altLang="ru-RU" sz="1400"/>
          </a:p>
        </p:txBody>
      </p:sp>
      <p:sp>
        <p:nvSpPr>
          <p:cNvPr id="10245" name="AutoShape 6"/>
          <p:cNvSpPr>
            <a:spLocks noChangeArrowheads="1"/>
          </p:cNvSpPr>
          <p:nvPr/>
        </p:nvSpPr>
        <p:spPr bwMode="auto">
          <a:xfrm>
            <a:off x="0" y="6172200"/>
            <a:ext cx="1524000" cy="685800"/>
          </a:xfrm>
          <a:prstGeom prst="lef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pic>
        <p:nvPicPr>
          <p:cNvPr id="11272"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90800" y="3857625"/>
            <a:ext cx="34290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to="" calcmode="lin" valueType="num">
                                      <p:cBhvr>
                                        <p:cTn id="7" dur="1" fill="hold"/>
                                        <p:tgtEl>
                                          <p:spTgt spid="11266"/>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1267">
                                            <p:txEl>
                                              <p:pRg st="0" end="0"/>
                                            </p:txEl>
                                          </p:spTgt>
                                        </p:tgtEl>
                                        <p:attrNameLst>
                                          <p:attrName>style.visibility</p:attrName>
                                        </p:attrNameLst>
                                      </p:cBhvr>
                                      <p:to>
                                        <p:strVal val="visible"/>
                                      </p:to>
                                    </p:set>
                                    <p:anim to="" calcmode="lin" valueType="num">
                                      <p:cBhvr>
                                        <p:cTn id="11" dur="1" fill="hold"/>
                                        <p:tgtEl>
                                          <p:spTgt spid="11267">
                                            <p:txEl>
                                              <p:pRg st="0" end="0"/>
                                            </p:txEl>
                                          </p:spTgt>
                                        </p:tgtEl>
                                        <p:attrNameLst>
                                          <p:attrName/>
                                        </p:attrNameLst>
                                      </p:cBhvr>
                                    </p:anim>
                                  </p:childTnLst>
                                </p:cTn>
                              </p:par>
                            </p:childTnLst>
                          </p:cTn>
                        </p:par>
                        <p:par>
                          <p:cTn id="12" fill="hold" nodeType="afterGroup">
                            <p:stCondLst>
                              <p:cond delay="0"/>
                            </p:stCondLst>
                            <p:childTnLst>
                              <p:par>
                                <p:cTn id="13" presetID="24" presetClass="entr" presetSubtype="0" fill="hold" nodeType="afterEffect">
                                  <p:stCondLst>
                                    <p:cond delay="0"/>
                                  </p:stCondLst>
                                  <p:childTnLst>
                                    <p:set>
                                      <p:cBhvr>
                                        <p:cTn id="14" dur="1" fill="hold">
                                          <p:stCondLst>
                                            <p:cond delay="0"/>
                                          </p:stCondLst>
                                        </p:cTn>
                                        <p:tgtEl>
                                          <p:spTgt spid="11272"/>
                                        </p:tgtEl>
                                        <p:attrNameLst>
                                          <p:attrName>style.visibility</p:attrName>
                                        </p:attrNameLst>
                                      </p:cBhvr>
                                      <p:to>
                                        <p:strVal val="visible"/>
                                      </p:to>
                                    </p:set>
                                    <p:anim to="" calcmode="lin" valueType="num">
                                      <p:cBhvr>
                                        <p:cTn id="15" dur="1" fill="hold"/>
                                        <p:tgtEl>
                                          <p:spTgt spid="1127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533400" y="304800"/>
            <a:ext cx="8077200" cy="4343400"/>
          </a:xfrm>
        </p:spPr>
        <p:txBody>
          <a:bodyPr/>
          <a:lstStyle/>
          <a:p>
            <a:pPr eaLnBrk="1" hangingPunct="1">
              <a:lnSpc>
                <a:spcPct val="80000"/>
              </a:lnSpc>
              <a:buFont typeface="Wingdings" pitchFamily="2" charset="2"/>
              <a:buNone/>
              <a:defRPr/>
            </a:pPr>
            <a:r>
              <a:rPr lang="en-US" sz="1800" b="1" smtClean="0">
                <a:latin typeface="Freestyle Script" pitchFamily="66" charset="0"/>
              </a:rPr>
              <a:t>	</a:t>
            </a:r>
            <a:r>
              <a:rPr lang="ru-RU" sz="1800" b="1" smtClean="0">
                <a:latin typeface="Freestyle Script" pitchFamily="66" charset="0"/>
              </a:rPr>
              <a:t>Использование современных высоких технологий позволяет разместить на БИС процессора огромное количество (42 миллиона в процессоре </a:t>
            </a:r>
            <a:r>
              <a:rPr lang="en-US" sz="1800" b="1" smtClean="0">
                <a:latin typeface="Freestyle Script" pitchFamily="66" charset="0"/>
              </a:rPr>
              <a:t>Pentium</a:t>
            </a:r>
            <a:r>
              <a:rPr lang="ru-RU" sz="1800" b="1" smtClean="0">
                <a:latin typeface="Freestyle Script" pitchFamily="66" charset="0"/>
              </a:rPr>
              <a:t> 4) функциональных элементов (переключателей), размеры которых составляют всего около 0,13 микрон (1 микрон = 10 </a:t>
            </a:r>
            <a:r>
              <a:rPr lang="en-US" sz="1800" b="1" baseline="30000" smtClean="0">
                <a:latin typeface="Freestyle Script" pitchFamily="66" charset="0"/>
              </a:rPr>
              <a:t>-</a:t>
            </a:r>
            <a:r>
              <a:rPr lang="ru-RU" sz="1800" b="1" baseline="30000" smtClean="0">
                <a:latin typeface="Freestyle Script" pitchFamily="66" charset="0"/>
              </a:rPr>
              <a:t>6</a:t>
            </a:r>
            <a:r>
              <a:rPr lang="ru-RU" sz="1800" b="1" smtClean="0">
                <a:latin typeface="Freestyle Script" pitchFamily="66" charset="0"/>
              </a:rPr>
              <a:t> метра).</a:t>
            </a:r>
          </a:p>
          <a:p>
            <a:pPr eaLnBrk="1" hangingPunct="1">
              <a:lnSpc>
                <a:spcPct val="80000"/>
              </a:lnSpc>
              <a:buFont typeface="Wingdings" pitchFamily="2" charset="2"/>
              <a:buNone/>
              <a:defRPr/>
            </a:pPr>
            <a:r>
              <a:rPr lang="en-US" sz="1800" b="1" smtClean="0">
                <a:latin typeface="Freestyle Script" pitchFamily="66" charset="0"/>
              </a:rPr>
              <a:t>	</a:t>
            </a:r>
            <a:r>
              <a:rPr lang="ru-RU" sz="1800" b="1" smtClean="0">
                <a:latin typeface="Freestyle Script" pitchFamily="66" charset="0"/>
              </a:rPr>
              <a:t>Важнейшей характеристикой, определяющей быстродействие процессора, является </a:t>
            </a:r>
            <a:r>
              <a:rPr lang="ru-RU" sz="1800" i="1" smtClean="0">
                <a:solidFill>
                  <a:srgbClr val="FF0000"/>
                </a:solidFill>
                <a:latin typeface="Freestyle Script" pitchFamily="66" charset="0"/>
              </a:rPr>
              <a:t>тактовая частота</a:t>
            </a:r>
            <a:r>
              <a:rPr lang="ru-RU" sz="1800" i="1" smtClean="0">
                <a:latin typeface="Freestyle Script" pitchFamily="66" charset="0"/>
              </a:rPr>
              <a:t>, </a:t>
            </a:r>
            <a:r>
              <a:rPr lang="ru-RU" sz="1800" b="1" smtClean="0">
                <a:latin typeface="Freestyle Script" pitchFamily="66" charset="0"/>
              </a:rPr>
              <a:t>то есть количество тактов в секунду. Такт — это промежуток времени между началами подачи двух последовательных импульсов специальной микросхемой — генератором тактовой частоты, синхронизирующим работу узлов компьютера. На выполнение процессором каждой базовой операции (например, сложения) отводится определенное количество тактов. Ясно, что чем больше тактовая частота, тем больше операций в секунду выполняет процессор. Тактовая частота измеряется в мегагерцах (МГц) и гигагерцах (ГГц). 1 МГц = миллион тактов в секунду. За 20 с небольшим лет тактовая частота процессора увеличилась почти в 500 раз, от 5 МГц (процессор 8086, 1978 год) до 2,4 ГГц (процессор </a:t>
            </a:r>
            <a:r>
              <a:rPr lang="en-US" sz="1800" b="1" smtClean="0">
                <a:latin typeface="Freestyle Script" pitchFamily="66" charset="0"/>
              </a:rPr>
              <a:t>Pentium </a:t>
            </a:r>
            <a:r>
              <a:rPr lang="ru-RU" sz="1800" b="1" smtClean="0">
                <a:latin typeface="Freestyle Script" pitchFamily="66" charset="0"/>
              </a:rPr>
              <a:t>4, 2002 год)</a:t>
            </a:r>
            <a:r>
              <a:rPr lang="en-US" sz="1800" b="1" smtClean="0">
                <a:latin typeface="Freestyle Script" pitchFamily="66" charset="0"/>
              </a:rPr>
              <a:t>.</a:t>
            </a:r>
            <a:endParaRPr lang="ru-RU" sz="1800" b="1" smtClean="0">
              <a:latin typeface="Freestyle Script" pitchFamily="66" charset="0"/>
            </a:endParaRPr>
          </a:p>
          <a:p>
            <a:pPr eaLnBrk="1" hangingPunct="1">
              <a:lnSpc>
                <a:spcPct val="80000"/>
              </a:lnSpc>
              <a:buFont typeface="Wingdings" pitchFamily="2" charset="2"/>
              <a:buNone/>
              <a:defRPr/>
            </a:pPr>
            <a:endParaRPr lang="ru-RU" sz="1800" smtClean="0">
              <a:latin typeface="Freestyle Script" pitchFamily="66" charset="0"/>
            </a:endParaRPr>
          </a:p>
        </p:txBody>
      </p:sp>
      <p:sp>
        <p:nvSpPr>
          <p:cNvPr id="11267" name="AutoShape 4"/>
          <p:cNvSpPr>
            <a:spLocks noChangeArrowheads="1"/>
          </p:cNvSpPr>
          <p:nvPr/>
        </p:nvSpPr>
        <p:spPr bwMode="auto">
          <a:xfrm>
            <a:off x="7620000" y="6172200"/>
            <a:ext cx="1524000" cy="685800"/>
          </a:xfrm>
          <a:prstGeom prst="righ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2" action="ppaction://hlinksldjump"/>
              </a:rPr>
              <a:t>На след. слайд</a:t>
            </a:r>
            <a:endParaRPr lang="ru-RU" altLang="ru-RU" sz="1400"/>
          </a:p>
        </p:txBody>
      </p:sp>
      <p:sp>
        <p:nvSpPr>
          <p:cNvPr id="11268" name="AutoShape 5"/>
          <p:cNvSpPr>
            <a:spLocks noChangeArrowheads="1"/>
          </p:cNvSpPr>
          <p:nvPr/>
        </p:nvSpPr>
        <p:spPr bwMode="auto">
          <a:xfrm>
            <a:off x="0" y="6172200"/>
            <a:ext cx="1524000" cy="685800"/>
          </a:xfrm>
          <a:prstGeom prst="leftArrow">
            <a:avLst>
              <a:gd name="adj1" fmla="val 50000"/>
              <a:gd name="adj2" fmla="val 55556"/>
            </a:avLst>
          </a:prstGeom>
          <a:gradFill rotWithShape="0">
            <a:gsLst>
              <a:gs pos="0">
                <a:srgbClr val="520402"/>
              </a:gs>
              <a:gs pos="100000">
                <a:srgbClr val="FFCC00"/>
              </a:gs>
            </a:gsLst>
            <a:lin ang="5400000" scaled="1"/>
          </a:gradFill>
          <a:ln w="12700" algn="ctr">
            <a:solidFill>
              <a:srgbClr val="B2B2B2"/>
            </a:solidFill>
            <a:miter lim="800000"/>
            <a:headEnd/>
            <a:tailEnd/>
          </a:ln>
          <a:effectLst>
            <a:outerShdw dist="35921" dir="2700000" sy="50000" rotWithShape="0">
              <a:srgbClr val="875B0D">
                <a:alpha val="70000"/>
              </a:srgbClr>
            </a:outerShdw>
          </a:effectLst>
        </p:spPr>
        <p:txBody>
          <a:bodyPr wrap="none" anchor="ctr"/>
          <a:lstStyle>
            <a:lvl1pPr algn="l"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algn="l"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accent2"/>
              </a:buClr>
              <a:buChar char="•"/>
              <a:defRPr sz="2400">
                <a:solidFill>
                  <a:schemeClr val="tx1"/>
                </a:solidFill>
                <a:latin typeface="Arial" charset="0"/>
              </a:defRPr>
            </a:lvl3pPr>
            <a:lvl4pPr marL="1600200" indent="-228600" algn="l"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0"/>
              </a:spcBef>
              <a:buClrTx/>
              <a:buSzTx/>
              <a:buFontTx/>
              <a:buNone/>
            </a:pPr>
            <a:r>
              <a:rPr lang="ru-RU" altLang="ru-RU" sz="1400">
                <a:hlinkClick r:id="rId3" action="ppaction://hlinksldjump"/>
              </a:rPr>
              <a:t>Меню</a:t>
            </a:r>
            <a:endParaRPr lang="ru-RU" altLang="ru-RU" sz="1400"/>
          </a:p>
        </p:txBody>
      </p:sp>
      <p:pic>
        <p:nvPicPr>
          <p:cNvPr id="12294"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76400" y="4616450"/>
            <a:ext cx="5486400"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to="" calcmode="lin" valueType="num">
                                      <p:cBhvr>
                                        <p:cTn id="7" dur="1" fill="hold"/>
                                        <p:tgtEl>
                                          <p:spTgt spid="12291">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2291">
                                            <p:txEl>
                                              <p:pRg st="1" end="1"/>
                                            </p:txEl>
                                          </p:spTgt>
                                        </p:tgtEl>
                                        <p:attrNameLst>
                                          <p:attrName>style.visibility</p:attrName>
                                        </p:attrNameLst>
                                      </p:cBhvr>
                                      <p:to>
                                        <p:strVal val="visible"/>
                                      </p:to>
                                    </p:set>
                                    <p:anim to="" calcmode="lin" valueType="num">
                                      <p:cBhvr>
                                        <p:cTn id="10" dur="1" fill="hold"/>
                                        <p:tgtEl>
                                          <p:spTgt spid="12291">
                                            <p:txEl>
                                              <p:pRg st="1" end="1"/>
                                            </p:txEl>
                                          </p:spTgt>
                                        </p:tgtEl>
                                        <p:attrNameLst>
                                          <p:attrName/>
                                        </p:attrNameLst>
                                      </p:cBhvr>
                                    </p:anim>
                                  </p:childTnLst>
                                </p:cTn>
                              </p:par>
                            </p:childTnLst>
                          </p:cTn>
                        </p:par>
                        <p:par>
                          <p:cTn id="11" fill="hold" nodeType="afterGroup">
                            <p:stCondLst>
                              <p:cond delay="0"/>
                            </p:stCondLst>
                            <p:childTnLst>
                              <p:par>
                                <p:cTn id="12" presetID="24" presetClass="entr" presetSubtype="0" fill="hold" nodeType="afterEffect">
                                  <p:stCondLst>
                                    <p:cond delay="0"/>
                                  </p:stCondLst>
                                  <p:childTnLst>
                                    <p:set>
                                      <p:cBhvr>
                                        <p:cTn id="13" dur="1" fill="hold">
                                          <p:stCondLst>
                                            <p:cond delay="0"/>
                                          </p:stCondLst>
                                        </p:cTn>
                                        <p:tgtEl>
                                          <p:spTgt spid="12294"/>
                                        </p:tgtEl>
                                        <p:attrNameLst>
                                          <p:attrName>style.visibility</p:attrName>
                                        </p:attrNameLst>
                                      </p:cBhvr>
                                      <p:to>
                                        <p:strVal val="visible"/>
                                      </p:to>
                                    </p:set>
                                    <p:anim to="" calcmode="lin" valueType="num">
                                      <p:cBhvr>
                                        <p:cTn id="14" dur="1" fill="hold"/>
                                        <p:tgtEl>
                                          <p:spTgt spid="1229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theme/theme1.xml><?xml version="1.0" encoding="utf-8"?>
<a:theme xmlns:a="http://schemas.openxmlformats.org/drawingml/2006/main" name="Круги">
  <a:themeElements>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Круг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520402"/>
            </a:gs>
            <a:gs pos="100000">
              <a:srgbClr val="FFCC00"/>
            </a:gs>
          </a:gsLst>
          <a:lin ang="5400000" scaled="1"/>
        </a:gradFill>
        <a:ln w="12700" cap="flat" cmpd="sng" algn="ctr">
          <a:solidFill>
            <a:srgbClr val="B2B2B2"/>
          </a:solidFill>
          <a:prstDash val="solid"/>
          <a:round/>
          <a:headEnd type="none" w="med" len="med"/>
          <a:tailEnd type="none" w="med" len="med"/>
        </a:ln>
        <a:effectLst>
          <a:outerShdw dist="35921" dir="2700000" sy="50000" rotWithShape="0">
            <a:srgbClr val="875B0D">
              <a:alpha val="70000"/>
            </a:srgbClr>
          </a:outerShdw>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rgbClr val="520402"/>
            </a:gs>
            <a:gs pos="100000">
              <a:srgbClr val="FFCC00"/>
            </a:gs>
          </a:gsLst>
          <a:lin ang="5400000" scaled="1"/>
        </a:gradFill>
        <a:ln w="12700" cap="flat" cmpd="sng" algn="ctr">
          <a:solidFill>
            <a:srgbClr val="B2B2B2"/>
          </a:solidFill>
          <a:prstDash val="solid"/>
          <a:round/>
          <a:headEnd type="none" w="med" len="med"/>
          <a:tailEnd type="none" w="med" len="med"/>
        </a:ln>
        <a:effectLst>
          <a:outerShdw dist="35921" dir="2700000" sy="50000" rotWithShape="0">
            <a:srgbClr val="875B0D">
              <a:alpha val="70000"/>
            </a:srgbClr>
          </a:outerShdw>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400" b="0" i="0" u="none" strike="noStrike" cap="none" normalizeH="0" baseline="0" smtClean="0">
            <a:ln>
              <a:noFill/>
            </a:ln>
            <a:solidFill>
              <a:schemeClr val="tx1"/>
            </a:solidFill>
            <a:effectLst/>
            <a:latin typeface="Arial" charset="0"/>
          </a:defRPr>
        </a:defPPr>
      </a:lstStyle>
    </a:lnDef>
  </a:objectDefaults>
  <a:extraClrSchemeLst>
    <a:extraClrScheme>
      <a:clrScheme name="Круги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Круги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Круги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Круги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Круги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Круги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Круги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Круги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Ripple</Template>
  <TotalTime>472</TotalTime>
  <Words>2459</Words>
  <Application>Microsoft Office PowerPoint</Application>
  <PresentationFormat>Экран (4:3)</PresentationFormat>
  <Paragraphs>182</Paragraphs>
  <Slides>37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37</vt:i4>
      </vt:variant>
    </vt:vector>
  </HeadingPairs>
  <TitlesOfParts>
    <vt:vector size="42" baseType="lpstr">
      <vt:lpstr>Arial</vt:lpstr>
      <vt:lpstr>Freestyle Script</vt:lpstr>
      <vt:lpstr>Mistral</vt:lpstr>
      <vt:lpstr>Wingdings</vt:lpstr>
      <vt:lpstr>Круги</vt:lpstr>
      <vt:lpstr>Презентация PowerPoint</vt:lpstr>
      <vt:lpstr>Презентация PowerPoint</vt:lpstr>
      <vt:lpstr>Магистрально-модульный принцип построения компьютера</vt:lpstr>
      <vt:lpstr>Презентация PowerPoint</vt:lpstr>
      <vt:lpstr>Презентация PowerPoint</vt:lpstr>
      <vt:lpstr>Презентация PowerPoint</vt:lpstr>
      <vt:lpstr>Презентация PowerPoint</vt:lpstr>
      <vt:lpstr>Процессор и оперативная память</vt:lpstr>
      <vt:lpstr>Презентация PowerPoint</vt:lpstr>
      <vt:lpstr>Презентация PowerPoint</vt:lpstr>
      <vt:lpstr>Оперативная память</vt:lpstr>
      <vt:lpstr>Аппаратная реализация компьютера</vt:lpstr>
      <vt:lpstr>Системный блок компьютера</vt:lpstr>
      <vt:lpstr>Презентация PowerPoint</vt:lpstr>
      <vt:lpstr>Внешняя память</vt:lpstr>
      <vt:lpstr>Презентация PowerPoint</vt:lpstr>
      <vt:lpstr>Презентация PowerPoint</vt:lpstr>
      <vt:lpstr>Устройства для ввода информации</vt:lpstr>
      <vt:lpstr>Презентация PowerPoint</vt:lpstr>
      <vt:lpstr>Устройства для вывода информации</vt:lpstr>
      <vt:lpstr>Презентация PowerPoint</vt:lpstr>
      <vt:lpstr>Презентация PowerPoint</vt:lpstr>
      <vt:lpstr>Графический интерфейс Windows </vt:lpstr>
      <vt:lpstr>Презентация PowerPoint</vt:lpstr>
      <vt:lpstr>Рабочий стол </vt:lpstr>
      <vt:lpstr>Презентация PowerPoint</vt:lpstr>
      <vt:lpstr>Панель задач </vt:lpstr>
      <vt:lpstr>Окна </vt:lpstr>
      <vt:lpstr>Презентация PowerPoint</vt:lpstr>
      <vt:lpstr>Меню </vt:lpstr>
      <vt:lpstr>Контекстные меню </vt:lpstr>
      <vt:lpstr>Компьютерные вирусы и антивирусные программы </vt:lpstr>
      <vt:lpstr>Файловые вирусы </vt:lpstr>
      <vt:lpstr>Загрузочные вирусы </vt:lpstr>
      <vt:lpstr>Макровирусы </vt:lpstr>
      <vt:lpstr>Сетевые вирусы </vt:lpstr>
      <vt:lpstr>КОНЕЦ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Игоревич</dc:creator>
  <cp:lastModifiedBy>open</cp:lastModifiedBy>
  <cp:revision>49</cp:revision>
  <cp:lastPrinted>1601-01-01T00:00:00Z</cp:lastPrinted>
  <dcterms:created xsi:type="dcterms:W3CDTF">1601-01-01T00:00:00Z</dcterms:created>
  <dcterms:modified xsi:type="dcterms:W3CDTF">2022-09-30T10:55:19Z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