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  <p:sldMasterId id="2147483972" r:id="rId2"/>
  </p:sldMasterIdLst>
  <p:notesMasterIdLst>
    <p:notesMasterId r:id="rId31"/>
  </p:notesMasterIdLst>
  <p:sldIdLst>
    <p:sldId id="260" r:id="rId3"/>
    <p:sldId id="258" r:id="rId4"/>
    <p:sldId id="261" r:id="rId5"/>
    <p:sldId id="259" r:id="rId6"/>
    <p:sldId id="266" r:id="rId7"/>
    <p:sldId id="256" r:id="rId8"/>
    <p:sldId id="262" r:id="rId9"/>
    <p:sldId id="279" r:id="rId10"/>
    <p:sldId id="280" r:id="rId11"/>
    <p:sldId id="263" r:id="rId12"/>
    <p:sldId id="277" r:id="rId13"/>
    <p:sldId id="264" r:id="rId14"/>
    <p:sldId id="271" r:id="rId15"/>
    <p:sldId id="294" r:id="rId16"/>
    <p:sldId id="295" r:id="rId17"/>
    <p:sldId id="281" r:id="rId18"/>
    <p:sldId id="282" r:id="rId19"/>
    <p:sldId id="293" r:id="rId20"/>
    <p:sldId id="283" r:id="rId21"/>
    <p:sldId id="285" r:id="rId22"/>
    <p:sldId id="284" r:id="rId23"/>
    <p:sldId id="286" r:id="rId24"/>
    <p:sldId id="287" r:id="rId25"/>
    <p:sldId id="288" r:id="rId26"/>
    <p:sldId id="289" r:id="rId27"/>
    <p:sldId id="290" r:id="rId28"/>
    <p:sldId id="291" r:id="rId29"/>
    <p:sldId id="29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24" autoAdjust="0"/>
  </p:normalViewPr>
  <p:slideViewPr>
    <p:cSldViewPr>
      <p:cViewPr varScale="1">
        <p:scale>
          <a:sx n="88" d="100"/>
          <a:sy n="88" d="100"/>
        </p:scale>
        <p:origin x="1334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E2FFAB-13F2-44B1-BC1C-53F45F8C7B6B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71CF24-7C9C-420D-BF45-36CD9C37D29E}">
      <dgm:prSet/>
      <dgm:spPr/>
      <dgm:t>
        <a:bodyPr/>
        <a:lstStyle/>
        <a:p>
          <a:pPr rtl="0"/>
          <a:r>
            <a:rPr lang="en-US" dirty="0" smtClean="0"/>
            <a:t>BOOKS</a:t>
          </a:r>
          <a:endParaRPr lang="ru-RU" dirty="0"/>
        </a:p>
      </dgm:t>
    </dgm:pt>
    <dgm:pt modelId="{6D615459-298A-4890-B8A6-E9D7441FC445}" type="parTrans" cxnId="{8D5C8674-E503-4036-9617-5990CE86721F}">
      <dgm:prSet/>
      <dgm:spPr/>
      <dgm:t>
        <a:bodyPr/>
        <a:lstStyle/>
        <a:p>
          <a:endParaRPr lang="ru-RU"/>
        </a:p>
      </dgm:t>
    </dgm:pt>
    <dgm:pt modelId="{46A66218-871A-4549-876B-298FFF90C5BA}" type="sibTrans" cxnId="{8D5C8674-E503-4036-9617-5990CE86721F}">
      <dgm:prSet/>
      <dgm:spPr/>
      <dgm:t>
        <a:bodyPr/>
        <a:lstStyle/>
        <a:p>
          <a:endParaRPr lang="ru-RU"/>
        </a:p>
      </dgm:t>
    </dgm:pt>
    <dgm:pt modelId="{3EC52ECD-963E-435B-A5DF-A6634583B2C1}" type="pres">
      <dgm:prSet presAssocID="{43E2FFAB-13F2-44B1-BC1C-53F45F8C7B6B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F08B6E-F4D9-4D2E-A234-EEB184EF048E}" type="pres">
      <dgm:prSet presAssocID="{43E2FFAB-13F2-44B1-BC1C-53F45F8C7B6B}" presName="cycle" presStyleCnt="0"/>
      <dgm:spPr/>
    </dgm:pt>
    <dgm:pt modelId="{DB8C3AB7-77EB-4442-855D-6B8A9AAAD647}" type="pres">
      <dgm:prSet presAssocID="{43E2FFAB-13F2-44B1-BC1C-53F45F8C7B6B}" presName="centerShape" presStyleCnt="0"/>
      <dgm:spPr/>
    </dgm:pt>
    <dgm:pt modelId="{59E29063-FDF7-4AEE-BBDC-C34929296B14}" type="pres">
      <dgm:prSet presAssocID="{43E2FFAB-13F2-44B1-BC1C-53F45F8C7B6B}" presName="connSite" presStyleLbl="node1" presStyleIdx="0" presStyleCnt="2"/>
      <dgm:spPr/>
    </dgm:pt>
    <dgm:pt modelId="{E9F69C44-CC0E-47FF-868F-B261BE12435C}" type="pres">
      <dgm:prSet presAssocID="{43E2FFAB-13F2-44B1-BC1C-53F45F8C7B6B}" presName="visible" presStyleLbl="node1" presStyleIdx="0" presStyleCnt="2" custScaleX="221918" custLinFactNeighborX="95411" custLinFactNeighborY="-3008"/>
      <dgm:spPr/>
    </dgm:pt>
    <dgm:pt modelId="{E3B0E6E4-D549-4687-9AFB-9184AB6C3D37}" type="pres">
      <dgm:prSet presAssocID="{6D615459-298A-4890-B8A6-E9D7441FC445}" presName="Name25" presStyleLbl="parChTrans1D1" presStyleIdx="0" presStyleCnt="1"/>
      <dgm:spPr/>
      <dgm:t>
        <a:bodyPr/>
        <a:lstStyle/>
        <a:p>
          <a:endParaRPr lang="ru-RU"/>
        </a:p>
      </dgm:t>
    </dgm:pt>
    <dgm:pt modelId="{0A41B240-A80A-4915-95C9-33F300EA5495}" type="pres">
      <dgm:prSet presAssocID="{4771CF24-7C9C-420D-BF45-36CD9C37D29E}" presName="node" presStyleCnt="0"/>
      <dgm:spPr/>
    </dgm:pt>
    <dgm:pt modelId="{44C8415A-EF78-43CE-B1CD-0D00B277D672}" type="pres">
      <dgm:prSet presAssocID="{4771CF24-7C9C-420D-BF45-36CD9C37D29E}" presName="parentNode" presStyleLbl="node1" presStyleIdx="1" presStyleCnt="2" custScaleX="21166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53CEAD-94AD-4609-912B-D71384180031}" type="pres">
      <dgm:prSet presAssocID="{4771CF24-7C9C-420D-BF45-36CD9C37D29E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B7A4B345-58BA-4D55-ADB5-2053593F28BF}" type="presOf" srcId="{4771CF24-7C9C-420D-BF45-36CD9C37D29E}" destId="{44C8415A-EF78-43CE-B1CD-0D00B277D672}" srcOrd="0" destOrd="0" presId="urn:microsoft.com/office/officeart/2005/8/layout/radial2"/>
    <dgm:cxn modelId="{8D5C8674-E503-4036-9617-5990CE86721F}" srcId="{43E2FFAB-13F2-44B1-BC1C-53F45F8C7B6B}" destId="{4771CF24-7C9C-420D-BF45-36CD9C37D29E}" srcOrd="0" destOrd="0" parTransId="{6D615459-298A-4890-B8A6-E9D7441FC445}" sibTransId="{46A66218-871A-4549-876B-298FFF90C5BA}"/>
    <dgm:cxn modelId="{B364360C-C79A-4EDC-BD14-D9B0CA797610}" type="presOf" srcId="{6D615459-298A-4890-B8A6-E9D7441FC445}" destId="{E3B0E6E4-D549-4687-9AFB-9184AB6C3D37}" srcOrd="0" destOrd="0" presId="urn:microsoft.com/office/officeart/2005/8/layout/radial2"/>
    <dgm:cxn modelId="{0294DF47-5218-4C57-ADDA-4258993D5CB6}" type="presOf" srcId="{43E2FFAB-13F2-44B1-BC1C-53F45F8C7B6B}" destId="{3EC52ECD-963E-435B-A5DF-A6634583B2C1}" srcOrd="0" destOrd="0" presId="urn:microsoft.com/office/officeart/2005/8/layout/radial2"/>
    <dgm:cxn modelId="{DFC30D1A-5F3D-4BDF-BE24-6F2FFE70C98D}" type="presParOf" srcId="{3EC52ECD-963E-435B-A5DF-A6634583B2C1}" destId="{1EF08B6E-F4D9-4D2E-A234-EEB184EF048E}" srcOrd="0" destOrd="0" presId="urn:microsoft.com/office/officeart/2005/8/layout/radial2"/>
    <dgm:cxn modelId="{ED7D64D6-3271-459C-9F40-17C9AD9EB85E}" type="presParOf" srcId="{1EF08B6E-F4D9-4D2E-A234-EEB184EF048E}" destId="{DB8C3AB7-77EB-4442-855D-6B8A9AAAD647}" srcOrd="0" destOrd="0" presId="urn:microsoft.com/office/officeart/2005/8/layout/radial2"/>
    <dgm:cxn modelId="{FDE474DF-3C31-440A-89A5-47E4934C785C}" type="presParOf" srcId="{DB8C3AB7-77EB-4442-855D-6B8A9AAAD647}" destId="{59E29063-FDF7-4AEE-BBDC-C34929296B14}" srcOrd="0" destOrd="0" presId="urn:microsoft.com/office/officeart/2005/8/layout/radial2"/>
    <dgm:cxn modelId="{BC4ACE62-C284-430F-8100-035140918546}" type="presParOf" srcId="{DB8C3AB7-77EB-4442-855D-6B8A9AAAD647}" destId="{E9F69C44-CC0E-47FF-868F-B261BE12435C}" srcOrd="1" destOrd="0" presId="urn:microsoft.com/office/officeart/2005/8/layout/radial2"/>
    <dgm:cxn modelId="{58EC3DA6-3B7D-4E19-A9C5-3D8CB198D399}" type="presParOf" srcId="{1EF08B6E-F4D9-4D2E-A234-EEB184EF048E}" destId="{E3B0E6E4-D549-4687-9AFB-9184AB6C3D37}" srcOrd="1" destOrd="0" presId="urn:microsoft.com/office/officeart/2005/8/layout/radial2"/>
    <dgm:cxn modelId="{D2A49026-C1B3-48DF-A508-63F8799FE557}" type="presParOf" srcId="{1EF08B6E-F4D9-4D2E-A234-EEB184EF048E}" destId="{0A41B240-A80A-4915-95C9-33F300EA5495}" srcOrd="2" destOrd="0" presId="urn:microsoft.com/office/officeart/2005/8/layout/radial2"/>
    <dgm:cxn modelId="{E8AF6EC6-EC34-41AE-AC0D-3AA7D38BFBB9}" type="presParOf" srcId="{0A41B240-A80A-4915-95C9-33F300EA5495}" destId="{44C8415A-EF78-43CE-B1CD-0D00B277D672}" srcOrd="0" destOrd="0" presId="urn:microsoft.com/office/officeart/2005/8/layout/radial2"/>
    <dgm:cxn modelId="{4E22EA32-143F-492F-BFF4-51BDFA5A130A}" type="presParOf" srcId="{0A41B240-A80A-4915-95C9-33F300EA5495}" destId="{DE53CEAD-94AD-4609-912B-D71384180031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B0E6E4-D549-4687-9AFB-9184AB6C3D37}">
      <dsp:nvSpPr>
        <dsp:cNvPr id="0" name=""/>
        <dsp:cNvSpPr/>
      </dsp:nvSpPr>
      <dsp:spPr>
        <a:xfrm rot="10800000">
          <a:off x="1185989" y="687428"/>
          <a:ext cx="98363" cy="65302"/>
        </a:xfrm>
        <a:custGeom>
          <a:avLst/>
          <a:gdLst/>
          <a:ahLst/>
          <a:cxnLst/>
          <a:rect l="0" t="0" r="0" b="0"/>
          <a:pathLst>
            <a:path>
              <a:moveTo>
                <a:pt x="0" y="32651"/>
              </a:moveTo>
              <a:lnTo>
                <a:pt x="98363" y="3265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F69C44-CC0E-47FF-868F-B261BE12435C}">
      <dsp:nvSpPr>
        <dsp:cNvPr id="0" name=""/>
        <dsp:cNvSpPr/>
      </dsp:nvSpPr>
      <dsp:spPr>
        <a:xfrm>
          <a:off x="597684" y="0"/>
          <a:ext cx="3014640" cy="13584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C8415A-EF78-43CE-B1CD-0D00B277D672}">
      <dsp:nvSpPr>
        <dsp:cNvPr id="0" name=""/>
        <dsp:cNvSpPr/>
      </dsp:nvSpPr>
      <dsp:spPr>
        <a:xfrm>
          <a:off x="1185989" y="312545"/>
          <a:ext cx="1725206" cy="815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BOOKS</a:t>
          </a:r>
          <a:endParaRPr lang="ru-RU" sz="3000" kern="1200" dirty="0"/>
        </a:p>
      </dsp:txBody>
      <dsp:txXfrm>
        <a:off x="1438640" y="431909"/>
        <a:ext cx="1219904" cy="576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210A0-B61F-415B-BFCC-44C45569BBF8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4AA96-A5CF-43D0-A046-E01ABB2F1F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338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6B45F-E6FE-4EE1-AAB6-7538EC924B64}" type="slidenum">
              <a:rPr lang="ru-RU" smtClean="0">
                <a:solidFill>
                  <a:prstClr val="black"/>
                </a:solidFill>
              </a:rPr>
              <a:pPr/>
              <a:t>18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496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E7664-F2D8-4013-B1BC-4BD6BB5624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5DFC-50AE-40E7-A397-CA5DDCE6A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90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E7664-F2D8-4013-B1BC-4BD6BB5624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5DFC-50AE-40E7-A397-CA5DDCE6A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91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E7664-F2D8-4013-B1BC-4BD6BB5624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5DFC-50AE-40E7-A397-CA5DDCE6A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07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48141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76909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74926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13366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52449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53346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02043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46056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E7664-F2D8-4013-B1BC-4BD6BB5624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5DFC-50AE-40E7-A397-CA5DDCE6A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079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37495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249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269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3502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001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133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96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39597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87782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E7664-F2D8-4013-B1BC-4BD6BB5624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5DFC-50AE-40E7-A397-CA5DDCE6A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83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E7664-F2D8-4013-B1BC-4BD6BB5624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5DFC-50AE-40E7-A397-CA5DDCE6A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67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E7664-F2D8-4013-B1BC-4BD6BB5624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5DFC-50AE-40E7-A397-CA5DDCE6A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57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E7664-F2D8-4013-B1BC-4BD6BB5624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5DFC-50AE-40E7-A397-CA5DDCE6A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0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E7664-F2D8-4013-B1BC-4BD6BB5624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5DFC-50AE-40E7-A397-CA5DDCE6A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37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E7664-F2D8-4013-B1BC-4BD6BB5624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5DFC-50AE-40E7-A397-CA5DDCE6A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03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E7664-F2D8-4013-B1BC-4BD6BB5624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5DFC-50AE-40E7-A397-CA5DDCE6A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5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E7664-F2D8-4013-B1BC-4BD6BB5624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55DFC-50AE-40E7-A397-CA5DDCE6A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566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0E7664-F2D8-4013-B1BC-4BD6BB5624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7D55DFC-50AE-40E7-A397-CA5DDCE6A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990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3986" r:id="rId14"/>
    <p:sldLayoutId id="2147483987" r:id="rId15"/>
    <p:sldLayoutId id="2147483988" r:id="rId16"/>
    <p:sldLayoutId id="2147483989" r:id="rId17"/>
  </p:sldLayoutIdLst>
  <p:transition>
    <p:wip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Adobe Caslon Pro Bold" pitchFamily="18" charset="0"/>
              </a:rPr>
              <a:t>BOOKWORMS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>
              <a:buNone/>
            </a:pPr>
            <a:endParaRPr lang="en-US" sz="4000" dirty="0" smtClean="0">
              <a:latin typeface="Adobe Heiti Std R" pitchFamily="34" charset="-128"/>
              <a:ea typeface="Adobe Heiti Std R" pitchFamily="34" charset="-128"/>
            </a:endParaRPr>
          </a:p>
          <a:p>
            <a:pPr algn="ctr">
              <a:buNone/>
            </a:pPr>
            <a:r>
              <a:rPr lang="en-US" sz="4000" dirty="0" smtClean="0">
                <a:latin typeface="Adobe Heiti Std R" pitchFamily="34" charset="-128"/>
                <a:ea typeface="Adobe Heiti Std R" pitchFamily="34" charset="-128"/>
              </a:rPr>
              <a:t>Module 2a</a:t>
            </a:r>
          </a:p>
          <a:p>
            <a:pPr algn="ctr">
              <a:buNone/>
            </a:pPr>
            <a:r>
              <a:rPr lang="en-US" sz="4000" dirty="0" smtClean="0">
                <a:latin typeface="Adobe Heiti Std R" pitchFamily="34" charset="-128"/>
                <a:ea typeface="Adobe Heiti Std R" pitchFamily="34" charset="-128"/>
              </a:rPr>
              <a:t>Form 7</a:t>
            </a:r>
          </a:p>
          <a:p>
            <a:pPr algn="ctr">
              <a:buNone/>
            </a:pPr>
            <a:r>
              <a:rPr lang="en-US" sz="4000" dirty="0" smtClean="0">
                <a:latin typeface="Adobe Heiti Std R" pitchFamily="34" charset="-128"/>
                <a:ea typeface="Adobe Heiti Std R" pitchFamily="34" charset="-128"/>
              </a:rPr>
              <a:t>“Spotlight”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3" descr="Bookworm.pn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629150" y="2504051"/>
            <a:ext cx="3829050" cy="3150061"/>
          </a:xfrm>
        </p:spPr>
      </p:pic>
      <p:pic>
        <p:nvPicPr>
          <p:cNvPr id="6" name="Рисунок 5" descr="stock-illustration-7530687-bookwor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00392" y="142248"/>
            <a:ext cx="720080" cy="766472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 Bold" pitchFamily="18" charset="0"/>
              </a:rPr>
              <a:t>THE  FAMOUS  AUTHOR</a:t>
            </a:r>
            <a:endParaRPr lang="ru-RU" dirty="0"/>
          </a:p>
        </p:txBody>
      </p:sp>
      <p:pic>
        <p:nvPicPr>
          <p:cNvPr id="5" name="Содержимое 4" descr="102500904_konandojl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899592" y="1772816"/>
            <a:ext cx="2767533" cy="3647703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Adobe Caslon Pro Bold" pitchFamily="18" charset="0"/>
              </a:rPr>
              <a:t>Sir Arthur Conan Doyle</a:t>
            </a:r>
          </a:p>
          <a:p>
            <a:pPr>
              <a:buNone/>
            </a:pPr>
            <a:r>
              <a:rPr lang="en-US" dirty="0" smtClean="0">
                <a:latin typeface="Adobe Caslon Pro Bold" pitchFamily="18" charset="0"/>
              </a:rPr>
              <a:t>(22.05.1859-07.08.1930)</a:t>
            </a:r>
          </a:p>
          <a:p>
            <a:pPr>
              <a:buNone/>
            </a:pPr>
            <a:endParaRPr lang="en-US" dirty="0" smtClean="0">
              <a:latin typeface="Adobe Caslon Pro Bold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Adobe Caslon Pro Bold" pitchFamily="18" charset="0"/>
              </a:rPr>
              <a:t>The detective writer</a:t>
            </a:r>
            <a:endParaRPr lang="ru-RU" dirty="0"/>
          </a:p>
        </p:txBody>
      </p:sp>
      <p:pic>
        <p:nvPicPr>
          <p:cNvPr id="6" name="Рисунок 5" descr="stock-illustration-7530687-bookwor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5013176"/>
            <a:ext cx="1088136" cy="115824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Прямоугольник 8"/>
          <p:cNvSpPr>
            <a:spLocks noChangeArrowheads="1"/>
          </p:cNvSpPr>
          <p:nvPr/>
        </p:nvSpPr>
        <p:spPr bwMode="auto">
          <a:xfrm>
            <a:off x="3500430" y="1714488"/>
            <a:ext cx="54292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 dirty="0" smtClean="0">
                <a:latin typeface="Calibri" pitchFamily="34" charset="0"/>
              </a:rPr>
              <a:t>           The Adventures of Sherlock Holmes</a:t>
            </a:r>
            <a:endParaRPr lang="ru-RU" sz="1900" dirty="0">
              <a:latin typeface="Calibri" pitchFamily="34" charset="0"/>
            </a:endParaRPr>
          </a:p>
        </p:txBody>
      </p:sp>
      <p:sp>
        <p:nvSpPr>
          <p:cNvPr id="17415" name="Прямоугольник 9"/>
          <p:cNvSpPr>
            <a:spLocks noChangeArrowheads="1"/>
          </p:cNvSpPr>
          <p:nvPr/>
        </p:nvSpPr>
        <p:spPr bwMode="auto">
          <a:xfrm>
            <a:off x="4019575" y="2736867"/>
            <a:ext cx="392906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 dirty="0" smtClean="0">
                <a:latin typeface="Calibri" pitchFamily="34" charset="0"/>
              </a:rPr>
              <a:t>Arthur Conan Doyle</a:t>
            </a:r>
            <a:endParaRPr lang="ru-RU" sz="1900" dirty="0">
              <a:latin typeface="Calibri" pitchFamily="34" charset="0"/>
            </a:endParaRPr>
          </a:p>
        </p:txBody>
      </p:sp>
      <p:sp>
        <p:nvSpPr>
          <p:cNvPr id="17416" name="Прямоугольник 10"/>
          <p:cNvSpPr>
            <a:spLocks noChangeArrowheads="1"/>
          </p:cNvSpPr>
          <p:nvPr/>
        </p:nvSpPr>
        <p:spPr bwMode="auto">
          <a:xfrm>
            <a:off x="4091013" y="4094179"/>
            <a:ext cx="4357687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 dirty="0" smtClean="0">
                <a:latin typeface="Calibri" pitchFamily="34" charset="0"/>
              </a:rPr>
              <a:t>Sherlock Holmes</a:t>
            </a:r>
            <a:endParaRPr lang="ru-RU" sz="1900" dirty="0">
              <a:latin typeface="Calibri" pitchFamily="34" charset="0"/>
            </a:endParaRPr>
          </a:p>
        </p:txBody>
      </p:sp>
      <p:sp>
        <p:nvSpPr>
          <p:cNvPr id="17417" name="Прямоугольник 11"/>
          <p:cNvSpPr>
            <a:spLocks noChangeArrowheads="1"/>
          </p:cNvSpPr>
          <p:nvPr/>
        </p:nvSpPr>
        <p:spPr bwMode="auto">
          <a:xfrm>
            <a:off x="4091013" y="5451492"/>
            <a:ext cx="478631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 dirty="0" smtClean="0">
                <a:latin typeface="Calibri" pitchFamily="34" charset="0"/>
              </a:rPr>
              <a:t>Genius of deduction.</a:t>
            </a:r>
            <a:endParaRPr lang="ru-RU" sz="1900" dirty="0">
              <a:latin typeface="Calibri" pitchFamily="34" charset="0"/>
            </a:endParaRPr>
          </a:p>
        </p:txBody>
      </p:sp>
      <p:pic>
        <p:nvPicPr>
          <p:cNvPr id="17412" name="Picture 4" descr="http://static.diary.ru/userdir/2/0/9/6/2096281/644494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3200464" cy="43654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7" name="Прямоугольник 16"/>
          <p:cNvSpPr/>
          <p:nvPr/>
        </p:nvSpPr>
        <p:spPr>
          <a:xfrm>
            <a:off x="4162449" y="1093790"/>
            <a:ext cx="383310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The title of the book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62449" y="2093922"/>
            <a:ext cx="15726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Author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91011" y="3379806"/>
            <a:ext cx="429822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Main character’s name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091011" y="4737128"/>
            <a:ext cx="355873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What’s famous for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178722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686800" cy="841248"/>
          </a:xfrm>
        </p:spPr>
        <p:txBody>
          <a:bodyPr/>
          <a:lstStyle/>
          <a:p>
            <a:r>
              <a:rPr lang="en-US" dirty="0" smtClean="0">
                <a:latin typeface="Adobe Caslon Pro Bold" pitchFamily="18" charset="0"/>
              </a:rPr>
              <a:t>THE  FAMOUS  AUTHOR</a:t>
            </a:r>
            <a:endParaRPr lang="ru-RU" dirty="0"/>
          </a:p>
        </p:txBody>
      </p:sp>
      <p:pic>
        <p:nvPicPr>
          <p:cNvPr id="7" name="Содержимое 6" descr="жюль-верн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827584" y="1772816"/>
            <a:ext cx="2944316" cy="3633415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Adobe Caslon Pro Bold" pitchFamily="18" charset="0"/>
              </a:rPr>
              <a:t>   Jules Verne</a:t>
            </a:r>
          </a:p>
          <a:p>
            <a:pPr algn="ctr">
              <a:buNone/>
            </a:pPr>
            <a:r>
              <a:rPr lang="en-US" dirty="0" smtClean="0">
                <a:latin typeface="Adobe Caslon Pro Bold" pitchFamily="18" charset="0"/>
              </a:rPr>
              <a:t>(08.02.1828-24.03.1905)</a:t>
            </a:r>
          </a:p>
          <a:p>
            <a:pPr algn="ctr">
              <a:buNone/>
            </a:pPr>
            <a:endParaRPr lang="en-US" dirty="0" smtClean="0">
              <a:latin typeface="Adobe Caslon Pro Bold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Adobe Caslon Pro Bold" pitchFamily="18" charset="0"/>
              </a:rPr>
              <a:t>The author of science fiction </a:t>
            </a:r>
            <a:endParaRPr lang="ru-RU" dirty="0"/>
          </a:p>
        </p:txBody>
      </p:sp>
      <p:pic>
        <p:nvPicPr>
          <p:cNvPr id="8" name="Рисунок 7" descr="stock-illustration-7530687-bookwor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4797152"/>
            <a:ext cx="1088136" cy="115824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Прямоугольник 7"/>
          <p:cNvSpPr>
            <a:spLocks noChangeArrowheads="1"/>
          </p:cNvSpPr>
          <p:nvPr/>
        </p:nvSpPr>
        <p:spPr bwMode="auto">
          <a:xfrm>
            <a:off x="4214813" y="1500184"/>
            <a:ext cx="49291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 dirty="0" smtClean="0"/>
              <a:t>  Twenty </a:t>
            </a:r>
            <a:r>
              <a:rPr lang="en-US" i="1" dirty="0"/>
              <a:t>Thousand Leagues Under the Sea</a:t>
            </a:r>
            <a:endParaRPr lang="en-US" dirty="0"/>
          </a:p>
        </p:txBody>
      </p:sp>
      <p:sp>
        <p:nvSpPr>
          <p:cNvPr id="9223" name="Прямоугольник 8"/>
          <p:cNvSpPr>
            <a:spLocks noChangeArrowheads="1"/>
          </p:cNvSpPr>
          <p:nvPr/>
        </p:nvSpPr>
        <p:spPr bwMode="auto">
          <a:xfrm>
            <a:off x="4357686" y="2571744"/>
            <a:ext cx="3929062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Jules Verne</a:t>
            </a:r>
            <a:r>
              <a:rPr lang="ru-RU" sz="1900" dirty="0" smtClean="0">
                <a:latin typeface="Calibri" pitchFamily="34" charset="0"/>
              </a:rPr>
              <a:t>(</a:t>
            </a:r>
            <a:r>
              <a:rPr lang="en-US" sz="1900" dirty="0" smtClean="0">
                <a:latin typeface="Calibri" pitchFamily="34" charset="0"/>
              </a:rPr>
              <a:t>France</a:t>
            </a:r>
            <a:r>
              <a:rPr lang="ru-RU" sz="1900" dirty="0" smtClean="0">
                <a:latin typeface="Calibri" pitchFamily="34" charset="0"/>
              </a:rPr>
              <a:t>)</a:t>
            </a:r>
            <a:endParaRPr lang="ru-RU" sz="1900" dirty="0">
              <a:latin typeface="Calibri" pitchFamily="34" charset="0"/>
            </a:endParaRPr>
          </a:p>
        </p:txBody>
      </p:sp>
      <p:sp>
        <p:nvSpPr>
          <p:cNvPr id="9224" name="Прямоугольник 9"/>
          <p:cNvSpPr>
            <a:spLocks noChangeArrowheads="1"/>
          </p:cNvSpPr>
          <p:nvPr/>
        </p:nvSpPr>
        <p:spPr bwMode="auto">
          <a:xfrm>
            <a:off x="4357688" y="3929059"/>
            <a:ext cx="4357687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 dirty="0" smtClean="0">
                <a:latin typeface="Calibri" pitchFamily="34" charset="0"/>
              </a:rPr>
              <a:t>Captain </a:t>
            </a:r>
            <a:r>
              <a:rPr lang="en-US" sz="1900" dirty="0" err="1" smtClean="0">
                <a:latin typeface="Calibri" pitchFamily="34" charset="0"/>
              </a:rPr>
              <a:t>Nemo</a:t>
            </a:r>
            <a:endParaRPr lang="ru-RU" sz="1900" dirty="0">
              <a:latin typeface="Calibri" pitchFamily="34" charset="0"/>
            </a:endParaRPr>
          </a:p>
        </p:txBody>
      </p:sp>
      <p:sp>
        <p:nvSpPr>
          <p:cNvPr id="9225" name="Прямоугольник 10"/>
          <p:cNvSpPr>
            <a:spLocks noChangeArrowheads="1"/>
          </p:cNvSpPr>
          <p:nvPr/>
        </p:nvSpPr>
        <p:spPr bwMode="auto">
          <a:xfrm>
            <a:off x="4357688" y="5286372"/>
            <a:ext cx="478631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 dirty="0" smtClean="0">
                <a:latin typeface="Calibri" pitchFamily="34" charset="0"/>
              </a:rPr>
              <a:t>Traveled under the sea in his submarine, </a:t>
            </a:r>
          </a:p>
          <a:p>
            <a:r>
              <a:rPr lang="en-US" sz="1900" dirty="0" smtClean="0">
                <a:latin typeface="Calibri" pitchFamily="34" charset="0"/>
              </a:rPr>
              <a:t>“The Nautilus”.</a:t>
            </a:r>
            <a:endParaRPr lang="ru-RU" sz="1900" dirty="0">
              <a:latin typeface="Calibri" pitchFamily="34" charset="0"/>
            </a:endParaRPr>
          </a:p>
        </p:txBody>
      </p:sp>
      <p:pic>
        <p:nvPicPr>
          <p:cNvPr id="14342" name="Picture 6" descr="http://kinofilms.tv/images/films/27/26131/big/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3116"/>
            <a:ext cx="4000491" cy="30003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4429124" y="928670"/>
            <a:ext cx="383310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The title of the book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1928802"/>
            <a:ext cx="15726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Author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57686" y="3214686"/>
            <a:ext cx="429822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Main character’s name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357686" y="4572008"/>
            <a:ext cx="355873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What’s famous for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463489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836712"/>
            <a:ext cx="8712968" cy="6275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Neat appearance - when person looks fresh and tidy </a:t>
            </a:r>
            <a:r>
              <a:rPr 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аккуратная внешность - когда человек внешне выглядит чисто и опрятно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Obsession - passion </a:t>
            </a:r>
            <a:r>
              <a:rPr 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ярко-выраженная склонность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 - to organize something well </a:t>
            </a:r>
            <a:r>
              <a:rPr 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должно быть – сделать что-то отлично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Psychology - the scientific study of the way the human mind works and how it influences behavior </a:t>
            </a:r>
            <a:r>
              <a:rPr 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психология – область исследований, которая изведывает деятельность человеческого разума и его действие на образ действий человека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Investigation - the act or process of examining a crime, problem, statement,</a:t>
            </a:r>
            <a:r>
              <a:rPr 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раскрытие - процедура, которая исследует явления нарушающие закон, сложности, заявка (отчет) и т.д.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first glance - at first sight </a:t>
            </a:r>
            <a:r>
              <a:rPr 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впечатление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Inspired - excellent, or resulting from inspiration </a:t>
            </a:r>
            <a:r>
              <a:rPr 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воодушевленный - отличный, либо продукт воодушевления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Brilliant - amazing </a:t>
            </a:r>
            <a:r>
              <a:rPr 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необычайный- удивительный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30183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5008" y="764704"/>
            <a:ext cx="8928992" cy="6234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rgbClr val="3F3F3F"/>
                </a:solidFill>
                <a:latin typeface="Helvetica" panose="020B0604020202020204" pitchFamily="34" charset="0"/>
              </a:rPr>
              <a:t> 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solve - to find an answer to a problem </a:t>
            </a:r>
            <a:r>
              <a:rPr 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разбирать – получать ответ на сложность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Mysterious cases - cases, which are strange, not known, or not understood</a:t>
            </a:r>
            <a:r>
              <a:rPr 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загадочные, мифические события - ситуации которые представляют собой неизведанные, странные или </a:t>
            </a:r>
            <a:r>
              <a:rPr lang="ru-RU" dirty="0" smtClean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необъяснимые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Саре -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coat </a:t>
            </a:r>
            <a:r>
              <a:rPr 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плащ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Magnifying glass - a piece of curved glass that makes objects look larger than they are </a:t>
            </a:r>
            <a:r>
              <a:rPr 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лупа – определенным образом согнутый осколок, который помогает вещам выглядеть на порядок больше, чем они есть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Imagination - the ability to form pictures in the mind </a:t>
            </a:r>
            <a:r>
              <a:rPr 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фантазия навык к воспроизведению в голове рисунка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 - some; an amount that is not exact but is fewer than many</a:t>
            </a:r>
            <a:r>
              <a:rPr 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- некоторые, не определенное количество, т.е. не меньше, не больше.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Underwater - under the surface of the water, especially under the surface of the sea</a:t>
            </a:r>
            <a:r>
              <a:rPr 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подводный – который располагается под водой, который расположен в морских водах.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94561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533400"/>
            <a:ext cx="7772400" cy="1470025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676400" y="3352800"/>
            <a:ext cx="6400800" cy="17526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z="2800" smtClean="0"/>
          </a:p>
        </p:txBody>
      </p:sp>
      <p:sp>
        <p:nvSpPr>
          <p:cNvPr id="2052" name="WordArt 5"/>
          <p:cNvSpPr>
            <a:spLocks noChangeArrowheads="1" noChangeShapeType="1" noTextEdit="1"/>
          </p:cNvSpPr>
          <p:nvPr/>
        </p:nvSpPr>
        <p:spPr bwMode="auto">
          <a:xfrm>
            <a:off x="1447800" y="762000"/>
            <a:ext cx="6324600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6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PAST SIMPLE TENSE</a:t>
            </a:r>
            <a:endParaRPr lang="ru-RU" sz="6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43043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ru-RU" dirty="0" smtClean="0">
                <a:solidFill>
                  <a:schemeClr val="accent2"/>
                </a:solidFill>
              </a:rPr>
              <a:t>PAST SIMPLE TENSE</a:t>
            </a:r>
            <a:endParaRPr lang="ru-RU" altLang="ru-RU" dirty="0" smtClean="0">
              <a:solidFill>
                <a:schemeClr val="accent2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3"/>
          </p:nvPr>
        </p:nvSpPr>
        <p:spPr bwMode="auto">
          <a:xfrm>
            <a:off x="839788" y="1981200"/>
            <a:ext cx="7847012" cy="4149725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4800" dirty="0" smtClean="0"/>
              <a:t>Простое прошедшее время.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4800" dirty="0" smtClean="0"/>
              <a:t>Обозначает действие, которое произошло в прошлом</a:t>
            </a:r>
          </a:p>
        </p:txBody>
      </p:sp>
    </p:spTree>
    <p:extLst>
      <p:ext uri="{BB962C8B-B14F-4D97-AF65-F5344CB8AC3E}">
        <p14:creationId xmlns:p14="http://schemas.microsoft.com/office/powerpoint/2010/main" val="90770938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60000"/>
                <a:lumOff val="4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" y="110559"/>
            <a:ext cx="9144000" cy="6741368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716222" y="1497622"/>
            <a:ext cx="3810866" cy="66548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300" dirty="0">
                <a:solidFill>
                  <a:srgbClr val="4472C4">
                    <a:lumMod val="50000"/>
                  </a:srgbClr>
                </a:solidFill>
                <a:latin typeface="Bauhaus 93" panose="04030905020B02020C02" pitchFamily="82" charset="0"/>
              </a:rPr>
              <a:t>Past Simple</a:t>
            </a:r>
            <a:endParaRPr lang="ru-RU" sz="3300" dirty="0">
              <a:solidFill>
                <a:srgbClr val="4472C4">
                  <a:lumMod val="50000"/>
                </a:srgb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6386" y="2383714"/>
            <a:ext cx="3997866" cy="141156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rgbClr val="002060"/>
                </a:solidFill>
                <a:latin typeface="Bauhaus 93" panose="04030905020B02020C02" pitchFamily="82" charset="0"/>
              </a:rPr>
              <a:t> </a:t>
            </a:r>
            <a:endParaRPr lang="ru-RU" sz="3000" dirty="0">
              <a:solidFill>
                <a:srgbClr val="00206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471" y="1246182"/>
            <a:ext cx="2763693" cy="2763693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4761634" y="2383714"/>
            <a:ext cx="4028189" cy="141156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rgbClr val="002060"/>
                </a:solidFill>
                <a:latin typeface="Bauhaus 93" panose="04030905020B02020C02" pitchFamily="82" charset="0"/>
              </a:rPr>
              <a:t> </a:t>
            </a:r>
            <a:endParaRPr lang="ru-RU" sz="3000" dirty="0">
              <a:solidFill>
                <a:srgbClr val="00206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03254" y="1277014"/>
            <a:ext cx="2740746" cy="2763693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 rot="1137091">
            <a:off x="345270" y="2112283"/>
            <a:ext cx="1703505" cy="542864"/>
          </a:xfrm>
          <a:prstGeom prst="roundRect">
            <a:avLst/>
          </a:prstGeom>
          <a:solidFill>
            <a:srgbClr val="FF505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300" dirty="0">
                <a:solidFill>
                  <a:prstClr val="white"/>
                </a:solidFill>
                <a:latin typeface="Adobe Garamond Pro Bold" panose="02020702060506020403" pitchFamily="18" charset="0"/>
              </a:rPr>
              <a:t>regular</a:t>
            </a:r>
            <a:endParaRPr lang="ru-RU" sz="3300" dirty="0">
              <a:solidFill>
                <a:prstClr val="white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 rot="20639728">
            <a:off x="7044494" y="2054683"/>
            <a:ext cx="1703505" cy="5428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300" dirty="0">
                <a:solidFill>
                  <a:prstClr val="white"/>
                </a:solidFill>
                <a:latin typeface="Adobe Garamond Pro Bold" panose="02020702060506020403" pitchFamily="18" charset="0"/>
              </a:rPr>
              <a:t>irregular</a:t>
            </a:r>
            <a:endParaRPr lang="ru-RU" sz="3300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2799" y="2865851"/>
            <a:ext cx="17695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happen</a:t>
            </a:r>
            <a:r>
              <a:rPr lang="en-US" sz="2400" dirty="0">
                <a:solidFill>
                  <a:srgbClr val="FF505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ed</a:t>
            </a:r>
          </a:p>
          <a:p>
            <a:r>
              <a:rPr lang="en-US" sz="2400" dirty="0">
                <a:solidFill>
                  <a:srgbClr val="00206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answer</a:t>
            </a:r>
            <a:r>
              <a:rPr lang="en-US" sz="2400" dirty="0">
                <a:solidFill>
                  <a:srgbClr val="FF505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ed</a:t>
            </a:r>
            <a:endParaRPr lang="ru-RU" sz="2400" dirty="0">
              <a:solidFill>
                <a:srgbClr val="FF5050"/>
              </a:solidFill>
              <a:cs typeface="MV Boli" panose="0200050003020009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05710" y="2347237"/>
            <a:ext cx="1606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Bauhaus 93" panose="04030905020B02020C02" pitchFamily="82" charset="0"/>
              </a:rPr>
              <a:t>V+</a:t>
            </a:r>
            <a:r>
              <a:rPr lang="en-US" sz="3600" dirty="0">
                <a:solidFill>
                  <a:srgbClr val="FF5050"/>
                </a:solidFill>
                <a:latin typeface="Bauhaus 93" panose="04030905020B02020C02" pitchFamily="82" charset="0"/>
              </a:rPr>
              <a:t>ed</a:t>
            </a:r>
            <a:endParaRPr lang="ru-RU" sz="3600" dirty="0">
              <a:solidFill>
                <a:srgbClr val="FF505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258834" y="2891220"/>
            <a:ext cx="440366" cy="403957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36458" y="3288723"/>
            <a:ext cx="452243" cy="385041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69395" y="2382715"/>
            <a:ext cx="705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Bauhaus 93" panose="04030905020B02020C02" pitchFamily="82" charset="0"/>
              </a:rPr>
              <a:t>V</a:t>
            </a:r>
            <a:r>
              <a:rPr lang="en-US" sz="2100" dirty="0">
                <a:solidFill>
                  <a:srgbClr val="FF5050"/>
                </a:solidFill>
                <a:latin typeface="Bauhaus 93" panose="04030905020B02020C02" pitchFamily="82" charset="0"/>
              </a:rPr>
              <a:t>2</a:t>
            </a:r>
            <a:endParaRPr lang="ru-RU" sz="2100" dirty="0">
              <a:solidFill>
                <a:srgbClr val="FF5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89920" y="2865851"/>
            <a:ext cx="2249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ring - </a:t>
            </a:r>
            <a:r>
              <a:rPr lang="en-US" sz="2400" dirty="0">
                <a:solidFill>
                  <a:srgbClr val="FF505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rang</a:t>
            </a:r>
          </a:p>
          <a:p>
            <a:r>
              <a:rPr lang="en-US" sz="2400" dirty="0">
                <a:solidFill>
                  <a:srgbClr val="00206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write - </a:t>
            </a:r>
            <a:r>
              <a:rPr lang="en-US" sz="2400" dirty="0">
                <a:solidFill>
                  <a:srgbClr val="FF505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wrote</a:t>
            </a:r>
            <a:endParaRPr lang="ru-RU" sz="2400" dirty="0">
              <a:solidFill>
                <a:srgbClr val="FF5050"/>
              </a:solidFill>
              <a:cs typeface="MV Boli" panose="02000500030200090000" pitchFamily="2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21155" y="4651498"/>
            <a:ext cx="9001000" cy="1865148"/>
          </a:xfrm>
          <a:prstGeom prst="roundRect">
            <a:avLst/>
          </a:prstGeom>
          <a:gradFill flip="none" rotWithShape="1">
            <a:gsLst>
              <a:gs pos="28000">
                <a:schemeClr val="accent1">
                  <a:lumMod val="75000"/>
                </a:schemeClr>
              </a:gs>
              <a:gs pos="67000">
                <a:schemeClr val="accent1">
                  <a:lumMod val="75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16200000" scaled="1"/>
            <a:tileRect/>
          </a:gra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rgbClr val="002060"/>
                </a:solidFill>
                <a:latin typeface="Bauhaus 93" panose="04030905020B02020C02" pitchFamily="82" charset="0"/>
              </a:rPr>
              <a:t> </a:t>
            </a:r>
            <a:endParaRPr lang="ru-RU" sz="3000" dirty="0">
              <a:solidFill>
                <a:srgbClr val="002060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H="1">
            <a:off x="4589274" y="4095891"/>
            <a:ext cx="1" cy="1554166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Хорда 28"/>
          <p:cNvSpPr/>
          <p:nvPr/>
        </p:nvSpPr>
        <p:spPr>
          <a:xfrm rot="9001385">
            <a:off x="3491275" y="3578587"/>
            <a:ext cx="2195996" cy="2195695"/>
          </a:xfrm>
          <a:prstGeom prst="chord">
            <a:avLst>
              <a:gd name="adj1" fmla="val 3734315"/>
              <a:gd name="adj2" fmla="val 10620033"/>
            </a:avLst>
          </a:prstGeom>
          <a:solidFill>
            <a:schemeClr val="bg2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prstClr val="white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62884" y="3529330"/>
            <a:ext cx="3125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5050"/>
                </a:solidFill>
                <a:latin typeface="Bauhaus 93" panose="04030905020B02020C02" pitchFamily="82" charset="0"/>
              </a:rPr>
              <a:t>did</a:t>
            </a:r>
            <a:endParaRPr lang="ru-RU" sz="3600" dirty="0">
              <a:solidFill>
                <a:srgbClr val="FF5050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302353" y="3903509"/>
            <a:ext cx="770894" cy="71560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prstClr val="white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8759" y="3981160"/>
            <a:ext cx="7637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dirty="0">
                <a:solidFill>
                  <a:srgbClr val="FF5050"/>
                </a:solidFill>
                <a:latin typeface="Bauhaus 93" panose="04030905020B02020C02" pitchFamily="82" charset="0"/>
              </a:rPr>
              <a:t>?</a:t>
            </a:r>
            <a:endParaRPr lang="ru-RU" sz="3300" dirty="0">
              <a:solidFill>
                <a:srgbClr val="FF5050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8018929" y="3913424"/>
            <a:ext cx="770894" cy="71560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prstClr val="white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216235" y="3602426"/>
            <a:ext cx="4360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rgbClr val="FF5050"/>
                </a:solidFill>
                <a:latin typeface="Baskerville Old Face" panose="02020602080505020303" pitchFamily="18" charset="0"/>
              </a:rPr>
              <a:t>-</a:t>
            </a:r>
            <a:endParaRPr lang="ru-RU" sz="7200" b="1" dirty="0">
              <a:solidFill>
                <a:srgbClr val="FF5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8115" y="4687490"/>
            <a:ext cx="918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5050"/>
                </a:solidFill>
                <a:latin typeface="Bauhaus 93" panose="04030905020B02020C02" pitchFamily="82" charset="0"/>
              </a:rPr>
              <a:t>Did </a:t>
            </a:r>
            <a:endParaRPr lang="ru-RU" sz="3600" dirty="0">
              <a:solidFill>
                <a:srgbClr val="FF5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22619" y="4667400"/>
            <a:ext cx="169724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prstClr val="white"/>
                </a:solidFill>
                <a:latin typeface="Adobe Caslon Pro Bold" panose="0205070206050A020403" pitchFamily="18" charset="0"/>
              </a:rPr>
              <a:t>I</a:t>
            </a:r>
            <a:r>
              <a:rPr lang="en-US" sz="2100" dirty="0">
                <a:solidFill>
                  <a:srgbClr val="FF5050"/>
                </a:solidFill>
                <a:latin typeface="Adobe Caslon Pro Bold" panose="0205070206050A020403" pitchFamily="18" charset="0"/>
              </a:rPr>
              <a:t> </a:t>
            </a:r>
          </a:p>
          <a:p>
            <a:pPr algn="ctr"/>
            <a:r>
              <a:rPr lang="en-US" sz="2100" dirty="0">
                <a:solidFill>
                  <a:prstClr val="white"/>
                </a:solidFill>
                <a:latin typeface="Adobe Caslon Pro Bold" panose="0205070206050A020403" pitchFamily="18" charset="0"/>
              </a:rPr>
              <a:t>he/she/it</a:t>
            </a:r>
          </a:p>
          <a:p>
            <a:pPr algn="ctr"/>
            <a:r>
              <a:rPr lang="en-US" sz="2100" dirty="0">
                <a:solidFill>
                  <a:prstClr val="white"/>
                </a:solidFill>
                <a:latin typeface="Adobe Caslon Pro Bold" panose="0205070206050A020403" pitchFamily="18" charset="0"/>
              </a:rPr>
              <a:t>we/you/they</a:t>
            </a:r>
            <a:endParaRPr lang="ru-RU" sz="2100" dirty="0">
              <a:solidFill>
                <a:prstClr val="white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968250" y="4703768"/>
            <a:ext cx="1403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prstClr val="white"/>
                </a:solidFill>
                <a:latin typeface="Adobe Caslon Pro Bold" panose="0205070206050A020403" pitchFamily="18" charset="0"/>
              </a:rPr>
              <a:t>finish</a:t>
            </a:r>
            <a:endParaRPr lang="en-US" sz="2100" dirty="0">
              <a:solidFill>
                <a:srgbClr val="FF5050"/>
              </a:solidFill>
              <a:latin typeface="Adobe Caslon Pro Bold" panose="0205070206050A020403" pitchFamily="18" charset="0"/>
            </a:endParaRPr>
          </a:p>
          <a:p>
            <a:r>
              <a:rPr lang="en-US" sz="2100" dirty="0">
                <a:solidFill>
                  <a:prstClr val="white"/>
                </a:solidFill>
                <a:latin typeface="Adobe Caslon Pro Bold" panose="0205070206050A020403" pitchFamily="18" charset="0"/>
              </a:rPr>
              <a:t>speak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223683" y="4790288"/>
            <a:ext cx="7637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dirty="0">
                <a:solidFill>
                  <a:prstClr val="white"/>
                </a:solidFill>
                <a:latin typeface="Bauhaus 93" panose="04030905020B02020C02" pitchFamily="82" charset="0"/>
              </a:rPr>
              <a:t>?</a:t>
            </a:r>
            <a:endParaRPr lang="ru-RU" sz="3300" dirty="0">
              <a:solidFill>
                <a:prstClr val="white"/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8138962" y="5012145"/>
            <a:ext cx="543434" cy="33483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75" b="1" dirty="0">
                <a:solidFill>
                  <a:srgbClr val="FF5050"/>
                </a:solidFill>
                <a:latin typeface="Adobe Caslon Pro Bold" panose="0205070206050A020403" pitchFamily="18" charset="0"/>
              </a:rPr>
              <a:t>ed</a:t>
            </a:r>
            <a:endParaRPr lang="ru-RU" sz="1875" b="1" dirty="0">
              <a:solidFill>
                <a:srgbClr val="FF505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483744" y="4796592"/>
            <a:ext cx="196746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prstClr val="white"/>
                </a:solidFill>
                <a:latin typeface="Adobe Caslon Pro Bold" panose="0205070206050A020403" pitchFamily="18" charset="0"/>
              </a:rPr>
              <a:t>I</a:t>
            </a:r>
            <a:r>
              <a:rPr lang="en-US" sz="2100" dirty="0">
                <a:solidFill>
                  <a:srgbClr val="FF5050"/>
                </a:solidFill>
                <a:latin typeface="Adobe Caslon Pro Bold" panose="0205070206050A020403" pitchFamily="18" charset="0"/>
              </a:rPr>
              <a:t> </a:t>
            </a:r>
          </a:p>
          <a:p>
            <a:pPr algn="ctr"/>
            <a:r>
              <a:rPr lang="en-US" sz="2100" dirty="0">
                <a:solidFill>
                  <a:prstClr val="white"/>
                </a:solidFill>
                <a:latin typeface="Adobe Caslon Pro Bold" panose="0205070206050A020403" pitchFamily="18" charset="0"/>
              </a:rPr>
              <a:t>He/she/it</a:t>
            </a:r>
          </a:p>
          <a:p>
            <a:pPr algn="ctr"/>
            <a:r>
              <a:rPr lang="en-US" sz="2100" dirty="0">
                <a:solidFill>
                  <a:prstClr val="white"/>
                </a:solidFill>
                <a:latin typeface="Adobe Caslon Pro Bold" panose="0205070206050A020403" pitchFamily="18" charset="0"/>
              </a:rPr>
              <a:t>We/you/they</a:t>
            </a:r>
            <a:endParaRPr lang="ru-RU" sz="2100" dirty="0">
              <a:solidFill>
                <a:prstClr val="white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968146" y="4767205"/>
            <a:ext cx="1665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5050"/>
                </a:solidFill>
                <a:latin typeface="Bauhaus 93" panose="04030905020B02020C02" pitchFamily="82" charset="0"/>
              </a:rPr>
              <a:t>didn’t</a:t>
            </a:r>
            <a:endParaRPr lang="ru-RU" sz="3600" dirty="0">
              <a:solidFill>
                <a:srgbClr val="FF505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317354" y="4976595"/>
            <a:ext cx="1403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prstClr val="white"/>
                </a:solidFill>
                <a:latin typeface="Adobe Caslon Pro Bold" panose="0205070206050A020403" pitchFamily="18" charset="0"/>
              </a:rPr>
              <a:t>finish</a:t>
            </a:r>
            <a:endParaRPr lang="en-US" sz="2100" dirty="0">
              <a:solidFill>
                <a:srgbClr val="FF5050"/>
              </a:solidFill>
              <a:latin typeface="Adobe Caslon Pro Bold" panose="0205070206050A020403" pitchFamily="18" charset="0"/>
            </a:endParaRPr>
          </a:p>
          <a:p>
            <a:r>
              <a:rPr lang="en-US" sz="2100" dirty="0">
                <a:solidFill>
                  <a:prstClr val="white"/>
                </a:solidFill>
                <a:latin typeface="Adobe Caslon Pro Bold" panose="0205070206050A020403" pitchFamily="18" charset="0"/>
              </a:rPr>
              <a:t>speak</a:t>
            </a:r>
          </a:p>
        </p:txBody>
      </p:sp>
      <p:sp>
        <p:nvSpPr>
          <p:cNvPr id="57" name="Овал 56"/>
          <p:cNvSpPr/>
          <p:nvPr/>
        </p:nvSpPr>
        <p:spPr>
          <a:xfrm>
            <a:off x="3743462" y="4898764"/>
            <a:ext cx="543434" cy="33483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75" b="1" dirty="0">
                <a:solidFill>
                  <a:srgbClr val="FF5050"/>
                </a:solidFill>
                <a:latin typeface="Adobe Caslon Pro Bold" panose="0205070206050A020403" pitchFamily="18" charset="0"/>
              </a:rPr>
              <a:t>ed</a:t>
            </a:r>
            <a:endParaRPr lang="ru-RU" sz="1875" b="1" dirty="0">
              <a:solidFill>
                <a:srgbClr val="FF5050"/>
              </a:solidFill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flipH="1">
            <a:off x="3892292" y="4840306"/>
            <a:ext cx="268491" cy="411356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881596" y="4869736"/>
            <a:ext cx="303144" cy="371327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8271992" y="5000354"/>
            <a:ext cx="279188" cy="380153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8240879" y="5003582"/>
            <a:ext cx="326969" cy="364564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8589465" y="4941876"/>
            <a:ext cx="7637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dirty="0">
                <a:solidFill>
                  <a:prstClr val="white"/>
                </a:solidFill>
                <a:latin typeface="Bauhaus 93" panose="04030905020B02020C02" pitchFamily="82" charset="0"/>
              </a:rPr>
              <a:t>.</a:t>
            </a:r>
            <a:endParaRPr lang="ru-RU" sz="33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87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3" grpId="0" animBg="1"/>
      <p:bldP spid="14" grpId="0" animBg="1"/>
      <p:bldP spid="3" grpId="0"/>
      <p:bldP spid="4" grpId="0"/>
      <p:bldP spid="5" grpId="0" animBg="1"/>
      <p:bldP spid="17" grpId="0" animBg="1"/>
      <p:bldP spid="18" grpId="0"/>
      <p:bldP spid="19" grpId="0"/>
      <p:bldP spid="20" grpId="0" animBg="1"/>
      <p:bldP spid="29" grpId="0" animBg="1"/>
      <p:bldP spid="30" grpId="0"/>
      <p:bldP spid="32" grpId="0" animBg="1"/>
      <p:bldP spid="31" grpId="0"/>
      <p:bldP spid="33" grpId="0" animBg="1"/>
      <p:bldP spid="34" grpId="0"/>
      <p:bldP spid="35" grpId="0"/>
      <p:bldP spid="36" grpId="0"/>
      <p:bldP spid="37" grpId="0"/>
      <p:bldP spid="38" grpId="0"/>
      <p:bldP spid="42" grpId="0" animBg="1"/>
      <p:bldP spid="53" grpId="0"/>
      <p:bldP spid="54" grpId="0"/>
      <p:bldP spid="55" grpId="0"/>
      <p:bldP spid="57" grpId="0" animBg="1"/>
      <p:bldP spid="6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>
                <a:solidFill>
                  <a:schemeClr val="accent2"/>
                </a:solidFill>
              </a:rPr>
              <a:t>PAST SIMPLE TENSE</a:t>
            </a:r>
            <a:endParaRPr lang="ru-RU" altLang="ru-RU" smtClean="0">
              <a:solidFill>
                <a:schemeClr val="accent2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3"/>
          </p:nvPr>
        </p:nvSpPr>
        <p:spPr bwMode="auto">
          <a:xfrm>
            <a:off x="609600" y="1524000"/>
            <a:ext cx="8229600" cy="452596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dirty="0" smtClean="0"/>
              <a:t>     </a:t>
            </a:r>
            <a:r>
              <a:rPr lang="ru-RU" altLang="ru-RU" sz="4000" dirty="0" smtClean="0"/>
              <a:t>Образуется </a:t>
            </a:r>
            <a:r>
              <a:rPr lang="en-US" altLang="ru-RU" sz="4000" dirty="0" smtClean="0"/>
              <a:t>:</a:t>
            </a:r>
            <a:r>
              <a:rPr lang="ru-RU" altLang="ru-RU" sz="4000" dirty="0" smtClean="0">
                <a:solidFill>
                  <a:srgbClr val="FF0066"/>
                </a:solidFill>
              </a:rPr>
              <a:t>    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4000" dirty="0" smtClean="0">
                <a:solidFill>
                  <a:srgbClr val="FF0066"/>
                </a:solidFill>
              </a:rPr>
              <a:t>   </a:t>
            </a:r>
            <a:r>
              <a:rPr lang="en-US" altLang="ru-RU" sz="4800" dirty="0" smtClean="0">
                <a:solidFill>
                  <a:srgbClr val="FF0066"/>
                </a:solidFill>
              </a:rPr>
              <a:t>V(</a:t>
            </a:r>
            <a:r>
              <a:rPr lang="en-US" altLang="ru-RU" sz="4800" dirty="0" err="1" smtClean="0">
                <a:solidFill>
                  <a:srgbClr val="FF0066"/>
                </a:solidFill>
              </a:rPr>
              <a:t>ed</a:t>
            </a:r>
            <a:r>
              <a:rPr lang="en-US" altLang="ru-RU" sz="4800" dirty="0" smtClean="0">
                <a:solidFill>
                  <a:srgbClr val="FF0066"/>
                </a:solidFill>
              </a:rPr>
              <a:t>) </a:t>
            </a:r>
            <a:r>
              <a:rPr lang="ru-RU" altLang="ru-RU" sz="4800" dirty="0" smtClean="0">
                <a:solidFill>
                  <a:srgbClr val="FF0066"/>
                </a:solidFill>
              </a:rPr>
              <a:t>-правильные</a:t>
            </a:r>
            <a:endParaRPr lang="en-US" altLang="ru-RU" sz="4800" dirty="0" smtClean="0">
              <a:solidFill>
                <a:srgbClr val="FF0066"/>
              </a:solidFill>
            </a:endParaRP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4800" dirty="0" smtClean="0">
                <a:solidFill>
                  <a:srgbClr val="FF0066"/>
                </a:solidFill>
              </a:rPr>
              <a:t>   </a:t>
            </a:r>
            <a:r>
              <a:rPr lang="en-US" altLang="ru-RU" sz="4800" dirty="0" smtClean="0">
                <a:solidFill>
                  <a:srgbClr val="FF0066"/>
                </a:solidFill>
              </a:rPr>
              <a:t>V2</a:t>
            </a:r>
            <a:r>
              <a:rPr lang="ru-RU" altLang="ru-RU" sz="4800" dirty="0" smtClean="0">
                <a:solidFill>
                  <a:srgbClr val="FF0066"/>
                </a:solidFill>
              </a:rPr>
              <a:t>- неправильные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7795625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Схема 41"/>
          <p:cNvGraphicFramePr/>
          <p:nvPr/>
        </p:nvGraphicFramePr>
        <p:xfrm>
          <a:off x="2699792" y="2420888"/>
          <a:ext cx="3744416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flipV="1">
            <a:off x="5895851" y="1988840"/>
            <a:ext cx="476349" cy="6429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 flipV="1">
            <a:off x="4355976" y="1124744"/>
            <a:ext cx="64807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 flipV="1">
            <a:off x="2987824" y="1772816"/>
            <a:ext cx="100811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 flipV="1">
            <a:off x="1979712" y="2276872"/>
            <a:ext cx="1268437" cy="3549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1591965" y="3089538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123728" y="3650142"/>
            <a:ext cx="1124422" cy="4269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3347864" y="3861048"/>
            <a:ext cx="79208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6516216" y="2564904"/>
            <a:ext cx="64807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084168" y="3501008"/>
            <a:ext cx="115212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436096" y="3789040"/>
            <a:ext cx="57606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4716016" y="3861048"/>
            <a:ext cx="7200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3635896" y="620688"/>
            <a:ext cx="1728192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detective</a:t>
            </a:r>
            <a:endParaRPr lang="ru-RU" sz="28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7236296" y="2420888"/>
            <a:ext cx="1592192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Fairy tales</a:t>
            </a:r>
            <a:endParaRPr lang="ru-RU" sz="2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6372200" y="1412776"/>
            <a:ext cx="1368152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historic</a:t>
            </a:r>
            <a:endParaRPr lang="ru-RU" sz="28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7236296" y="3854936"/>
            <a:ext cx="1656184" cy="798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Science fiction</a:t>
            </a:r>
            <a:endParaRPr lang="ru-RU" sz="28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084168" y="4797152"/>
            <a:ext cx="1728192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adventure</a:t>
            </a:r>
            <a:endParaRPr lang="ru-RU" sz="28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211960" y="4797152"/>
            <a:ext cx="1490464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mystery</a:t>
            </a:r>
            <a:endParaRPr lang="ru-RU" sz="28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2339752" y="4797152"/>
            <a:ext cx="1728192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biography</a:t>
            </a:r>
            <a:endParaRPr lang="ru-RU" sz="28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899592" y="4149080"/>
            <a:ext cx="1440160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poems</a:t>
            </a:r>
            <a:endParaRPr lang="ru-RU" sz="28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72008" y="3027813"/>
            <a:ext cx="1403648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comedy</a:t>
            </a:r>
            <a:endParaRPr lang="ru-RU" sz="24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611560" y="2060848"/>
            <a:ext cx="1296144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legends</a:t>
            </a:r>
            <a:endParaRPr lang="ru-RU" sz="28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1475656" y="1196752"/>
            <a:ext cx="1584176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dramas</a:t>
            </a:r>
            <a:endParaRPr lang="ru-RU" sz="2800" dirty="0"/>
          </a:p>
        </p:txBody>
      </p:sp>
      <p:cxnSp>
        <p:nvCxnSpPr>
          <p:cNvPr id="39" name="Прямая со стрелкой 38"/>
          <p:cNvCxnSpPr/>
          <p:nvPr/>
        </p:nvCxnSpPr>
        <p:spPr>
          <a:xfrm flipV="1">
            <a:off x="5508104" y="980728"/>
            <a:ext cx="432048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6012160" y="548680"/>
            <a:ext cx="1440160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novels</a:t>
            </a:r>
            <a:endParaRPr lang="ru-RU" sz="2800" dirty="0"/>
          </a:p>
        </p:txBody>
      </p:sp>
      <p:pic>
        <p:nvPicPr>
          <p:cNvPr id="41" name="Рисунок 40" descr="stock-illustration-7530687-bookworm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740352" y="260648"/>
            <a:ext cx="1088136" cy="115824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2" grpId="0">
        <p:bldAsOne/>
      </p:bldGraphic>
      <p:bldP spid="26" grpId="0" animBg="1"/>
      <p:bldP spid="28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4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>
                <a:solidFill>
                  <a:schemeClr val="accent2"/>
                </a:solidFill>
              </a:rPr>
              <a:t>PAST SIMPLE TENSE</a:t>
            </a:r>
            <a:endParaRPr lang="ru-RU" altLang="ru-RU" smtClean="0">
              <a:solidFill>
                <a:schemeClr val="accent2"/>
              </a:solidFill>
            </a:endParaRPr>
          </a:p>
        </p:txBody>
      </p:sp>
      <p:sp>
        <p:nvSpPr>
          <p:cNvPr id="6147" name="Rectangle 4"/>
          <p:cNvSpPr>
            <a:spLocks noGrp="1" noChangeArrowheads="1"/>
          </p:cNvSpPr>
          <p:nvPr>
            <p:ph sz="quarter" idx="13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i="1" smtClean="0">
                <a:latin typeface="Georgia" panose="02040502050405020303" pitchFamily="18" charset="0"/>
              </a:rPr>
              <a:t>Правильные глаголы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 smtClean="0">
                <a:latin typeface="Georgia" panose="02040502050405020303" pitchFamily="18" charset="0"/>
              </a:rPr>
              <a:t>Open-open</a:t>
            </a:r>
            <a:r>
              <a:rPr lang="en-US" altLang="ru-RU" sz="4000" smtClean="0">
                <a:solidFill>
                  <a:srgbClr val="FF0000"/>
                </a:solidFill>
                <a:latin typeface="Georgia" panose="02040502050405020303" pitchFamily="18" charset="0"/>
              </a:rPr>
              <a:t>ed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 smtClean="0">
                <a:latin typeface="Georgia" panose="02040502050405020303" pitchFamily="18" charset="0"/>
              </a:rPr>
              <a:t>Like-lik</a:t>
            </a:r>
            <a:r>
              <a:rPr lang="en-US" altLang="ru-RU" sz="4000" smtClean="0">
                <a:solidFill>
                  <a:srgbClr val="FF0000"/>
                </a:solidFill>
                <a:latin typeface="Georgia" panose="02040502050405020303" pitchFamily="18" charset="0"/>
              </a:rPr>
              <a:t>ed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 smtClean="0">
                <a:latin typeface="Georgia" panose="02040502050405020303" pitchFamily="18" charset="0"/>
              </a:rPr>
              <a:t>Play-play</a:t>
            </a:r>
            <a:r>
              <a:rPr lang="en-US" altLang="ru-RU" sz="4000" smtClean="0">
                <a:solidFill>
                  <a:srgbClr val="FF0000"/>
                </a:solidFill>
                <a:latin typeface="Georgia" panose="02040502050405020303" pitchFamily="18" charset="0"/>
              </a:rPr>
              <a:t>ed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 smtClean="0">
                <a:latin typeface="Georgia" panose="02040502050405020303" pitchFamily="18" charset="0"/>
              </a:rPr>
              <a:t>Watch-watch</a:t>
            </a:r>
            <a:r>
              <a:rPr lang="en-US" altLang="ru-RU" sz="4000" smtClean="0">
                <a:solidFill>
                  <a:srgbClr val="FF0000"/>
                </a:solidFill>
                <a:latin typeface="Georgia" panose="02040502050405020303" pitchFamily="18" charset="0"/>
              </a:rPr>
              <a:t>ed</a:t>
            </a:r>
            <a:endParaRPr lang="ru-RU" altLang="ru-RU" sz="4000" smtClean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6148" name="Rectangle 5"/>
          <p:cNvSpPr>
            <a:spLocks noGrp="1" noChangeArrowheads="1"/>
          </p:cNvSpPr>
          <p:nvPr>
            <p:ph sz="quarter" idx="14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i="1" smtClean="0">
                <a:latin typeface="Georgia" panose="02040502050405020303" pitchFamily="18" charset="0"/>
              </a:rPr>
              <a:t>Неправильные глаголы</a:t>
            </a:r>
            <a:endParaRPr lang="en-US" altLang="ru-RU" i="1" smtClean="0">
              <a:latin typeface="Georgia" panose="02040502050405020303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 smtClean="0">
                <a:latin typeface="Georgia" panose="02040502050405020303" pitchFamily="18" charset="0"/>
              </a:rPr>
              <a:t>Go-</a:t>
            </a:r>
            <a:r>
              <a:rPr lang="en-US" altLang="ru-RU" sz="4000" smtClean="0">
                <a:solidFill>
                  <a:srgbClr val="FF0000"/>
                </a:solidFill>
                <a:latin typeface="Georgia" panose="02040502050405020303" pitchFamily="18" charset="0"/>
              </a:rPr>
              <a:t>went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 smtClean="0">
                <a:latin typeface="Georgia" panose="02040502050405020303" pitchFamily="18" charset="0"/>
              </a:rPr>
              <a:t>See-</a:t>
            </a:r>
            <a:r>
              <a:rPr lang="en-US" altLang="ru-RU" sz="4000" smtClean="0">
                <a:solidFill>
                  <a:srgbClr val="FF0000"/>
                </a:solidFill>
                <a:latin typeface="Georgia" panose="02040502050405020303" pitchFamily="18" charset="0"/>
              </a:rPr>
              <a:t>saw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 smtClean="0">
                <a:latin typeface="Georgia" panose="02040502050405020303" pitchFamily="18" charset="0"/>
              </a:rPr>
              <a:t>Bring-</a:t>
            </a:r>
            <a:r>
              <a:rPr lang="en-US" altLang="ru-RU" sz="4000" smtClean="0">
                <a:solidFill>
                  <a:srgbClr val="FF0000"/>
                </a:solidFill>
                <a:latin typeface="Georgia" panose="02040502050405020303" pitchFamily="18" charset="0"/>
              </a:rPr>
              <a:t>brought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 smtClean="0">
                <a:latin typeface="Georgia" panose="02040502050405020303" pitchFamily="18" charset="0"/>
              </a:rPr>
              <a:t>Have-</a:t>
            </a:r>
            <a:r>
              <a:rPr lang="en-US" altLang="ru-RU" sz="4000" smtClean="0">
                <a:solidFill>
                  <a:srgbClr val="FF0000"/>
                </a:solidFill>
                <a:latin typeface="Georgia" panose="02040502050405020303" pitchFamily="18" charset="0"/>
              </a:rPr>
              <a:t>had</a:t>
            </a:r>
            <a:endParaRPr lang="ru-RU" altLang="ru-RU" sz="4000" smtClean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84526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>
                <a:solidFill>
                  <a:schemeClr val="accent2"/>
                </a:solidFill>
              </a:rPr>
              <a:t>PAST SIMPLE TENSE</a:t>
            </a:r>
            <a:endParaRPr lang="ru-RU" altLang="ru-RU" dirty="0" smtClean="0">
              <a:solidFill>
                <a:schemeClr val="accent2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3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55000" lnSpcReduction="20000"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dirty="0" smtClean="0">
                <a:solidFill>
                  <a:srgbClr val="003300"/>
                </a:solidFill>
              </a:rPr>
              <a:t>УКАЗАТЕЛИ ВРЕМЕНИ: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ru-RU" sz="3600" b="1" i="1" dirty="0" smtClean="0"/>
              <a:t>Yesterday</a:t>
            </a:r>
            <a:r>
              <a:rPr lang="en-US" altLang="ru-RU" sz="3600" i="1" dirty="0" smtClean="0"/>
              <a:t>-</a:t>
            </a:r>
            <a:r>
              <a:rPr lang="ru-RU" altLang="ru-RU" sz="3600" i="1" dirty="0" smtClean="0">
                <a:solidFill>
                  <a:schemeClr val="hlink"/>
                </a:solidFill>
              </a:rPr>
              <a:t>вчера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ru-RU" sz="3600" b="1" i="1" dirty="0" smtClean="0"/>
              <a:t>The day before yesterday-</a:t>
            </a:r>
            <a:r>
              <a:rPr lang="ru-RU" altLang="ru-RU" sz="3600" i="1" dirty="0" smtClean="0">
                <a:solidFill>
                  <a:schemeClr val="hlink"/>
                </a:solidFill>
              </a:rPr>
              <a:t>позавчера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ru-RU" sz="3600" b="1" i="1" dirty="0" smtClean="0"/>
              <a:t>A year ago-</a:t>
            </a:r>
            <a:r>
              <a:rPr lang="ru-RU" altLang="ru-RU" sz="3600" i="1" dirty="0" smtClean="0">
                <a:solidFill>
                  <a:schemeClr val="hlink"/>
                </a:solidFill>
              </a:rPr>
              <a:t>год назад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ru-RU" sz="3600" b="1" i="1" dirty="0" smtClean="0"/>
              <a:t>A month ago-</a:t>
            </a:r>
            <a:r>
              <a:rPr lang="ru-RU" altLang="ru-RU" sz="3600" i="1" dirty="0" smtClean="0">
                <a:solidFill>
                  <a:schemeClr val="hlink"/>
                </a:solidFill>
              </a:rPr>
              <a:t>месяц назад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ru-RU" sz="3600" b="1" i="1" dirty="0" smtClean="0"/>
              <a:t>Last year-</a:t>
            </a:r>
            <a:r>
              <a:rPr lang="ru-RU" altLang="ru-RU" sz="3600" i="1" dirty="0" smtClean="0">
                <a:solidFill>
                  <a:schemeClr val="hlink"/>
                </a:solidFill>
              </a:rPr>
              <a:t>в прошлом году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ru-RU" sz="3600" b="1" i="1" dirty="0" smtClean="0"/>
              <a:t>Last month-</a:t>
            </a:r>
            <a:r>
              <a:rPr lang="en-US" altLang="ru-RU" sz="3600" i="1" dirty="0" smtClean="0"/>
              <a:t> </a:t>
            </a:r>
            <a:r>
              <a:rPr lang="ru-RU" altLang="ru-RU" sz="3600" i="1" dirty="0" smtClean="0">
                <a:solidFill>
                  <a:schemeClr val="hlink"/>
                </a:solidFill>
              </a:rPr>
              <a:t>в прошлом месяце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ru-RU" sz="3600" b="1" i="1" dirty="0" smtClean="0"/>
              <a:t>In 2012-</a:t>
            </a:r>
            <a:r>
              <a:rPr lang="en-US" altLang="ru-RU" sz="3600" i="1" dirty="0" smtClean="0"/>
              <a:t> </a:t>
            </a:r>
            <a:r>
              <a:rPr lang="ru-RU" altLang="ru-RU" sz="3600" i="1" dirty="0" smtClean="0">
                <a:solidFill>
                  <a:schemeClr val="hlink"/>
                </a:solidFill>
              </a:rPr>
              <a:t>в</a:t>
            </a:r>
            <a:r>
              <a:rPr lang="en-US" altLang="ru-RU" sz="3600" i="1" dirty="0" smtClean="0">
                <a:solidFill>
                  <a:schemeClr val="hlink"/>
                </a:solidFill>
              </a:rPr>
              <a:t> 2012</a:t>
            </a:r>
            <a:r>
              <a:rPr lang="ru-RU" altLang="ru-RU" sz="3600" i="1" dirty="0" smtClean="0">
                <a:solidFill>
                  <a:schemeClr val="hlink"/>
                </a:solidFill>
              </a:rPr>
              <a:t>году</a:t>
            </a:r>
          </a:p>
        </p:txBody>
      </p:sp>
    </p:spTree>
    <p:extLst>
      <p:ext uri="{BB962C8B-B14F-4D97-AF65-F5344CB8AC3E}">
        <p14:creationId xmlns:p14="http://schemas.microsoft.com/office/powerpoint/2010/main" val="339580422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>
                <a:solidFill>
                  <a:schemeClr val="accent2"/>
                </a:solidFill>
              </a:rPr>
              <a:t>PAST SIMPLE TENSE</a:t>
            </a:r>
            <a:endParaRPr lang="ru-RU" altLang="ru-RU" smtClean="0">
              <a:solidFill>
                <a:schemeClr val="accent2"/>
              </a:solidFill>
            </a:endParaRPr>
          </a:p>
        </p:txBody>
      </p:sp>
      <p:sp>
        <p:nvSpPr>
          <p:cNvPr id="7171" name="Rectangle 4"/>
          <p:cNvSpPr>
            <a:spLocks noGrp="1" noChangeArrowheads="1"/>
          </p:cNvSpPr>
          <p:nvPr>
            <p:ph sz="quarter" idx="13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3200" dirty="0" smtClean="0"/>
              <a:t>I usually </a:t>
            </a:r>
            <a:r>
              <a:rPr lang="en-US" altLang="ru-RU" sz="3200" dirty="0" smtClean="0">
                <a:solidFill>
                  <a:srgbClr val="009900"/>
                </a:solidFill>
              </a:rPr>
              <a:t>get </a:t>
            </a:r>
            <a:r>
              <a:rPr lang="en-US" altLang="ru-RU" sz="3200" dirty="0" smtClean="0"/>
              <a:t>up at 7 o’clock.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ru-RU" sz="3200" dirty="0" smtClean="0"/>
          </a:p>
          <a:p>
            <a:pPr>
              <a:buFont typeface="Wingdings" panose="05000000000000000000" pitchFamily="2" charset="2"/>
              <a:buNone/>
            </a:pPr>
            <a:r>
              <a:rPr lang="en-US" altLang="ru-RU" sz="3200" dirty="0" smtClean="0"/>
              <a:t>Ann </a:t>
            </a:r>
            <a:r>
              <a:rPr lang="en-US" altLang="ru-RU" sz="3200" dirty="0" smtClean="0">
                <a:solidFill>
                  <a:srgbClr val="009900"/>
                </a:solidFill>
              </a:rPr>
              <a:t>plays</a:t>
            </a:r>
            <a:r>
              <a:rPr lang="en-US" altLang="ru-RU" sz="3200" dirty="0" smtClean="0"/>
              <a:t> piano every day.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ru-RU" sz="3200" dirty="0" smtClean="0"/>
          </a:p>
          <a:p>
            <a:pPr>
              <a:buFont typeface="Wingdings" panose="05000000000000000000" pitchFamily="2" charset="2"/>
              <a:buNone/>
            </a:pPr>
            <a:r>
              <a:rPr lang="en-US" altLang="ru-RU" sz="3200" dirty="0" smtClean="0"/>
              <a:t>Father </a:t>
            </a:r>
            <a:r>
              <a:rPr lang="en-US" altLang="ru-RU" sz="3200" dirty="0" smtClean="0">
                <a:solidFill>
                  <a:srgbClr val="009900"/>
                </a:solidFill>
              </a:rPr>
              <a:t>watches</a:t>
            </a:r>
            <a:r>
              <a:rPr lang="en-US" altLang="ru-RU" sz="3200" dirty="0" smtClean="0"/>
              <a:t> TV in the evening.</a:t>
            </a:r>
            <a:endParaRPr lang="ru-RU" altLang="ru-RU" sz="3200" dirty="0" smtClean="0"/>
          </a:p>
        </p:txBody>
      </p:sp>
      <p:sp>
        <p:nvSpPr>
          <p:cNvPr id="7172" name="Rectangle 5"/>
          <p:cNvSpPr>
            <a:spLocks noGrp="1" noChangeArrowheads="1"/>
          </p:cNvSpPr>
          <p:nvPr>
            <p:ph sz="quarter" idx="14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3200" dirty="0" smtClean="0"/>
              <a:t>I </a:t>
            </a:r>
            <a:r>
              <a:rPr lang="en-US" altLang="ru-RU" sz="3200" dirty="0" smtClean="0">
                <a:solidFill>
                  <a:srgbClr val="009900"/>
                </a:solidFill>
              </a:rPr>
              <a:t>got</a:t>
            </a:r>
            <a:r>
              <a:rPr lang="en-US" altLang="ru-RU" sz="3200" dirty="0" smtClean="0"/>
              <a:t> up at 7o’clock yesterday.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ru-RU" sz="3200" dirty="0" smtClean="0"/>
          </a:p>
          <a:p>
            <a:pPr>
              <a:buFont typeface="Wingdings" panose="05000000000000000000" pitchFamily="2" charset="2"/>
              <a:buNone/>
            </a:pPr>
            <a:r>
              <a:rPr lang="en-US" altLang="ru-RU" sz="3200" dirty="0" smtClean="0"/>
              <a:t>Boris </a:t>
            </a:r>
            <a:r>
              <a:rPr lang="en-US" altLang="ru-RU" sz="3200" dirty="0" smtClean="0">
                <a:solidFill>
                  <a:srgbClr val="009900"/>
                </a:solidFill>
              </a:rPr>
              <a:t>played</a:t>
            </a:r>
            <a:r>
              <a:rPr lang="en-US" altLang="ru-RU" sz="3200" dirty="0" smtClean="0"/>
              <a:t> football.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ru-RU" sz="3200" dirty="0" smtClean="0"/>
          </a:p>
          <a:p>
            <a:pPr>
              <a:buFont typeface="Wingdings" panose="05000000000000000000" pitchFamily="2" charset="2"/>
              <a:buNone/>
            </a:pPr>
            <a:r>
              <a:rPr lang="en-US" altLang="ru-RU" sz="3200" dirty="0" smtClean="0"/>
              <a:t>We </a:t>
            </a:r>
            <a:r>
              <a:rPr lang="en-US" altLang="ru-RU" sz="3200" dirty="0" smtClean="0">
                <a:solidFill>
                  <a:srgbClr val="009900"/>
                </a:solidFill>
              </a:rPr>
              <a:t>watched</a:t>
            </a:r>
            <a:r>
              <a:rPr lang="en-US" altLang="ru-RU" sz="3200" dirty="0" smtClean="0"/>
              <a:t> an interesting film two days ago.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ru-RU" sz="2800" dirty="0" smtClean="0"/>
          </a:p>
          <a:p>
            <a:pPr>
              <a:buFont typeface="Wingdings" panose="05000000000000000000" pitchFamily="2" charset="2"/>
              <a:buNone/>
            </a:pPr>
            <a:endParaRPr lang="ru-RU" alt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94660548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>
                <a:solidFill>
                  <a:schemeClr val="accent2"/>
                </a:solidFill>
              </a:rPr>
              <a:t>PAST SIMPLE TENSE</a:t>
            </a:r>
            <a:endParaRPr lang="ru-RU" altLang="ru-RU" smtClean="0">
              <a:solidFill>
                <a:schemeClr val="accent2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3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3200" i="1" dirty="0" smtClean="0">
                <a:latin typeface="Algerian" panose="04020705040A02060702" pitchFamily="82" charset="0"/>
              </a:rPr>
              <a:t>Отрицание: </a:t>
            </a:r>
            <a:r>
              <a:rPr lang="en-US" altLang="ru-RU" sz="3200" i="1" dirty="0" smtClean="0">
                <a:solidFill>
                  <a:srgbClr val="FF0000"/>
                </a:solidFill>
                <a:latin typeface="Algerian" panose="04020705040A02060702" pitchFamily="82" charset="0"/>
              </a:rPr>
              <a:t>DID +NOT+V1</a:t>
            </a:r>
          </a:p>
          <a:p>
            <a:pPr algn="ctr">
              <a:buFont typeface="Wingdings" panose="05000000000000000000" pitchFamily="2" charset="2"/>
              <a:buNone/>
            </a:pPr>
            <a:endParaRPr lang="ru-RU" altLang="ru-RU" dirty="0" smtClean="0">
              <a:solidFill>
                <a:srgbClr val="FF0000"/>
              </a:solidFill>
            </a:endParaRP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ru-RU" sz="3600" dirty="0" smtClean="0"/>
              <a:t>We </a:t>
            </a:r>
            <a:r>
              <a:rPr lang="en-US" altLang="ru-RU" sz="3600" dirty="0" smtClean="0">
                <a:solidFill>
                  <a:srgbClr val="FF0000"/>
                </a:solidFill>
              </a:rPr>
              <a:t>did not </a:t>
            </a:r>
            <a:r>
              <a:rPr lang="en-US" altLang="ru-RU" sz="3600" dirty="0" smtClean="0"/>
              <a:t>(didn’t) </a:t>
            </a:r>
            <a:r>
              <a:rPr lang="en-US" altLang="ru-RU" sz="3600" dirty="0" smtClean="0">
                <a:solidFill>
                  <a:srgbClr val="FF0000"/>
                </a:solidFill>
              </a:rPr>
              <a:t>go</a:t>
            </a:r>
            <a:r>
              <a:rPr lang="en-US" altLang="ru-RU" sz="3600" dirty="0" smtClean="0"/>
              <a:t> for a walk yesterday.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ru-RU" sz="3600" dirty="0" smtClean="0"/>
              <a:t>Children </a:t>
            </a:r>
            <a:r>
              <a:rPr lang="en-US" altLang="ru-RU" sz="3600" dirty="0" smtClean="0">
                <a:solidFill>
                  <a:srgbClr val="FF0000"/>
                </a:solidFill>
              </a:rPr>
              <a:t>did not</a:t>
            </a:r>
            <a:r>
              <a:rPr lang="en-US" altLang="ru-RU" sz="3600" dirty="0" smtClean="0"/>
              <a:t> (didn’t) </a:t>
            </a:r>
            <a:r>
              <a:rPr lang="en-US" altLang="ru-RU" sz="3600" dirty="0" smtClean="0">
                <a:solidFill>
                  <a:srgbClr val="FF0000"/>
                </a:solidFill>
              </a:rPr>
              <a:t>play</a:t>
            </a:r>
            <a:r>
              <a:rPr lang="en-US" altLang="ru-RU" sz="3600" dirty="0" smtClean="0"/>
              <a:t> volleyball.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ru-RU" sz="3600" dirty="0" smtClean="0"/>
              <a:t>My father </a:t>
            </a:r>
            <a:r>
              <a:rPr lang="en-US" altLang="ru-RU" sz="3600" dirty="0" smtClean="0">
                <a:solidFill>
                  <a:srgbClr val="FF0000"/>
                </a:solidFill>
              </a:rPr>
              <a:t>did not</a:t>
            </a:r>
            <a:r>
              <a:rPr lang="en-US" altLang="ru-RU" sz="3600" dirty="0" smtClean="0"/>
              <a:t> (didn’t) </a:t>
            </a:r>
            <a:r>
              <a:rPr lang="en-US" altLang="ru-RU" sz="3600" dirty="0" smtClean="0">
                <a:solidFill>
                  <a:srgbClr val="FF0000"/>
                </a:solidFill>
              </a:rPr>
              <a:t>see</a:t>
            </a:r>
            <a:r>
              <a:rPr lang="en-US" altLang="ru-RU" sz="3600" dirty="0" smtClean="0"/>
              <a:t> that film.</a:t>
            </a:r>
          </a:p>
          <a:p>
            <a:pPr algn="ctr">
              <a:buFont typeface="Wingdings" panose="05000000000000000000" pitchFamily="2" charset="2"/>
              <a:buNone/>
            </a:pPr>
            <a:endParaRPr lang="ru-RU" altLang="ru-RU" sz="3600" dirty="0" smtClean="0">
              <a:solidFill>
                <a:srgbClr val="FF0000"/>
              </a:solidFill>
              <a:latin typeface="Algerian" panose="04020705040A02060702" pitchFamily="82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 altLang="ru-RU" dirty="0" smtClean="0">
              <a:solidFill>
                <a:srgbClr val="FF0000"/>
              </a:solidFill>
              <a:latin typeface="Algerian" panose="04020705040A02060702" pitchFamily="82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404481584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>
                <a:solidFill>
                  <a:schemeClr val="accent2"/>
                </a:solidFill>
              </a:rPr>
              <a:t>PAST SIMPLE TENSE</a:t>
            </a:r>
            <a:endParaRPr lang="ru-RU" altLang="ru-RU" smtClean="0">
              <a:solidFill>
                <a:schemeClr val="accent2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3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4000" dirty="0" smtClean="0">
                <a:latin typeface="Algerian" panose="04020705040A02060702" pitchFamily="82" charset="0"/>
              </a:rPr>
              <a:t>Вопрос</a:t>
            </a:r>
            <a:r>
              <a:rPr lang="en-US" altLang="ru-RU" sz="4000" dirty="0" smtClean="0">
                <a:latin typeface="Algerian" panose="04020705040A02060702" pitchFamily="82" charset="0"/>
              </a:rPr>
              <a:t>: </a:t>
            </a:r>
            <a:r>
              <a:rPr lang="en-US" altLang="ru-RU" sz="40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DID +V1</a:t>
            </a:r>
          </a:p>
          <a:p>
            <a:pPr>
              <a:buFont typeface="Wingdings" panose="05000000000000000000" pitchFamily="2" charset="2"/>
              <a:buNone/>
            </a:pPr>
            <a:endParaRPr lang="en-US" altLang="ru-RU" dirty="0" smtClean="0">
              <a:solidFill>
                <a:srgbClr val="FF0000"/>
              </a:solidFill>
              <a:latin typeface="Algerian" panose="04020705040A02060702" pitchFamily="82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400" dirty="0" smtClean="0">
                <a:solidFill>
                  <a:srgbClr val="FF0000"/>
                </a:solidFill>
              </a:rPr>
              <a:t>Did </a:t>
            </a:r>
            <a:r>
              <a:rPr lang="en-US" altLang="ru-RU" sz="4400" dirty="0" smtClean="0"/>
              <a:t>you </a:t>
            </a:r>
            <a:r>
              <a:rPr lang="en-US" altLang="ru-RU" sz="4400" dirty="0" smtClean="0">
                <a:solidFill>
                  <a:srgbClr val="FF0000"/>
                </a:solidFill>
              </a:rPr>
              <a:t>go </a:t>
            </a:r>
            <a:r>
              <a:rPr lang="en-US" altLang="ru-RU" sz="4400" dirty="0" smtClean="0"/>
              <a:t>to the park yesterday?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400" dirty="0" smtClean="0">
                <a:solidFill>
                  <a:srgbClr val="FF0000"/>
                </a:solidFill>
              </a:rPr>
              <a:t>DID</a:t>
            </a:r>
            <a:r>
              <a:rPr lang="en-US" altLang="ru-RU" sz="4400" dirty="0" smtClean="0"/>
              <a:t> your father </a:t>
            </a:r>
            <a:r>
              <a:rPr lang="en-US" altLang="ru-RU" sz="4400" dirty="0" smtClean="0">
                <a:solidFill>
                  <a:srgbClr val="FF0000"/>
                </a:solidFill>
              </a:rPr>
              <a:t>buy</a:t>
            </a:r>
            <a:r>
              <a:rPr lang="en-US" altLang="ru-RU" sz="4400" dirty="0" smtClean="0"/>
              <a:t> a new car?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400" dirty="0" smtClean="0"/>
              <a:t>Where </a:t>
            </a:r>
            <a:r>
              <a:rPr lang="en-US" altLang="ru-RU" sz="4400" dirty="0" smtClean="0">
                <a:solidFill>
                  <a:srgbClr val="FF0000"/>
                </a:solidFill>
              </a:rPr>
              <a:t>DID </a:t>
            </a:r>
            <a:r>
              <a:rPr lang="en-US" altLang="ru-RU" sz="4400" dirty="0" smtClean="0"/>
              <a:t>you </a:t>
            </a:r>
            <a:r>
              <a:rPr lang="en-US" altLang="ru-RU" sz="4400" dirty="0" smtClean="0">
                <a:solidFill>
                  <a:srgbClr val="FF0000"/>
                </a:solidFill>
              </a:rPr>
              <a:t>GO</a:t>
            </a:r>
            <a:r>
              <a:rPr lang="en-US" altLang="ru-RU" sz="4400" dirty="0" smtClean="0"/>
              <a:t> yesterday?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400" dirty="0" smtClean="0"/>
              <a:t>What </a:t>
            </a:r>
            <a:r>
              <a:rPr lang="en-US" altLang="ru-RU" sz="4400" dirty="0" smtClean="0">
                <a:solidFill>
                  <a:srgbClr val="FF0000"/>
                </a:solidFill>
              </a:rPr>
              <a:t>DID </a:t>
            </a:r>
            <a:r>
              <a:rPr lang="en-US" altLang="ru-RU" sz="4400" dirty="0" smtClean="0"/>
              <a:t>your father </a:t>
            </a:r>
            <a:r>
              <a:rPr lang="en-US" altLang="ru-RU" sz="4400" dirty="0" smtClean="0">
                <a:solidFill>
                  <a:srgbClr val="FF0000"/>
                </a:solidFill>
              </a:rPr>
              <a:t>Buy </a:t>
            </a:r>
            <a:r>
              <a:rPr lang="en-US" altLang="ru-RU" sz="4400" dirty="0" smtClean="0"/>
              <a:t>?</a:t>
            </a:r>
            <a:endParaRPr lang="ru-RU" altLang="ru-RU" sz="4400" dirty="0" smtClean="0"/>
          </a:p>
        </p:txBody>
      </p:sp>
    </p:spTree>
    <p:extLst>
      <p:ext uri="{BB962C8B-B14F-4D97-AF65-F5344CB8AC3E}">
        <p14:creationId xmlns:p14="http://schemas.microsoft.com/office/powerpoint/2010/main" val="170138801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chemeClr val="hlink"/>
                </a:solidFill>
              </a:rPr>
              <a:t>Глагол </a:t>
            </a:r>
            <a:r>
              <a:rPr lang="en-US" altLang="ru-RU" smtClean="0">
                <a:solidFill>
                  <a:schemeClr val="hlink"/>
                </a:solidFill>
              </a:rPr>
              <a:t>–</a:t>
            </a:r>
            <a:r>
              <a:rPr lang="ru-RU" altLang="ru-RU" smtClean="0">
                <a:solidFill>
                  <a:schemeClr val="hlink"/>
                </a:solidFill>
              </a:rPr>
              <a:t>связка</a:t>
            </a:r>
            <a:r>
              <a:rPr lang="en-US" altLang="ru-RU" smtClean="0">
                <a:solidFill>
                  <a:schemeClr val="hlink"/>
                </a:solidFill>
              </a:rPr>
              <a:t> </a:t>
            </a:r>
            <a:r>
              <a:rPr lang="ru-RU" altLang="ru-RU" smtClean="0">
                <a:solidFill>
                  <a:schemeClr val="hlink"/>
                </a:solidFill>
              </a:rPr>
              <a:t> </a:t>
            </a:r>
            <a:r>
              <a:rPr lang="en-US" altLang="ru-RU" smtClean="0">
                <a:solidFill>
                  <a:schemeClr val="hlink"/>
                </a:solidFill>
                <a:latin typeface="Algerian" panose="04020705040A02060702" pitchFamily="82" charset="0"/>
              </a:rPr>
              <a:t>to be</a:t>
            </a:r>
            <a:endParaRPr lang="ru-RU" altLang="ru-RU" smtClean="0">
              <a:solidFill>
                <a:schemeClr val="hlink"/>
              </a:solidFill>
              <a:latin typeface="Algerian" panose="04020705040A02060702" pitchFamily="82" charset="0"/>
            </a:endParaRPr>
          </a:p>
        </p:txBody>
      </p:sp>
      <p:sp>
        <p:nvSpPr>
          <p:cNvPr id="10243" name="Rectangle 5"/>
          <p:cNvSpPr>
            <a:spLocks noGrp="1" noChangeArrowheads="1"/>
          </p:cNvSpPr>
          <p:nvPr>
            <p:ph sz="quarter" idx="13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4400" smtClean="0"/>
              <a:t>I- </a:t>
            </a:r>
            <a:r>
              <a:rPr lang="en-US" altLang="ru-RU" sz="4400" smtClean="0">
                <a:solidFill>
                  <a:srgbClr val="FF0000"/>
                </a:solidFill>
                <a:latin typeface="Algerian" panose="04020705040A02060702" pitchFamily="82" charset="0"/>
              </a:rPr>
              <a:t>was </a:t>
            </a:r>
            <a:r>
              <a:rPr lang="en-US" altLang="ru-RU" sz="4400" smtClean="0"/>
              <a:t>                           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400" smtClean="0"/>
              <a:t>He- </a:t>
            </a:r>
            <a:r>
              <a:rPr lang="en-US" altLang="ru-RU" sz="4400" smtClean="0">
                <a:solidFill>
                  <a:srgbClr val="FF0000"/>
                </a:solidFill>
                <a:latin typeface="Algerian" panose="04020705040A02060702" pitchFamily="82" charset="0"/>
              </a:rPr>
              <a:t>was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400" smtClean="0"/>
              <a:t>She- </a:t>
            </a:r>
            <a:r>
              <a:rPr lang="en-US" altLang="ru-RU" sz="4400" smtClean="0">
                <a:solidFill>
                  <a:srgbClr val="FF0000"/>
                </a:solidFill>
                <a:latin typeface="Algerian" panose="04020705040A02060702" pitchFamily="82" charset="0"/>
              </a:rPr>
              <a:t>was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400" smtClean="0"/>
              <a:t>It- </a:t>
            </a:r>
            <a:r>
              <a:rPr lang="en-US" altLang="ru-RU" sz="4400" smtClean="0">
                <a:solidFill>
                  <a:srgbClr val="FF0000"/>
                </a:solidFill>
                <a:latin typeface="Algerian" panose="04020705040A02060702" pitchFamily="82" charset="0"/>
              </a:rPr>
              <a:t>was</a:t>
            </a:r>
            <a:endParaRPr lang="ru-RU" altLang="ru-RU" sz="4400" smtClean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sp>
        <p:nvSpPr>
          <p:cNvPr id="10244" name="Rectangle 6"/>
          <p:cNvSpPr>
            <a:spLocks noGrp="1" noChangeArrowheads="1"/>
          </p:cNvSpPr>
          <p:nvPr>
            <p:ph sz="quarter" idx="14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4400" smtClean="0"/>
              <a:t>We- </a:t>
            </a:r>
            <a:r>
              <a:rPr lang="en-US" altLang="ru-RU" sz="4400" smtClean="0">
                <a:solidFill>
                  <a:srgbClr val="FF0000"/>
                </a:solidFill>
                <a:latin typeface="Algerian" panose="04020705040A02060702" pitchFamily="82" charset="0"/>
              </a:rPr>
              <a:t>were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400" smtClean="0"/>
              <a:t>You- </a:t>
            </a:r>
            <a:r>
              <a:rPr lang="en-US" altLang="ru-RU" sz="4400" smtClean="0">
                <a:solidFill>
                  <a:srgbClr val="FF0000"/>
                </a:solidFill>
                <a:latin typeface="Algerian" panose="04020705040A02060702" pitchFamily="82" charset="0"/>
              </a:rPr>
              <a:t>were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400" smtClean="0"/>
              <a:t>They- </a:t>
            </a:r>
            <a:r>
              <a:rPr lang="en-US" altLang="ru-RU" sz="4400" smtClean="0">
                <a:solidFill>
                  <a:srgbClr val="FF0000"/>
                </a:solidFill>
                <a:latin typeface="Algerian" panose="04020705040A02060702" pitchFamily="82" charset="0"/>
              </a:rPr>
              <a:t>were</a:t>
            </a:r>
            <a:endParaRPr lang="ru-RU" altLang="ru-RU" sz="4400" smtClean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09987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>
                <a:solidFill>
                  <a:schemeClr val="accent2"/>
                </a:solidFill>
              </a:rPr>
              <a:t>PAST SIMPLE TENSE</a:t>
            </a:r>
            <a:endParaRPr lang="ru-RU" altLang="ru-RU" smtClean="0">
              <a:solidFill>
                <a:schemeClr val="accent2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3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4000" smtClean="0"/>
              <a:t>I </a:t>
            </a:r>
            <a:r>
              <a:rPr lang="en-US" altLang="ru-RU" sz="4000" smtClean="0">
                <a:solidFill>
                  <a:srgbClr val="FF0000"/>
                </a:solidFill>
                <a:latin typeface="Algerian" panose="04020705040A02060702" pitchFamily="82" charset="0"/>
              </a:rPr>
              <a:t>was </a:t>
            </a:r>
            <a:r>
              <a:rPr lang="en-US" altLang="ru-RU" sz="4000" smtClean="0"/>
              <a:t>at the cinema yesterday.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 smtClean="0"/>
              <a:t>I </a:t>
            </a:r>
            <a:r>
              <a:rPr lang="en-US" altLang="ru-RU" sz="4000" smtClean="0">
                <a:solidFill>
                  <a:srgbClr val="FF0000"/>
                </a:solidFill>
                <a:latin typeface="Algerian" panose="04020705040A02060702" pitchFamily="82" charset="0"/>
              </a:rPr>
              <a:t>was not</a:t>
            </a:r>
            <a:r>
              <a:rPr lang="en-US" altLang="ru-RU" sz="4000" smtClean="0"/>
              <a:t> (wasn’t) at the theatre yesterday.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 smtClean="0">
                <a:solidFill>
                  <a:srgbClr val="FF0000"/>
                </a:solidFill>
                <a:latin typeface="Algerian" panose="04020705040A02060702" pitchFamily="82" charset="0"/>
              </a:rPr>
              <a:t>Was</a:t>
            </a:r>
            <a:r>
              <a:rPr lang="en-US" altLang="ru-RU" sz="4000" smtClean="0"/>
              <a:t> he at the cinema yesterday?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 smtClean="0"/>
              <a:t>Where </a:t>
            </a:r>
            <a:r>
              <a:rPr lang="en-US" altLang="ru-RU" sz="4000" smtClean="0">
                <a:solidFill>
                  <a:srgbClr val="FF0000"/>
                </a:solidFill>
                <a:latin typeface="Algerian" panose="04020705040A02060702" pitchFamily="82" charset="0"/>
              </a:rPr>
              <a:t>was</a:t>
            </a:r>
            <a:r>
              <a:rPr lang="en-US" altLang="ru-RU" sz="4000" smtClean="0"/>
              <a:t> he yesterday?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4000" smtClean="0"/>
          </a:p>
        </p:txBody>
      </p:sp>
    </p:spTree>
    <p:extLst>
      <p:ext uri="{BB962C8B-B14F-4D97-AF65-F5344CB8AC3E}">
        <p14:creationId xmlns:p14="http://schemas.microsoft.com/office/powerpoint/2010/main" val="177899607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8238" t="36004" r="58795" b="17991"/>
          <a:stretch/>
        </p:blipFill>
        <p:spPr>
          <a:xfrm>
            <a:off x="755576" y="692696"/>
            <a:ext cx="7664155" cy="518457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46343" y="692696"/>
            <a:ext cx="7680119" cy="705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62307" y="1409576"/>
            <a:ext cx="7666657" cy="6479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5575" y="2069398"/>
            <a:ext cx="7670887" cy="9275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5577" y="3008784"/>
            <a:ext cx="7670886" cy="9962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46344" y="4003464"/>
            <a:ext cx="7680118" cy="9377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46343" y="4939343"/>
            <a:ext cx="7664155" cy="93282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4672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7563" t="44005" r="58119" b="29992"/>
          <a:stretch/>
        </p:blipFill>
        <p:spPr>
          <a:xfrm>
            <a:off x="683568" y="980728"/>
            <a:ext cx="7378050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17132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dobe Caslon Pro Bold" pitchFamily="18" charset="0"/>
              </a:rPr>
              <a:t>QUIZ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04800" y="1412776"/>
            <a:ext cx="1530896" cy="46805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000" dirty="0" smtClean="0">
                <a:latin typeface="Adobe Caslon Pro Bold" pitchFamily="18" charset="0"/>
              </a:rPr>
              <a:t>      1</a:t>
            </a:r>
            <a:r>
              <a:rPr lang="ru-RU" sz="4000" dirty="0" smtClean="0">
                <a:latin typeface="Adobe Caslon Pro Bold" pitchFamily="18" charset="0"/>
              </a:rPr>
              <a:t> </a:t>
            </a:r>
            <a:endParaRPr lang="en-US" sz="4000" dirty="0" smtClean="0">
              <a:latin typeface="Adobe Caslon Pro Bold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Adobe Caslon Pro Bold" pitchFamily="18" charset="0"/>
              </a:rPr>
              <a:t>      2 </a:t>
            </a:r>
          </a:p>
          <a:p>
            <a:pPr>
              <a:buNone/>
            </a:pPr>
            <a:r>
              <a:rPr lang="en-US" sz="4000" dirty="0" smtClean="0">
                <a:latin typeface="Adobe Caslon Pro Bold" pitchFamily="18" charset="0"/>
              </a:rPr>
              <a:t>      3 </a:t>
            </a:r>
          </a:p>
          <a:p>
            <a:pPr>
              <a:buNone/>
            </a:pPr>
            <a:r>
              <a:rPr lang="en-US" sz="4000" dirty="0" smtClean="0">
                <a:latin typeface="Adobe Caslon Pro Bold" pitchFamily="18" charset="0"/>
              </a:rPr>
              <a:t>      4 </a:t>
            </a:r>
          </a:p>
          <a:p>
            <a:pPr>
              <a:buNone/>
            </a:pPr>
            <a:r>
              <a:rPr lang="en-US" sz="4000" dirty="0" smtClean="0">
                <a:latin typeface="Adobe Caslon Pro Bold" pitchFamily="18" charset="0"/>
              </a:rPr>
              <a:t>      5 </a:t>
            </a:r>
          </a:p>
          <a:p>
            <a:pPr>
              <a:buNone/>
            </a:pPr>
            <a:r>
              <a:rPr lang="en-US" sz="4000" dirty="0" smtClean="0">
                <a:latin typeface="Adobe Caslon Pro Bold" pitchFamily="18" charset="0"/>
              </a:rPr>
              <a:t>      6 </a:t>
            </a:r>
            <a:endParaRPr lang="ru-RU" sz="4000" dirty="0"/>
          </a:p>
        </p:txBody>
      </p:sp>
      <p:pic>
        <p:nvPicPr>
          <p:cNvPr id="4" name="Рисунок 3" descr="1290525490_knig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1988840"/>
            <a:ext cx="2438400" cy="2438400"/>
          </a:xfrm>
          <a:prstGeom prst="rect">
            <a:avLst/>
          </a:prstGeom>
        </p:spPr>
      </p:pic>
      <p:pic>
        <p:nvPicPr>
          <p:cNvPr id="5" name="Рисунок 4" descr="stock-illustration-7530687-bookwor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07120" y="0"/>
            <a:ext cx="921368" cy="980728"/>
          </a:xfrm>
          <a:prstGeom prst="rect">
            <a:avLst/>
          </a:prstGeom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195736" y="1412776"/>
            <a:ext cx="1530896" cy="46805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      B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      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      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      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      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      B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Adobe Caslon Pro Bold" pitchFamily="18" charset="0"/>
              </a:rPr>
              <a:t>STORY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dobe Caslon Pro Bold" pitchFamily="18" charset="0"/>
              </a:rPr>
              <a:t>Humorous </a:t>
            </a:r>
            <a:r>
              <a:rPr lang="ru-RU" dirty="0" smtClean="0">
                <a:latin typeface="Adobe Caslon Pro Bold" pitchFamily="18" charset="0"/>
              </a:rPr>
              <a:t>- юмористический</a:t>
            </a:r>
            <a:r>
              <a:rPr lang="en-US" dirty="0" smtClean="0">
                <a:latin typeface="Adobe Caslon Pro Bold" pitchFamily="18" charset="0"/>
              </a:rPr>
              <a:t>                                        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dobe Caslon Pro Bold" pitchFamily="18" charset="0"/>
              </a:rPr>
              <a:t>Amazing</a:t>
            </a:r>
            <a:r>
              <a:rPr lang="ru-RU" dirty="0" smtClean="0">
                <a:latin typeface="Adobe Caslon Pro Bold" pitchFamily="18" charset="0"/>
              </a:rPr>
              <a:t> - </a:t>
            </a:r>
            <a:r>
              <a:rPr lang="ru-RU" dirty="0" smtClean="0">
                <a:latin typeface="Adobe Caslon Pro Bold" pitchFamily="18" charset="0"/>
              </a:rPr>
              <a:t>УДИВИТЕЛЬНЫЙ</a:t>
            </a:r>
            <a:endParaRPr lang="en-US" dirty="0" smtClean="0">
              <a:latin typeface="Adobe Caslon Pro Bold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dobe Caslon Pro Bold" pitchFamily="18" charset="0"/>
              </a:rPr>
              <a:t>Exciting</a:t>
            </a:r>
            <a:r>
              <a:rPr lang="ru-RU" dirty="0" smtClean="0">
                <a:latin typeface="Adobe Caslon Pro Bold" pitchFamily="18" charset="0"/>
              </a:rPr>
              <a:t> - восхитительный</a:t>
            </a:r>
            <a:endParaRPr lang="en-US" dirty="0" smtClean="0">
              <a:latin typeface="Adobe Caslon Pro Bold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dobe Caslon Pro Bold" pitchFamily="18" charset="0"/>
              </a:rPr>
              <a:t>Fictional</a:t>
            </a:r>
            <a:r>
              <a:rPr lang="ru-RU" dirty="0" smtClean="0">
                <a:latin typeface="Adobe Caslon Pro Bold" pitchFamily="18" charset="0"/>
              </a:rPr>
              <a:t> - вымышленный</a:t>
            </a:r>
            <a:endParaRPr lang="en-US" dirty="0" smtClean="0">
              <a:latin typeface="Adobe Caslon Pro Bold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dobe Caslon Pro Bold" pitchFamily="18" charset="0"/>
              </a:rPr>
              <a:t>Emotional</a:t>
            </a:r>
            <a:r>
              <a:rPr lang="ru-RU" dirty="0" smtClean="0">
                <a:latin typeface="Adobe Caslon Pro Bold" pitchFamily="18" charset="0"/>
              </a:rPr>
              <a:t> - эмоциональный</a:t>
            </a:r>
            <a:endParaRPr lang="en-US" dirty="0" smtClean="0">
              <a:latin typeface="Adobe Caslon Pro Bold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dobe Caslon Pro Bold" pitchFamily="18" charset="0"/>
              </a:rPr>
              <a:t>Brilliant</a:t>
            </a:r>
            <a:r>
              <a:rPr lang="ru-RU" dirty="0" smtClean="0">
                <a:latin typeface="Adobe Caslon Pro Bold" pitchFamily="18" charset="0"/>
              </a:rPr>
              <a:t> - блестящий</a:t>
            </a:r>
            <a:endParaRPr lang="en-US" dirty="0" smtClean="0">
              <a:latin typeface="Adobe Caslon Pro Bold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dobe Caslon Pro Bold" pitchFamily="18" charset="0"/>
              </a:rPr>
              <a:t>Mysterious</a:t>
            </a:r>
            <a:r>
              <a:rPr lang="ru-RU" dirty="0" smtClean="0">
                <a:latin typeface="Adobe Caslon Pro Bold" pitchFamily="18" charset="0"/>
              </a:rPr>
              <a:t> - таинственный</a:t>
            </a:r>
            <a:endParaRPr lang="en-US" dirty="0" smtClean="0">
              <a:latin typeface="Adobe Caslon Pro Bold" pitchFamily="18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dobe Caslon Pro Bold" pitchFamily="18" charset="0"/>
              </a:rPr>
              <a:t>Ordinary</a:t>
            </a:r>
            <a:r>
              <a:rPr lang="ru-RU" dirty="0" smtClean="0">
                <a:latin typeface="Adobe Caslon Pro Bold" pitchFamily="18" charset="0"/>
              </a:rPr>
              <a:t> - обычный</a:t>
            </a:r>
            <a:endParaRPr lang="en-US" dirty="0" smtClean="0">
              <a:latin typeface="Adobe Caslon Pro Bold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dobe Caslon Pro Bold" pitchFamily="18" charset="0"/>
              </a:rPr>
              <a:t>Strange</a:t>
            </a:r>
            <a:r>
              <a:rPr lang="ru-RU" dirty="0" smtClean="0">
                <a:latin typeface="Adobe Caslon Pro Bold" pitchFamily="18" charset="0"/>
              </a:rPr>
              <a:t> - странный</a:t>
            </a:r>
            <a:endParaRPr lang="en-US" dirty="0" smtClean="0">
              <a:latin typeface="Adobe Caslon Pro Bold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dobe Caslon Pro Bold" pitchFamily="18" charset="0"/>
              </a:rPr>
              <a:t>Typical</a:t>
            </a:r>
            <a:r>
              <a:rPr lang="ru-RU" dirty="0" smtClean="0">
                <a:latin typeface="Adobe Caslon Pro Bold" pitchFamily="18" charset="0"/>
              </a:rPr>
              <a:t> - типичный</a:t>
            </a:r>
            <a:endParaRPr lang="en-US" dirty="0" smtClean="0">
              <a:latin typeface="Adobe Caslon Pro Bold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dobe Caslon Pro Bold" pitchFamily="18" charset="0"/>
              </a:rPr>
              <a:t>Unusual</a:t>
            </a:r>
            <a:r>
              <a:rPr lang="ru-RU" dirty="0" smtClean="0">
                <a:latin typeface="Adobe Caslon Pro Bold" pitchFamily="18" charset="0"/>
              </a:rPr>
              <a:t> - необычный</a:t>
            </a:r>
            <a:endParaRPr lang="en-US" dirty="0" smtClean="0">
              <a:latin typeface="Adobe Caslon Pro Bold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dobe Caslon Pro Bold" pitchFamily="18" charset="0"/>
              </a:rPr>
              <a:t>Well-known</a:t>
            </a:r>
            <a:r>
              <a:rPr lang="ru-RU" dirty="0" smtClean="0">
                <a:latin typeface="Adobe Caslon Pro Bold" pitchFamily="18" charset="0"/>
              </a:rPr>
              <a:t> - знаменитый</a:t>
            </a:r>
            <a:endParaRPr lang="en-US" dirty="0" smtClean="0">
              <a:latin typeface="Adobe Caslon Pro Bold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dobe Caslon Pro Bold" pitchFamily="18" charset="0"/>
              </a:rPr>
              <a:t>Suspense</a:t>
            </a:r>
            <a:r>
              <a:rPr lang="ru-RU" dirty="0" smtClean="0">
                <a:latin typeface="Adobe Caslon Pro Bold" pitchFamily="18" charset="0"/>
              </a:rPr>
              <a:t> - неизведанный</a:t>
            </a:r>
            <a:endParaRPr lang="en-US" dirty="0" smtClean="0">
              <a:latin typeface="Adobe Caslon Pro Bold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dobe Caslon Pro Bold" pitchFamily="18" charset="0"/>
              </a:rPr>
              <a:t>Funny</a:t>
            </a:r>
            <a:r>
              <a:rPr lang="ru-RU" dirty="0" smtClean="0">
                <a:latin typeface="Adobe Caslon Pro Bold" pitchFamily="18" charset="0"/>
              </a:rPr>
              <a:t> - веселый</a:t>
            </a:r>
            <a:endParaRPr lang="ru-RU" dirty="0"/>
          </a:p>
        </p:txBody>
      </p:sp>
      <p:pic>
        <p:nvPicPr>
          <p:cNvPr id="5" name="Рисунок 4" descr="stock-illustration-7530687-bookwor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07120" y="0"/>
            <a:ext cx="921368" cy="980728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 Bold" pitchFamily="18" charset="0"/>
              </a:rPr>
              <a:t>Match</a:t>
            </a:r>
            <a:r>
              <a:rPr lang="ru-RU" dirty="0" smtClean="0">
                <a:latin typeface="Adobe Caslon Pro Bold" pitchFamily="18" charset="0"/>
              </a:rPr>
              <a:t>  </a:t>
            </a:r>
            <a:r>
              <a:rPr lang="en-US" dirty="0" smtClean="0">
                <a:latin typeface="Adobe Caslon Pro Bold" pitchFamily="18" charset="0"/>
              </a:rPr>
              <a:t> the</a:t>
            </a:r>
            <a:r>
              <a:rPr lang="ru-RU" dirty="0" smtClean="0">
                <a:latin typeface="Adobe Caslon Pro Bold" pitchFamily="18" charset="0"/>
              </a:rPr>
              <a:t> </a:t>
            </a:r>
            <a:r>
              <a:rPr lang="en-US" dirty="0" smtClean="0">
                <a:latin typeface="Adobe Caslon Pro Bold" pitchFamily="18" charset="0"/>
              </a:rPr>
              <a:t> </a:t>
            </a:r>
            <a:r>
              <a:rPr lang="ru-RU" dirty="0" smtClean="0">
                <a:latin typeface="Adobe Caslon Pro Bold" pitchFamily="18" charset="0"/>
              </a:rPr>
              <a:t> </a:t>
            </a:r>
            <a:r>
              <a:rPr lang="en-US" dirty="0" smtClean="0">
                <a:latin typeface="Adobe Caslon Pro Bold" pitchFamily="18" charset="0"/>
              </a:rPr>
              <a:t>synonyms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714765" y="2367093"/>
            <a:ext cx="3829520" cy="3424107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Adobe Caslon Pro Bold" pitchFamily="18" charset="0"/>
              </a:rPr>
              <a:t>Well-known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Adobe Caslon Pro Bold" pitchFamily="18" charset="0"/>
              </a:rPr>
              <a:t>Unusual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Adobe Caslon Pro Bold" pitchFamily="18" charset="0"/>
              </a:rPr>
              <a:t>Amazing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Adobe Caslon Pro Bold" pitchFamily="18" charset="0"/>
              </a:rPr>
              <a:t>Clever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Adobe Caslon Pro Bold" pitchFamily="18" charset="0"/>
              </a:rPr>
              <a:t>Ordinary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Adobe Caslon Pro Bold" pitchFamily="18" charset="0"/>
              </a:rPr>
              <a:t>Loyal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Adobe Caslon Pro Bold" pitchFamily="18" charset="0"/>
              </a:rPr>
              <a:t>Intelligent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Adobe Caslon Pro Bold" pitchFamily="18" charset="0"/>
              </a:rPr>
              <a:t>Faithful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Adobe Caslon Pro Bold" pitchFamily="18" charset="0"/>
              </a:rPr>
              <a:t>Famous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Adobe Caslon Pro Bold" pitchFamily="18" charset="0"/>
              </a:rPr>
              <a:t>Extraordinary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Adobe Caslon Pro Bold" pitchFamily="18" charset="0"/>
              </a:rPr>
              <a:t>Strange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Adobe Caslon Pro Bold" pitchFamily="18" charset="0"/>
              </a:rPr>
              <a:t>Typical</a:t>
            </a:r>
            <a:endParaRPr lang="ru-RU" sz="2800" dirty="0"/>
          </a:p>
        </p:txBody>
      </p:sp>
      <p:pic>
        <p:nvPicPr>
          <p:cNvPr id="5" name="Рисунок 4" descr="stock-illustration-7530687-bookwor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84368" y="188640"/>
            <a:ext cx="760092" cy="809062"/>
          </a:xfrm>
          <a:prstGeom prst="rect">
            <a:avLst/>
          </a:prstGeom>
        </p:spPr>
      </p:pic>
      <p:cxnSp>
        <p:nvCxnSpPr>
          <p:cNvPr id="26" name="Прямая со стрелкой 25"/>
          <p:cNvCxnSpPr/>
          <p:nvPr/>
        </p:nvCxnSpPr>
        <p:spPr>
          <a:xfrm>
            <a:off x="2600090" y="3801953"/>
            <a:ext cx="2131348" cy="1105864"/>
          </a:xfrm>
          <a:prstGeom prst="straightConnector1">
            <a:avLst/>
          </a:prstGeom>
          <a:ln w="2222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600090" y="3169237"/>
            <a:ext cx="2245084" cy="1139283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2123728" y="3236661"/>
            <a:ext cx="2664296" cy="2280571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2771800" y="4830603"/>
            <a:ext cx="2016224" cy="598289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2310881" y="2644573"/>
            <a:ext cx="2534293" cy="1728597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3334147" y="2671652"/>
            <a:ext cx="1482452" cy="1062594"/>
          </a:xfrm>
          <a:prstGeom prst="straightConnector1">
            <a:avLst/>
          </a:prstGeom>
          <a:ln w="2222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Adobe Caslon Pro Bold" pitchFamily="18" charset="0"/>
              </a:rPr>
              <a:t>BOOKWORMS  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827584" y="1484784"/>
            <a:ext cx="7772870" cy="3424107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 </a:t>
            </a:r>
            <a:r>
              <a:rPr lang="en-US" sz="2800" dirty="0" smtClean="0">
                <a:latin typeface="Adobe Caslon Pro Bold" pitchFamily="18" charset="0"/>
              </a:rPr>
              <a:t>Excitement, adventure, and mystery all make up the world of fiction. And here are some of the greatest names in fiction.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stock-illustration-7530687-bookwor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84368" y="76647"/>
            <a:ext cx="864096" cy="919766"/>
          </a:xfrm>
          <a:prstGeom prst="rect">
            <a:avLst/>
          </a:prstGeom>
        </p:spPr>
      </p:pic>
      <p:pic>
        <p:nvPicPr>
          <p:cNvPr id="8" name="Рисунок 7" descr="besplatnye_knigi_v_pite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958797"/>
            <a:ext cx="3497531" cy="216024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 Bold" pitchFamily="18" charset="0"/>
              </a:rPr>
              <a:t>THE  FAMOUS  AUTHOR  </a:t>
            </a:r>
            <a:endParaRPr lang="ru-RU" dirty="0"/>
          </a:p>
        </p:txBody>
      </p:sp>
      <p:pic>
        <p:nvPicPr>
          <p:cNvPr id="5" name="Содержимое 4" descr="tumblr_mrfznnRUKv1sezw81o1_500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316236" y="2366963"/>
            <a:ext cx="2568177" cy="3424237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Adobe Caslon Pro Bold" pitchFamily="18" charset="0"/>
              </a:rPr>
              <a:t>Agatha Christie</a:t>
            </a:r>
          </a:p>
          <a:p>
            <a:pPr algn="ctr">
              <a:buNone/>
            </a:pPr>
            <a:r>
              <a:rPr lang="en-US" dirty="0" smtClean="0">
                <a:latin typeface="Adobe Caslon Pro Bold" pitchFamily="18" charset="0"/>
              </a:rPr>
              <a:t>(15.09.1890-12.01.1976)</a:t>
            </a:r>
          </a:p>
          <a:p>
            <a:pPr>
              <a:buNone/>
            </a:pPr>
            <a:endParaRPr lang="en-US" dirty="0" smtClean="0">
              <a:latin typeface="Adobe Caslon Pro Bold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Adobe Caslon Pro Bold" pitchFamily="18" charset="0"/>
              </a:rPr>
              <a:t>The “Queen of Crime”</a:t>
            </a:r>
            <a:endParaRPr lang="ru-RU" dirty="0"/>
          </a:p>
        </p:txBody>
      </p:sp>
      <p:pic>
        <p:nvPicPr>
          <p:cNvPr id="6" name="Рисунок 5" descr="stock-illustration-7530687-bookwor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5229200"/>
            <a:ext cx="1088136" cy="115824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43372" y="1000108"/>
            <a:ext cx="383310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The title of the book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2000240"/>
            <a:ext cx="15726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Author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3286124"/>
            <a:ext cx="429822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Main character’s name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4643446"/>
            <a:ext cx="355873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What’s famous for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214813" y="4000504"/>
            <a:ext cx="4929187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 dirty="0" err="1" smtClean="0">
                <a:latin typeface="Calibri" pitchFamily="34" charset="0"/>
              </a:rPr>
              <a:t>Hercule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Poirot</a:t>
            </a:r>
            <a:endParaRPr lang="ru-RU" sz="1900" dirty="0">
              <a:latin typeface="Calibri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214810" y="2714620"/>
            <a:ext cx="392906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 dirty="0" smtClean="0">
                <a:latin typeface="Calibri" pitchFamily="34" charset="0"/>
              </a:rPr>
              <a:t>Agatha Christie</a:t>
            </a:r>
            <a:endParaRPr lang="ru-RU" sz="1900" dirty="0">
              <a:latin typeface="Calibri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214810" y="1571612"/>
            <a:ext cx="4357687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 dirty="0" err="1" smtClean="0">
                <a:latin typeface="Calibri" pitchFamily="34" charset="0"/>
              </a:rPr>
              <a:t>Poirot</a:t>
            </a:r>
            <a:r>
              <a:rPr lang="en-US" sz="1900" dirty="0" smtClean="0">
                <a:latin typeface="Calibri" pitchFamily="34" charset="0"/>
              </a:rPr>
              <a:t> Novels</a:t>
            </a:r>
            <a:endParaRPr lang="ru-RU" sz="1900" dirty="0">
              <a:latin typeface="Calibri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071936" y="5357810"/>
            <a:ext cx="478631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 dirty="0" smtClean="0">
                <a:latin typeface="Calibri" pitchFamily="34" charset="0"/>
              </a:rPr>
              <a:t>Famous for his obsession with order and his use of psychology.</a:t>
            </a:r>
            <a:endParaRPr lang="ru-RU" sz="1900" dirty="0">
              <a:latin typeface="Calibri" pitchFamily="34" charset="0"/>
            </a:endParaRPr>
          </a:p>
        </p:txBody>
      </p:sp>
      <p:pic>
        <p:nvPicPr>
          <p:cNvPr id="70658" name="Picture 2" descr="http://1.bp.blogspot.com/-tjtM17sIzt0/TYs0JqaBXuI/AAAAAAAAALA/OFMC1wAX9KY/s1600/herculepoiro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2857500" cy="38862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7002293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43372" y="1000108"/>
            <a:ext cx="383310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The title of the book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2000240"/>
            <a:ext cx="15726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Author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3286124"/>
            <a:ext cx="429822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Main character’s name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4643446"/>
            <a:ext cx="355873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What’s famous for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214813" y="4000504"/>
            <a:ext cx="4929187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 dirty="0" smtClean="0">
                <a:latin typeface="Calibri" pitchFamily="34" charset="0"/>
              </a:rPr>
              <a:t>Miss </a:t>
            </a:r>
            <a:r>
              <a:rPr lang="en-US" sz="1900" dirty="0" err="1" smtClean="0">
                <a:latin typeface="Calibri" pitchFamily="34" charset="0"/>
              </a:rPr>
              <a:t>Marple</a:t>
            </a:r>
            <a:endParaRPr lang="ru-RU" sz="1900" dirty="0">
              <a:latin typeface="Calibri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214810" y="2714620"/>
            <a:ext cx="392906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 dirty="0" smtClean="0">
                <a:latin typeface="Calibri" pitchFamily="34" charset="0"/>
              </a:rPr>
              <a:t>Agatha Christie</a:t>
            </a:r>
            <a:endParaRPr lang="ru-RU" sz="1900" dirty="0">
              <a:latin typeface="Calibri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214810" y="1571612"/>
            <a:ext cx="4357687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 dirty="0" smtClean="0">
                <a:latin typeface="Calibri" pitchFamily="34" charset="0"/>
              </a:rPr>
              <a:t>Miss </a:t>
            </a:r>
            <a:r>
              <a:rPr lang="en-US" sz="1900" dirty="0" err="1" smtClean="0">
                <a:latin typeface="Calibri" pitchFamily="34" charset="0"/>
              </a:rPr>
              <a:t>Marple</a:t>
            </a:r>
            <a:r>
              <a:rPr lang="en-US" sz="1900" dirty="0" smtClean="0">
                <a:latin typeface="Calibri" pitchFamily="34" charset="0"/>
              </a:rPr>
              <a:t> stories</a:t>
            </a:r>
            <a:endParaRPr lang="ru-RU" sz="1900" dirty="0">
              <a:latin typeface="Calibri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214810" y="5357811"/>
            <a:ext cx="4643438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1900" dirty="0">
              <a:latin typeface="Calibri" pitchFamily="34" charset="0"/>
            </a:endParaRPr>
          </a:p>
        </p:txBody>
      </p:sp>
      <p:pic>
        <p:nvPicPr>
          <p:cNvPr id="71682" name="Picture 2" descr="http://agathachristiereader.files.wordpress.com/2011/05/marpl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2723274" cy="43481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214810" y="5357826"/>
            <a:ext cx="478631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 dirty="0" smtClean="0">
                <a:latin typeface="Calibri" pitchFamily="34" charset="0"/>
              </a:rPr>
              <a:t>For being extraordinary lady who loves investigating crimes via gossip.</a:t>
            </a:r>
            <a:endParaRPr lang="ru-RU" sz="19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98325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756</TotalTime>
  <Words>630</Words>
  <Application>Microsoft Office PowerPoint</Application>
  <PresentationFormat>Экран (4:3)</PresentationFormat>
  <Paragraphs>210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47" baseType="lpstr">
      <vt:lpstr>Adobe Caslon Pro Bold</vt:lpstr>
      <vt:lpstr>Adobe Garamond Pro Bold</vt:lpstr>
      <vt:lpstr>Adobe Heiti Std R</vt:lpstr>
      <vt:lpstr>Algerian</vt:lpstr>
      <vt:lpstr>Arial</vt:lpstr>
      <vt:lpstr>Baskerville Old Face</vt:lpstr>
      <vt:lpstr>Bauhaus 93</vt:lpstr>
      <vt:lpstr>Calibri</vt:lpstr>
      <vt:lpstr>Calibri Light</vt:lpstr>
      <vt:lpstr>Georgia</vt:lpstr>
      <vt:lpstr>Helvetica</vt:lpstr>
      <vt:lpstr>Impact</vt:lpstr>
      <vt:lpstr>MV Boli</vt:lpstr>
      <vt:lpstr>Times New Roman</vt:lpstr>
      <vt:lpstr>Tw Cen MT</vt:lpstr>
      <vt:lpstr>Wingdings</vt:lpstr>
      <vt:lpstr>Wingdings 2</vt:lpstr>
      <vt:lpstr>1_Тема Office</vt:lpstr>
      <vt:lpstr>Капля</vt:lpstr>
      <vt:lpstr>BOOKWORMS</vt:lpstr>
      <vt:lpstr>Презентация PowerPoint</vt:lpstr>
      <vt:lpstr>QUIZ</vt:lpstr>
      <vt:lpstr>STORY    </vt:lpstr>
      <vt:lpstr>Match   the   synonyms</vt:lpstr>
      <vt:lpstr>BOOKWORMS   </vt:lpstr>
      <vt:lpstr>THE  FAMOUS  AUTHOR  </vt:lpstr>
      <vt:lpstr>Презентация PowerPoint</vt:lpstr>
      <vt:lpstr>Презентация PowerPoint</vt:lpstr>
      <vt:lpstr>THE  FAMOUS  AUTHOR</vt:lpstr>
      <vt:lpstr>Презентация PowerPoint</vt:lpstr>
      <vt:lpstr>THE  FAMOUS  AUTHOR</vt:lpstr>
      <vt:lpstr>Презентация PowerPoint</vt:lpstr>
      <vt:lpstr>Презентация PowerPoint</vt:lpstr>
      <vt:lpstr>Презентация PowerPoint</vt:lpstr>
      <vt:lpstr>Презентация PowerPoint</vt:lpstr>
      <vt:lpstr>PAST SIMPLE TENSE</vt:lpstr>
      <vt:lpstr>Презентация PowerPoint</vt:lpstr>
      <vt:lpstr>PAST SIMPLE TENSE</vt:lpstr>
      <vt:lpstr>PAST SIMPLE TENSE</vt:lpstr>
      <vt:lpstr>PAST SIMPLE TENSE</vt:lpstr>
      <vt:lpstr>PAST SIMPLE TENSE</vt:lpstr>
      <vt:lpstr>PAST SIMPLE TENSE</vt:lpstr>
      <vt:lpstr>PAST SIMPLE TENSE</vt:lpstr>
      <vt:lpstr>Глагол –связка  to be</vt:lpstr>
      <vt:lpstr>PAST SIMPLE TENSE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BOOKWORMS</dc:title>
  <dc:creator>Елена</dc:creator>
  <cp:lastModifiedBy>WS-18</cp:lastModifiedBy>
  <cp:revision>45</cp:revision>
  <dcterms:created xsi:type="dcterms:W3CDTF">2013-09-22T07:42:49Z</dcterms:created>
  <dcterms:modified xsi:type="dcterms:W3CDTF">2022-09-28T06:34:00Z</dcterms:modified>
</cp:coreProperties>
</file>