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56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00EAF-4C2F-4315-AF15-AF8DAD55B75C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4AAA-7670-401F-B5CF-2BF7E1492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9DADE-9D6A-47D7-B625-E028B0222E5E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DCBD-8D07-4163-BEA7-715ED7707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A9E47-CC1F-4FCD-BD03-F934EA7BBF66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4C684-5D69-4A6A-AB8F-02F7F288A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55B33-DC9B-4681-AD79-8EFFBF215A2D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8B2B8-51E6-4E9C-BE70-EF66E7A4D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68334-9E51-4830-9B38-C27D2BBEC950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54313-3781-447A-B4CE-68D4385D9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857C0-9830-4F1F-8838-BF8E3D857D8F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A480F-BCDF-43FE-951B-2009C6F7A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479D3-16D2-4706-82E7-AF5EEC9D0C7B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11E6D-DBA1-43CA-8006-65B4BA8B7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084BA-7EAB-423E-AF68-5AB986D14D56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2E111-5331-45A3-AB6F-F259C22A9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3A4A6-8F28-43C5-8832-080964A57006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2C941-B6D2-4053-A75D-0C894C6A6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88760-8C18-4755-8D5B-86888EC9BCD0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6A690-4171-48C9-999A-923962422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F6157-1BF6-4117-9DEA-71A40516F70B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15B92-518E-4065-BFE9-51184DCD0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26C491-84EA-4D6C-9272-869B74E500E6}" type="datetimeFigureOut">
              <a:rPr lang="ru-RU"/>
              <a:pPr>
                <a:defRPr/>
              </a:pPr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A50B87-04FD-4B4B-A80C-3D606CB8A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F:\Новая папка\фоны\bumaga dlya stendov\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TextBox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2688" y="1556792"/>
            <a:ext cx="7102475" cy="1819821"/>
          </a:xfrm>
          <a:prstGeom prst="rect">
            <a:avLst/>
          </a:prstGeom>
          <a:noFill/>
        </p:spPr>
      </p:pic>
      <p:pic>
        <p:nvPicPr>
          <p:cNvPr id="1028" name="Picture 4" descr="F:\люда\работа\кризис 3\gnev.jpg"/>
          <p:cNvPicPr>
            <a:picLocks noChangeAspect="1" noChangeArrowheads="1"/>
          </p:cNvPicPr>
          <p:nvPr/>
        </p:nvPicPr>
        <p:blipFill rotWithShape="1">
          <a:blip r:embed="rId4"/>
          <a:srcRect r="3689" b="10191"/>
          <a:stretch/>
        </p:blipFill>
        <p:spPr bwMode="auto">
          <a:xfrm>
            <a:off x="6815139" y="762001"/>
            <a:ext cx="1573286" cy="1154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31" b="10564"/>
          <a:stretch/>
        </p:blipFill>
        <p:spPr>
          <a:xfrm>
            <a:off x="827584" y="3376613"/>
            <a:ext cx="2880320" cy="25726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244" y="3429000"/>
            <a:ext cx="4292919" cy="2414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F:\Новая папка\фоны\bumaga dlya stendov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кругленный 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1725" y="554038"/>
            <a:ext cx="4467225" cy="976312"/>
          </a:xfrm>
          <a:prstGeom prst="rect">
            <a:avLst/>
          </a:prstGeom>
          <a:noFill/>
        </p:spPr>
      </p:pic>
      <p:pic>
        <p:nvPicPr>
          <p:cNvPr id="21507" name="Picture 3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9913" y="642938"/>
            <a:ext cx="11017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14563" y="785813"/>
            <a:ext cx="3937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7</a:t>
            </a:r>
          </a:p>
        </p:txBody>
      </p:sp>
      <p:pic>
        <p:nvPicPr>
          <p:cNvPr id="7" name="TextBox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0750" y="1347788"/>
            <a:ext cx="7656513" cy="931862"/>
          </a:xfrm>
          <a:prstGeom prst="rect">
            <a:avLst/>
          </a:prstGeom>
          <a:noFill/>
        </p:spPr>
      </p:pic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2928938" y="2214563"/>
            <a:ext cx="5786437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400" b="1">
              <a:solidFill>
                <a:srgbClr val="FF0000"/>
              </a:solidFill>
              <a:latin typeface="Monotype Corsiva" pitchFamily="66" charset="0"/>
            </a:endParaRPr>
          </a:p>
          <a:p>
            <a:endParaRPr lang="en-US" sz="2400" b="1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2400" b="1">
                <a:solidFill>
                  <a:srgbClr val="FF0000"/>
                </a:solidFill>
                <a:latin typeface="Monotype Corsiva" pitchFamily="66" charset="0"/>
              </a:rPr>
              <a:t>Что делать?</a:t>
            </a:r>
          </a:p>
          <a:p>
            <a:r>
              <a:rPr lang="ru-RU" sz="2400" b="1">
                <a:solidFill>
                  <a:srgbClr val="1E1C11"/>
                </a:solidFill>
                <a:latin typeface="Monotype Corsiva" pitchFamily="66" charset="0"/>
              </a:rPr>
              <a:t>Уступайте ребенку в «мелочах». Но в том, что касается здоровья и безопасности самого ребенка и других людей – будьте непреклонны.</a:t>
            </a:r>
            <a:r>
              <a:rPr lang="ru-RU" b="1">
                <a:solidFill>
                  <a:srgbClr val="1E1C11"/>
                </a:solidFill>
                <a:latin typeface="Monotype Corsiva" pitchFamily="66" charset="0"/>
              </a:rPr>
              <a:t> </a:t>
            </a:r>
          </a:p>
        </p:txBody>
      </p:sp>
      <p:pic>
        <p:nvPicPr>
          <p:cNvPr id="21511" name="Picture 2" descr="F:\Новая папка\люди\ксиса\b0879e934324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3286125"/>
            <a:ext cx="27813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F:\Новая папка\фоны\bumaga dlya stendov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85918" y="0"/>
            <a:ext cx="5766579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317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Что делать родителям?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63" y="928688"/>
            <a:ext cx="8286750" cy="8572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2" name="Прямоугольник 3"/>
          <p:cNvSpPr>
            <a:spLocks noChangeArrowheads="1"/>
          </p:cNvSpPr>
          <p:nvPr/>
        </p:nvSpPr>
        <p:spPr bwMode="auto">
          <a:xfrm>
            <a:off x="571500" y="1000125"/>
            <a:ext cx="8143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Сменить тактику и стратегию общения с ребенком: пора признать, что он взрослый (ну почти!), уважать его мнение и стремление к самостоятельности.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63" y="2071688"/>
            <a:ext cx="8286750" cy="8572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Постоянно предлагать выбор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 (либо иллюзию выбора - такая вот хитрость во благо всем).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63" y="3286125"/>
            <a:ext cx="8286750" cy="8572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Не заставлять, а просить помочь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58888" y="4643438"/>
            <a:ext cx="7527925" cy="8572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Помните, что ребенок многие слова и поступки повторяет за Вами,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поэтому следите за собой .</a:t>
            </a:r>
            <a:endParaRPr lang="ru-RU" dirty="0"/>
          </a:p>
        </p:txBody>
      </p:sp>
      <p:pic>
        <p:nvPicPr>
          <p:cNvPr id="22536" name="Picture 4" descr="F:\Новая папка\люди\ксиса\ро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928688" y="2286000"/>
            <a:ext cx="4195763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F:\Новая папка\фоны\bumaga dlya stendov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85918" y="0"/>
            <a:ext cx="5766579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317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Что делать родителям?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63" y="928688"/>
            <a:ext cx="8286750" cy="10001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1500" y="1000125"/>
            <a:ext cx="814387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Когда ребенок злится, у него истерика, то бесполезно объяснять, что так делать нехорошо, отложите это до тех пор, когда малыш успокоится. Пока же можно взять его за руку и увести в спокойное безлюдное место.</a:t>
            </a:r>
            <a:endParaRPr lang="ru-RU" b="1" dirty="0">
              <a:latin typeface="+mn-lt"/>
              <a:cs typeface="+mn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63" y="2286000"/>
            <a:ext cx="8286750" cy="135731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Для благополучного развития ребенка желательно подчеркивать, какой он уже большой, не «сюсюкаться», не стараться все сделать за малыша. Разговаривайте с ним, как с равным, как  с человеком, мнение которого Вам интересно.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500" y="4000500"/>
            <a:ext cx="8286750" cy="85725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Любите ребенка и показывайте ему,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 что он Вам дорог даже заплаканный, упрямый, капризный.</a:t>
            </a:r>
            <a:endParaRPr lang="ru-RU" dirty="0"/>
          </a:p>
        </p:txBody>
      </p:sp>
      <p:pic>
        <p:nvPicPr>
          <p:cNvPr id="23559" name="Picture 2" descr="F:\Новая папка\люди\Semja 2\7о801с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97663" y="3429000"/>
            <a:ext cx="2446337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9025" y="5218113"/>
            <a:ext cx="4584700" cy="896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316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0963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Новая папка\фоны\bumaga dlya stendov\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20685" y="679430"/>
            <a:ext cx="8149467" cy="132344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Кризис</a:t>
            </a: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 </a:t>
            </a:r>
            <a:r>
              <a:rPr lang="ru-RU" sz="4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  <a:cs typeface="+mn-cs"/>
              </a:rPr>
              <a:t>трех лет 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один из самых ярких по проявлениям кризисов детства, нередко застающий родителей врасплох.</a:t>
            </a:r>
          </a:p>
        </p:txBody>
      </p:sp>
      <p:sp>
        <p:nvSpPr>
          <p:cNvPr id="14339" name="Прямоугольник 5"/>
          <p:cNvSpPr>
            <a:spLocks noChangeArrowheads="1"/>
          </p:cNvSpPr>
          <p:nvPr/>
        </p:nvSpPr>
        <p:spPr bwMode="auto">
          <a:xfrm>
            <a:off x="571500" y="1928813"/>
            <a:ext cx="78581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Monotype Corsiva" pitchFamily="66" charset="0"/>
              </a:rPr>
              <a:t>Любой кризис  - это внутреннее противоречие между «хочу» и «могу».</a:t>
            </a:r>
          </a:p>
          <a:p>
            <a:pPr algn="ctr"/>
            <a:endParaRPr lang="ru-RU" sz="2400" b="1">
              <a:solidFill>
                <a:srgbClr val="C00000"/>
              </a:solidFill>
              <a:latin typeface="Monotype Corsiva" pitchFamily="66" charset="0"/>
            </a:endParaRPr>
          </a:p>
          <a:p>
            <a:pPr algn="ctr"/>
            <a:endParaRPr lang="ru-RU" sz="2400" b="1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endParaRPr lang="ru-RU" sz="2400" b="1">
              <a:solidFill>
                <a:srgbClr val="7030A0"/>
              </a:solidFill>
              <a:latin typeface="Monotype Corsiva" pitchFamily="66" charset="0"/>
            </a:endParaRPr>
          </a:p>
          <a:p>
            <a:pPr algn="ctr"/>
            <a:endParaRPr lang="ru-RU" sz="2400" b="1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4340" name="Прямоугольник 7"/>
          <p:cNvSpPr>
            <a:spLocks noChangeArrowheads="1"/>
          </p:cNvSpPr>
          <p:nvPr/>
        </p:nvSpPr>
        <p:spPr bwMode="auto">
          <a:xfrm>
            <a:off x="571500" y="3357563"/>
            <a:ext cx="2928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Monotype Corsiva" pitchFamily="66" charset="0"/>
              </a:rPr>
              <a:t>Внутренний конфликт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многие желания ребенка не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соответствуют  его реальным возможностям </a:t>
            </a:r>
            <a:endParaRPr lang="ru-RU" sz="200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4341" name="Прямоугольник 8"/>
          <p:cNvSpPr>
            <a:spLocks noChangeArrowheads="1"/>
          </p:cNvSpPr>
          <p:nvPr/>
        </p:nvSpPr>
        <p:spPr bwMode="auto">
          <a:xfrm>
            <a:off x="5786438" y="3357563"/>
            <a:ext cx="2428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Monotype Corsiva" pitchFamily="66" charset="0"/>
              </a:rPr>
              <a:t>Внешний конфликт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Monotype Corsiva" pitchFamily="66" charset="0"/>
              </a:rPr>
              <a:t>Ребенок сталкивается с постоянной опекой взрослых </a:t>
            </a:r>
            <a:endParaRPr lang="ru-RU" sz="200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4342" name="Прямоугольник 9"/>
          <p:cNvSpPr>
            <a:spLocks noChangeArrowheads="1"/>
          </p:cNvSpPr>
          <p:nvPr/>
        </p:nvSpPr>
        <p:spPr bwMode="auto">
          <a:xfrm>
            <a:off x="2771775" y="5000625"/>
            <a:ext cx="29527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0D0D0D"/>
                </a:solidFill>
                <a:latin typeface="Monotype Corsiva" pitchFamily="66" charset="0"/>
              </a:rPr>
              <a:t>И что делать в такой ситуации? </a:t>
            </a:r>
          </a:p>
          <a:p>
            <a:pPr algn="ctr"/>
            <a:r>
              <a:rPr lang="ru-RU" sz="1400" b="1">
                <a:solidFill>
                  <a:srgbClr val="FF0000"/>
                </a:solidFill>
                <a:latin typeface="Monotype Corsiva" pitchFamily="66" charset="0"/>
              </a:rPr>
              <a:t>Сопротивляться или смириться. </a:t>
            </a:r>
          </a:p>
          <a:p>
            <a:pPr algn="ctr"/>
            <a:r>
              <a:rPr lang="ru-RU" sz="1400" b="1">
                <a:solidFill>
                  <a:srgbClr val="0D0D0D"/>
                </a:solidFill>
                <a:latin typeface="Monotype Corsiva" pitchFamily="66" charset="0"/>
              </a:rPr>
              <a:t>Другого выхода нет. Вот малыш и сопротивляется , как может!</a:t>
            </a:r>
          </a:p>
        </p:txBody>
      </p:sp>
      <p:pic>
        <p:nvPicPr>
          <p:cNvPr id="14343" name="Picture 4" descr="F:\Новая папка\люди\ксиса\86c99599517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781300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F:\Новая папка\фоны\bumaga dlya stendov\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00430" y="4500570"/>
            <a:ext cx="206332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Временные рамки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2, 5 – 3, 5 года</a:t>
            </a:r>
          </a:p>
        </p:txBody>
      </p:sp>
      <p:grpSp>
        <p:nvGrpSpPr>
          <p:cNvPr id="5" name="Штриховая стрелка вправо 4"/>
          <p:cNvGrpSpPr>
            <a:grpSpLocks/>
          </p:cNvGrpSpPr>
          <p:nvPr/>
        </p:nvGrpSpPr>
        <p:grpSpPr bwMode="auto">
          <a:xfrm>
            <a:off x="476250" y="927100"/>
            <a:ext cx="2711450" cy="1712913"/>
            <a:chOff x="300" y="584"/>
            <a:chExt cx="1708" cy="1079"/>
          </a:xfrm>
        </p:grpSpPr>
        <p:pic>
          <p:nvPicPr>
            <p:cNvPr id="15363" name="Штриховая стрелка вправо 4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0" y="584"/>
              <a:ext cx="1708" cy="1079"/>
            </a:xfrm>
            <a:prstGeom prst="rect">
              <a:avLst/>
            </a:prstGeom>
            <a:noFill/>
          </p:spPr>
        </p:pic>
        <p:sp>
          <p:nvSpPr>
            <p:cNvPr id="15364" name="Text Box 4"/>
            <p:cNvSpPr txBox="1">
              <a:spLocks noChangeArrowheads="1"/>
            </p:cNvSpPr>
            <p:nvPr/>
          </p:nvSpPr>
          <p:spPr bwMode="auto">
            <a:xfrm rot="1401170">
              <a:off x="442" y="917"/>
              <a:ext cx="1436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Штриховая стрелка вправо 5"/>
          <p:cNvGrpSpPr>
            <a:grpSpLocks/>
          </p:cNvGrpSpPr>
          <p:nvPr/>
        </p:nvGrpSpPr>
        <p:grpSpPr bwMode="auto">
          <a:xfrm>
            <a:off x="5608638" y="847725"/>
            <a:ext cx="2657475" cy="1803400"/>
            <a:chOff x="3533" y="534"/>
            <a:chExt cx="1674" cy="1136"/>
          </a:xfrm>
        </p:grpSpPr>
        <p:pic>
          <p:nvPicPr>
            <p:cNvPr id="15366" name="Штриховая стрелка вправо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33" y="534"/>
              <a:ext cx="1674" cy="1136"/>
            </a:xfrm>
            <a:prstGeom prst="rect">
              <a:avLst/>
            </a:prstGeom>
            <a:noFill/>
          </p:spPr>
        </p:pic>
        <p:sp>
          <p:nvSpPr>
            <p:cNvPr id="15367" name="Text Box 7"/>
            <p:cNvSpPr txBox="1">
              <a:spLocks noChangeArrowheads="1"/>
            </p:cNvSpPr>
            <p:nvPr/>
          </p:nvSpPr>
          <p:spPr bwMode="auto">
            <a:xfrm rot="9202872">
              <a:off x="3646" y="907"/>
              <a:ext cx="1436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7" name="Штриховая стрелка вправо 6"/>
          <p:cNvGrpSpPr>
            <a:grpSpLocks/>
          </p:cNvGrpSpPr>
          <p:nvPr/>
        </p:nvGrpSpPr>
        <p:grpSpPr bwMode="auto">
          <a:xfrm>
            <a:off x="5797550" y="2676525"/>
            <a:ext cx="2828925" cy="1182688"/>
            <a:chOff x="3652" y="1686"/>
            <a:chExt cx="1782" cy="745"/>
          </a:xfrm>
        </p:grpSpPr>
        <p:pic>
          <p:nvPicPr>
            <p:cNvPr id="15369" name="Штриховая стрелка вправо 6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2" y="1686"/>
              <a:ext cx="1782" cy="745"/>
            </a:xfrm>
            <a:prstGeom prst="rect">
              <a:avLst/>
            </a:prstGeom>
            <a:noFill/>
          </p:spPr>
        </p:pic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 rot="10800000">
              <a:off x="3859" y="1879"/>
              <a:ext cx="1436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8" name="Штриховая стрелка вправо 7"/>
          <p:cNvGrpSpPr>
            <a:grpSpLocks/>
          </p:cNvGrpSpPr>
          <p:nvPr/>
        </p:nvGrpSpPr>
        <p:grpSpPr bwMode="auto">
          <a:xfrm>
            <a:off x="579438" y="2889250"/>
            <a:ext cx="2833687" cy="1182688"/>
            <a:chOff x="365" y="1820"/>
            <a:chExt cx="1785" cy="745"/>
          </a:xfrm>
        </p:grpSpPr>
        <p:pic>
          <p:nvPicPr>
            <p:cNvPr id="15372" name="Штриховая стрелка вправо 7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5" y="1820"/>
              <a:ext cx="1785" cy="745"/>
            </a:xfrm>
            <a:prstGeom prst="rect">
              <a:avLst/>
            </a:prstGeom>
            <a:noFill/>
          </p:spPr>
        </p:pic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 rot="10800000">
              <a:off x="510" y="2014"/>
              <a:ext cx="1436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9" name="Штриховая стрелка вправо 8"/>
          <p:cNvGrpSpPr>
            <a:grpSpLocks/>
          </p:cNvGrpSpPr>
          <p:nvPr/>
        </p:nvGrpSpPr>
        <p:grpSpPr bwMode="auto">
          <a:xfrm>
            <a:off x="5754688" y="4138613"/>
            <a:ext cx="2651125" cy="1811337"/>
            <a:chOff x="3625" y="2607"/>
            <a:chExt cx="1670" cy="1141"/>
          </a:xfrm>
        </p:grpSpPr>
        <p:pic>
          <p:nvPicPr>
            <p:cNvPr id="15375" name="Штриховая стрелка вправо 8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625" y="2607"/>
              <a:ext cx="1670" cy="1141"/>
            </a:xfrm>
            <a:prstGeom prst="rect">
              <a:avLst/>
            </a:prstGeom>
            <a:noFill/>
          </p:spPr>
        </p:pic>
        <p:sp>
          <p:nvSpPr>
            <p:cNvPr id="15376" name="Text Box 16"/>
            <p:cNvSpPr txBox="1">
              <a:spLocks noChangeArrowheads="1"/>
            </p:cNvSpPr>
            <p:nvPr/>
          </p:nvSpPr>
          <p:spPr bwMode="auto">
            <a:xfrm rot="12417271">
              <a:off x="3735" y="3009"/>
              <a:ext cx="1436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0" name="Штриховая стрелка вправо 9"/>
          <p:cNvGrpSpPr>
            <a:grpSpLocks/>
          </p:cNvGrpSpPr>
          <p:nvPr/>
        </p:nvGrpSpPr>
        <p:grpSpPr bwMode="auto">
          <a:xfrm>
            <a:off x="719138" y="4243388"/>
            <a:ext cx="2578100" cy="1919287"/>
            <a:chOff x="453" y="2673"/>
            <a:chExt cx="1624" cy="1209"/>
          </a:xfrm>
        </p:grpSpPr>
        <p:pic>
          <p:nvPicPr>
            <p:cNvPr id="15378" name="Штриховая стрелка вправо 9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53" y="2673"/>
              <a:ext cx="1624" cy="1209"/>
            </a:xfrm>
            <a:prstGeom prst="rect">
              <a:avLst/>
            </a:prstGeom>
            <a:noFill/>
          </p:spPr>
        </p:pic>
        <p:sp>
          <p:nvSpPr>
            <p:cNvPr id="15379" name="Text Box 19"/>
            <p:cNvSpPr txBox="1">
              <a:spLocks noChangeArrowheads="1"/>
            </p:cNvSpPr>
            <p:nvPr/>
          </p:nvSpPr>
          <p:spPr bwMode="auto">
            <a:xfrm rot="19744219">
              <a:off x="567" y="3096"/>
              <a:ext cx="1436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1" name="Штриховая стрелка вправо 10"/>
          <p:cNvGrpSpPr>
            <a:grpSpLocks/>
          </p:cNvGrpSpPr>
          <p:nvPr/>
        </p:nvGrpSpPr>
        <p:grpSpPr bwMode="auto">
          <a:xfrm>
            <a:off x="3797300" y="390525"/>
            <a:ext cx="1189038" cy="1931988"/>
            <a:chOff x="2392" y="246"/>
            <a:chExt cx="749" cy="1217"/>
          </a:xfrm>
        </p:grpSpPr>
        <p:pic>
          <p:nvPicPr>
            <p:cNvPr id="15381" name="Штриховая стрелка вправо 10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392" y="246"/>
              <a:ext cx="749" cy="1217"/>
            </a:xfrm>
            <a:prstGeom prst="rect">
              <a:avLst/>
            </a:prstGeom>
            <a:noFill/>
          </p:spPr>
        </p:pic>
        <p:sp>
          <p:nvSpPr>
            <p:cNvPr id="15382" name="Text Box 22"/>
            <p:cNvSpPr txBox="1">
              <a:spLocks noChangeArrowheads="1"/>
            </p:cNvSpPr>
            <p:nvPr/>
          </p:nvSpPr>
          <p:spPr bwMode="auto">
            <a:xfrm rot="5400000">
              <a:off x="2331" y="643"/>
              <a:ext cx="873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pic>
        <p:nvPicPr>
          <p:cNvPr id="12" name="TextBox 11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713038" y="5211763"/>
            <a:ext cx="3821112" cy="927100"/>
          </a:xfrm>
          <a:prstGeom prst="rect">
            <a:avLst/>
          </a:prstGeom>
          <a:noFill/>
        </p:spPr>
      </p:pic>
      <p:pic>
        <p:nvPicPr>
          <p:cNvPr id="15385" name="Picture 4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57250" y="5286375"/>
            <a:ext cx="84296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6" name="Picture 4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42938" y="3143250"/>
            <a:ext cx="842962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7" name="Picture 4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1500" y="1000125"/>
            <a:ext cx="84296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8" name="Picture 4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929063" y="142875"/>
            <a:ext cx="842962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9" name="Picture 4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429500" y="857250"/>
            <a:ext cx="84296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0" name="Picture 4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786688" y="2928938"/>
            <a:ext cx="842962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1" name="Picture 4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72375" y="5143500"/>
            <a:ext cx="842963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2" name="Прямоугольник 19"/>
          <p:cNvSpPr>
            <a:spLocks noChangeArrowheads="1"/>
          </p:cNvSpPr>
          <p:nvPr/>
        </p:nvSpPr>
        <p:spPr bwMode="auto">
          <a:xfrm rot="-1870150">
            <a:off x="1352550" y="4908550"/>
            <a:ext cx="1471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Негативизм</a:t>
            </a:r>
            <a:endParaRPr lang="ru-RU">
              <a:latin typeface="Calibri" pitchFamily="34" charset="0"/>
            </a:endParaRPr>
          </a:p>
        </p:txBody>
      </p:sp>
      <p:sp>
        <p:nvSpPr>
          <p:cNvPr id="15393" name="Прямоугольник 20"/>
          <p:cNvSpPr>
            <a:spLocks noChangeArrowheads="1"/>
          </p:cNvSpPr>
          <p:nvPr/>
        </p:nvSpPr>
        <p:spPr bwMode="auto">
          <a:xfrm>
            <a:off x="1428750" y="3286125"/>
            <a:ext cx="134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Упрямство</a:t>
            </a:r>
            <a:endParaRPr lang="ru-RU">
              <a:latin typeface="Calibri" pitchFamily="34" charset="0"/>
            </a:endParaRPr>
          </a:p>
        </p:txBody>
      </p:sp>
      <p:sp>
        <p:nvSpPr>
          <p:cNvPr id="15394" name="Прямоугольник 21"/>
          <p:cNvSpPr>
            <a:spLocks noChangeArrowheads="1"/>
          </p:cNvSpPr>
          <p:nvPr/>
        </p:nvSpPr>
        <p:spPr bwMode="auto">
          <a:xfrm rot="1504927">
            <a:off x="1074738" y="1609725"/>
            <a:ext cx="17954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Строптивость</a:t>
            </a:r>
            <a:endParaRPr lang="ru-RU">
              <a:latin typeface="Calibri" pitchFamily="34" charset="0"/>
            </a:endParaRPr>
          </a:p>
        </p:txBody>
      </p:sp>
      <p:sp>
        <p:nvSpPr>
          <p:cNvPr id="15395" name="Прямоугольник 22"/>
          <p:cNvSpPr>
            <a:spLocks noChangeArrowheads="1"/>
          </p:cNvSpPr>
          <p:nvPr/>
        </p:nvSpPr>
        <p:spPr bwMode="auto">
          <a:xfrm rot="5400000">
            <a:off x="3777457" y="1151731"/>
            <a:ext cx="1244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Своеволие</a:t>
            </a:r>
            <a:endParaRPr lang="ru-RU">
              <a:latin typeface="Calibri" pitchFamily="34" charset="0"/>
            </a:endParaRPr>
          </a:p>
        </p:txBody>
      </p:sp>
      <p:sp>
        <p:nvSpPr>
          <p:cNvPr id="15396" name="Прямоугольник 23"/>
          <p:cNvSpPr>
            <a:spLocks noChangeArrowheads="1"/>
          </p:cNvSpPr>
          <p:nvPr/>
        </p:nvSpPr>
        <p:spPr bwMode="auto">
          <a:xfrm rot="-1647625">
            <a:off x="5911850" y="1539875"/>
            <a:ext cx="1809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Протест, бунт</a:t>
            </a:r>
            <a:endParaRPr lang="ru-RU">
              <a:latin typeface="Calibri" pitchFamily="34" charset="0"/>
            </a:endParaRPr>
          </a:p>
        </p:txBody>
      </p:sp>
      <p:sp>
        <p:nvSpPr>
          <p:cNvPr id="15397" name="Прямоугольник 24"/>
          <p:cNvSpPr>
            <a:spLocks noChangeArrowheads="1"/>
          </p:cNvSpPr>
          <p:nvPr/>
        </p:nvSpPr>
        <p:spPr bwMode="auto">
          <a:xfrm>
            <a:off x="6286500" y="3071813"/>
            <a:ext cx="1754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Calibri" pitchFamily="34" charset="0"/>
              </a:rPr>
              <a:t>Обесценивание</a:t>
            </a:r>
            <a:endParaRPr lang="ru-RU">
              <a:latin typeface="Calibri" pitchFamily="34" charset="0"/>
            </a:endParaRPr>
          </a:p>
        </p:txBody>
      </p:sp>
      <p:sp>
        <p:nvSpPr>
          <p:cNvPr id="15398" name="Прямоугольник 25"/>
          <p:cNvSpPr>
            <a:spLocks noChangeArrowheads="1"/>
          </p:cNvSpPr>
          <p:nvPr/>
        </p:nvSpPr>
        <p:spPr bwMode="auto">
          <a:xfrm rot="1646006">
            <a:off x="5781675" y="4767263"/>
            <a:ext cx="22129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>
                <a:latin typeface="Calibri" pitchFamily="34" charset="0"/>
              </a:rPr>
              <a:t>Деспотизм, ревность</a:t>
            </a:r>
            <a:endParaRPr lang="ru-RU" sz="1600">
              <a:latin typeface="Calibri" pitchFamily="34" charset="0"/>
            </a:endParaRPr>
          </a:p>
        </p:txBody>
      </p:sp>
      <p:pic>
        <p:nvPicPr>
          <p:cNvPr id="15399" name="Picture 6" descr="F:\Новая папка\люди\ксиса\2e961ccf6e65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357563" y="2143125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F:\Новая папка\фоны\bumaga dlya stendov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кругленный 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1725" y="712788"/>
            <a:ext cx="4467225" cy="708025"/>
          </a:xfrm>
          <a:prstGeom prst="rect">
            <a:avLst/>
          </a:prstGeom>
          <a:noFill/>
        </p:spPr>
      </p:pic>
      <p:pic>
        <p:nvPicPr>
          <p:cNvPr id="16387" name="Picture 3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75" y="642938"/>
            <a:ext cx="11017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71688" y="857250"/>
            <a:ext cx="64293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1,2</a:t>
            </a:r>
          </a:p>
        </p:txBody>
      </p:sp>
      <p:pic>
        <p:nvPicPr>
          <p:cNvPr id="7" name="TextBox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7888" y="1560513"/>
            <a:ext cx="7497762" cy="1663700"/>
          </a:xfrm>
          <a:prstGeom prst="rect">
            <a:avLst/>
          </a:prstGeom>
          <a:noFill/>
        </p:spPr>
      </p:pic>
      <p:sp>
        <p:nvSpPr>
          <p:cNvPr id="16390" name="TextBox 7"/>
          <p:cNvSpPr txBox="1">
            <a:spLocks noChangeArrowheads="1"/>
          </p:cNvSpPr>
          <p:nvPr/>
        </p:nvSpPr>
        <p:spPr bwMode="auto">
          <a:xfrm>
            <a:off x="928688" y="3214688"/>
            <a:ext cx="5572125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b="1">
              <a:solidFill>
                <a:srgbClr val="FF0000"/>
              </a:solidFill>
              <a:latin typeface="Monotype Corsiva" pitchFamily="66" charset="0"/>
            </a:endParaRPr>
          </a:p>
          <a:p>
            <a:endParaRPr lang="en-US" b="1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b="1">
                <a:solidFill>
                  <a:srgbClr val="FF0000"/>
                </a:solidFill>
                <a:latin typeface="Monotype Corsiva" pitchFamily="66" charset="0"/>
              </a:rPr>
              <a:t>Что делать?</a:t>
            </a:r>
          </a:p>
          <a:p>
            <a:r>
              <a:rPr lang="ru-RU" b="1">
                <a:solidFill>
                  <a:srgbClr val="0D0D0D"/>
                </a:solidFill>
                <a:latin typeface="Monotype Corsiva" pitchFamily="66" charset="0"/>
              </a:rPr>
              <a:t>Например, вместо вопроса, «Ты будешь кушать?»,</a:t>
            </a:r>
          </a:p>
          <a:p>
            <a:r>
              <a:rPr lang="ru-RU" b="1">
                <a:solidFill>
                  <a:srgbClr val="0D0D0D"/>
                </a:solidFill>
                <a:latin typeface="Monotype Corsiva" pitchFamily="66" charset="0"/>
              </a:rPr>
              <a:t>задайте вопрос: «Ты будешь кушать гречневую кашу</a:t>
            </a:r>
            <a:r>
              <a:rPr lang="en-US" b="1">
                <a:solidFill>
                  <a:srgbClr val="0D0D0D"/>
                </a:solidFill>
                <a:latin typeface="Monotype Corsiva" pitchFamily="66" charset="0"/>
              </a:rPr>
              <a:t> </a:t>
            </a:r>
            <a:r>
              <a:rPr lang="ru-RU" b="1">
                <a:solidFill>
                  <a:srgbClr val="0D0D0D"/>
                </a:solidFill>
                <a:latin typeface="Monotype Corsiva" pitchFamily="66" charset="0"/>
              </a:rPr>
              <a:t>или рисовую?»</a:t>
            </a:r>
          </a:p>
        </p:txBody>
      </p:sp>
      <p:pic>
        <p:nvPicPr>
          <p:cNvPr id="16391" name="Picture 4" descr="F:\Новая папка\люди\ксиса\b17bea166cc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63" y="3357563"/>
            <a:ext cx="25304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F:\Новая папка\фоны\bumaga dlya stendov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кругленный 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1725" y="554038"/>
            <a:ext cx="4467225" cy="976312"/>
          </a:xfrm>
          <a:prstGeom prst="rect">
            <a:avLst/>
          </a:prstGeom>
          <a:noFill/>
        </p:spPr>
      </p:pic>
      <p:pic>
        <p:nvPicPr>
          <p:cNvPr id="17411" name="Picture 3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9913" y="642938"/>
            <a:ext cx="11017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14563" y="785813"/>
            <a:ext cx="3937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3</a:t>
            </a:r>
          </a:p>
        </p:txBody>
      </p:sp>
      <p:pic>
        <p:nvPicPr>
          <p:cNvPr id="7" name="TextBox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95350" y="1560513"/>
            <a:ext cx="7462838" cy="1298575"/>
          </a:xfrm>
          <a:prstGeom prst="rect">
            <a:avLst/>
          </a:prstGeom>
          <a:noFill/>
        </p:spPr>
      </p:pic>
      <p:sp>
        <p:nvSpPr>
          <p:cNvPr id="17414" name="TextBox 7"/>
          <p:cNvSpPr txBox="1">
            <a:spLocks noChangeArrowheads="1"/>
          </p:cNvSpPr>
          <p:nvPr/>
        </p:nvSpPr>
        <p:spPr bwMode="auto">
          <a:xfrm>
            <a:off x="2987675" y="2928938"/>
            <a:ext cx="5727700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Monotype Corsiva" pitchFamily="66" charset="0"/>
              </a:rPr>
              <a:t>Что делать?</a:t>
            </a:r>
          </a:p>
          <a:p>
            <a:r>
              <a:rPr lang="ru-RU" sz="3200" b="1">
                <a:solidFill>
                  <a:srgbClr val="0D0D0D"/>
                </a:solidFill>
                <a:latin typeface="Monotype Corsiva" pitchFamily="66" charset="0"/>
              </a:rPr>
              <a:t>Просто подождите несколько минут.</a:t>
            </a:r>
          </a:p>
          <a:p>
            <a:r>
              <a:rPr lang="ru-RU" sz="3200" b="1">
                <a:solidFill>
                  <a:srgbClr val="0D0D0D"/>
                </a:solidFill>
                <a:latin typeface="Monotype Corsiva" pitchFamily="66" charset="0"/>
              </a:rPr>
              <a:t>Малыш сам созреет, и сам примет</a:t>
            </a:r>
          </a:p>
          <a:p>
            <a:r>
              <a:rPr lang="ru-RU" sz="3200" b="1">
                <a:solidFill>
                  <a:srgbClr val="0D0D0D"/>
                </a:solidFill>
                <a:latin typeface="Monotype Corsiva" pitchFamily="66" charset="0"/>
              </a:rPr>
              <a:t>Решение – попросит книжку.</a:t>
            </a:r>
          </a:p>
        </p:txBody>
      </p:sp>
      <p:pic>
        <p:nvPicPr>
          <p:cNvPr id="17415" name="Picture 2" descr="F:\Новая папка\люди\ксиса\c23526980c8b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" y="2857500"/>
            <a:ext cx="3238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F:\Новая папка\фоны\bumaga dlya stendov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кругленный 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1725" y="554038"/>
            <a:ext cx="4467225" cy="976312"/>
          </a:xfrm>
          <a:prstGeom prst="rect">
            <a:avLst/>
          </a:prstGeom>
          <a:noFill/>
        </p:spPr>
      </p:pic>
      <p:pic>
        <p:nvPicPr>
          <p:cNvPr id="18435" name="Picture 3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9913" y="642938"/>
            <a:ext cx="11017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14563" y="785813"/>
            <a:ext cx="3937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4</a:t>
            </a:r>
          </a:p>
        </p:txBody>
      </p:sp>
      <p:pic>
        <p:nvPicPr>
          <p:cNvPr id="7" name="TextBox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050" y="1560513"/>
            <a:ext cx="7508875" cy="566737"/>
          </a:xfrm>
          <a:prstGeom prst="rect">
            <a:avLst/>
          </a:prstGeom>
          <a:noFill/>
        </p:spPr>
      </p:pic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928688" y="2143125"/>
            <a:ext cx="5786437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000" b="1">
              <a:solidFill>
                <a:srgbClr val="0D0D0D"/>
              </a:solidFill>
              <a:latin typeface="Monotype Corsiva" pitchFamily="66" charset="0"/>
            </a:endParaRPr>
          </a:p>
          <a:p>
            <a:r>
              <a:rPr lang="ru-RU" sz="2000" b="1">
                <a:solidFill>
                  <a:srgbClr val="0D0D0D"/>
                </a:solidFill>
                <a:latin typeface="Monotype Corsiva" pitchFamily="66" charset="0"/>
              </a:rPr>
              <a:t>                                    </a:t>
            </a:r>
            <a:r>
              <a:rPr lang="ru-RU" sz="2000" b="1">
                <a:solidFill>
                  <a:srgbClr val="FF0000"/>
                </a:solidFill>
                <a:latin typeface="Monotype Corsiva" pitchFamily="66" charset="0"/>
              </a:rPr>
              <a:t>  Что делать?</a:t>
            </a:r>
          </a:p>
          <a:p>
            <a:r>
              <a:rPr lang="ru-RU" sz="2000" b="1">
                <a:solidFill>
                  <a:srgbClr val="0D0D0D"/>
                </a:solidFill>
                <a:latin typeface="Monotype Corsiva" pitchFamily="66" charset="0"/>
              </a:rPr>
              <a:t>Позвольте малышу попробовать сделать все самому, даже если вы знаете, что это ему не по силам. Опыт – сын ошибок трудных. Но если у крохи что-то получилось, обязательно похвалите его, объясните, что именно он сделал хорошо, и подчеркните, какой он стал большой и самостоятельный. Такое признание успехов поднимает самооценку, придает уверенности в силах.</a:t>
            </a:r>
          </a:p>
          <a:p>
            <a:endParaRPr lang="ru-RU" sz="2000" b="1">
              <a:solidFill>
                <a:srgbClr val="403152"/>
              </a:solidFill>
              <a:latin typeface="Monotype Corsiva" pitchFamily="66" charset="0"/>
            </a:endParaRPr>
          </a:p>
        </p:txBody>
      </p:sp>
      <p:pic>
        <p:nvPicPr>
          <p:cNvPr id="18439" name="Picture 3" descr="F:\Новая папка\люди\ксиса\271ad5f5552c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50" y="3643313"/>
            <a:ext cx="2397125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F:\Новая папка\фоны\bumaga dlya stendov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кругленный 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1725" y="554038"/>
            <a:ext cx="4467225" cy="976312"/>
          </a:xfrm>
          <a:prstGeom prst="rect">
            <a:avLst/>
          </a:prstGeom>
          <a:noFill/>
        </p:spPr>
      </p:pic>
      <p:pic>
        <p:nvPicPr>
          <p:cNvPr id="19459" name="Picture 3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9913" y="642938"/>
            <a:ext cx="11017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14563" y="785813"/>
            <a:ext cx="3937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5</a:t>
            </a:r>
          </a:p>
        </p:txBody>
      </p:sp>
      <p:pic>
        <p:nvPicPr>
          <p:cNvPr id="7" name="TextBox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8675" y="1347788"/>
            <a:ext cx="7583488" cy="1298575"/>
          </a:xfrm>
          <a:prstGeom prst="rect">
            <a:avLst/>
          </a:prstGeom>
          <a:noFill/>
        </p:spPr>
      </p:pic>
      <p:sp>
        <p:nvSpPr>
          <p:cNvPr id="19462" name="TextBox 7"/>
          <p:cNvSpPr txBox="1">
            <a:spLocks noChangeArrowheads="1"/>
          </p:cNvSpPr>
          <p:nvPr/>
        </p:nvSpPr>
        <p:spPr bwMode="auto">
          <a:xfrm>
            <a:off x="2771775" y="2643188"/>
            <a:ext cx="5943600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Monotype Corsiva" pitchFamily="66" charset="0"/>
              </a:rPr>
              <a:t>Что делать?</a:t>
            </a:r>
          </a:p>
          <a:p>
            <a:r>
              <a:rPr lang="ru-RU" sz="2400" b="1">
                <a:solidFill>
                  <a:srgbClr val="0D0D0D"/>
                </a:solidFill>
                <a:latin typeface="Monotype Corsiva" pitchFamily="66" charset="0"/>
              </a:rPr>
              <a:t>Если малыш заходится в истерике, спокойно переждите ее, и только потом объясните, как «правильно» себя вести и почему. Что-либо объяснять во время истерики бесполезно.</a:t>
            </a:r>
          </a:p>
          <a:p>
            <a:endParaRPr lang="ru-RU" sz="2400" b="1">
              <a:solidFill>
                <a:srgbClr val="403152"/>
              </a:solidFill>
              <a:latin typeface="Monotype Corsiva" pitchFamily="66" charset="0"/>
            </a:endParaRPr>
          </a:p>
        </p:txBody>
      </p:sp>
      <p:pic>
        <p:nvPicPr>
          <p:cNvPr id="19463" name="Picture 3" descr="F:\Новая папка\люди\ксиса\74050c170630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8" y="3786188"/>
            <a:ext cx="286226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F:\Новая папка\фоны\bumaga dlya stendov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кругленный прямоугольник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71725" y="554038"/>
            <a:ext cx="4467225" cy="976312"/>
          </a:xfrm>
          <a:prstGeom prst="rect">
            <a:avLst/>
          </a:prstGeom>
          <a:noFill/>
        </p:spPr>
      </p:pic>
      <p:pic>
        <p:nvPicPr>
          <p:cNvPr id="20483" name="Picture 3" descr="F:\Новая папка\звездочки\рожи\000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9913" y="642938"/>
            <a:ext cx="11017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14563" y="785813"/>
            <a:ext cx="3937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6</a:t>
            </a:r>
          </a:p>
        </p:txBody>
      </p:sp>
      <p:pic>
        <p:nvPicPr>
          <p:cNvPr id="7" name="TextBox 6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8513" y="1347788"/>
            <a:ext cx="7943850" cy="1298575"/>
          </a:xfrm>
          <a:prstGeom prst="rect">
            <a:avLst/>
          </a:prstGeom>
          <a:noFill/>
        </p:spPr>
      </p:pic>
      <p:pic>
        <p:nvPicPr>
          <p:cNvPr id="20486" name="Picture 2" descr="F:\Новая папка\люди\ксиса\b22b8d5895d8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88" y="3429000"/>
            <a:ext cx="2732087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TextBox 7"/>
          <p:cNvSpPr txBox="1">
            <a:spLocks noChangeArrowheads="1"/>
          </p:cNvSpPr>
          <p:nvPr/>
        </p:nvSpPr>
        <p:spPr bwMode="auto">
          <a:xfrm>
            <a:off x="785813" y="2571750"/>
            <a:ext cx="578643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Monotype Corsiva" pitchFamily="66" charset="0"/>
              </a:rPr>
              <a:t>Что делать?</a:t>
            </a:r>
          </a:p>
          <a:p>
            <a:r>
              <a:rPr lang="ru-RU" sz="2000" b="1">
                <a:latin typeface="Monotype Corsiva" pitchFamily="66" charset="0"/>
              </a:rPr>
              <a:t>Направляйте энергию ребенка в мирное русло.</a:t>
            </a:r>
          </a:p>
          <a:p>
            <a:r>
              <a:rPr lang="ru-RU" sz="2000" b="1">
                <a:latin typeface="Monotype Corsiva" pitchFamily="66" charset="0"/>
              </a:rPr>
              <a:t>  Например, если малыш рвет книжку, предложите   ему рвать старые журналы. Подключите свою  фантазию, обыграйте неприятный момент с  использованием игрушек.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изис 3-х ле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Кризис 3-х лет</Template>
  <TotalTime>86</TotalTime>
  <Words>482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Monotype Corsiva</vt:lpstr>
      <vt:lpstr>Кризис 3-х 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ДНС</cp:lastModifiedBy>
  <cp:revision>10</cp:revision>
  <dcterms:created xsi:type="dcterms:W3CDTF">2012-01-17T09:06:16Z</dcterms:created>
  <dcterms:modified xsi:type="dcterms:W3CDTF">2022-09-30T11:47:31Z</dcterms:modified>
</cp:coreProperties>
</file>