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0" r:id="rId4"/>
    <p:sldId id="263" r:id="rId5"/>
    <p:sldId id="264" r:id="rId6"/>
    <p:sldId id="267" r:id="rId7"/>
    <p:sldId id="283" r:id="rId8"/>
    <p:sldId id="278" r:id="rId9"/>
    <p:sldId id="274" r:id="rId10"/>
    <p:sldId id="296" r:id="rId11"/>
    <p:sldId id="299" r:id="rId12"/>
    <p:sldId id="298" r:id="rId13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B8191-86FD-4BA0-AB64-66601D1EE261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FC9904-EED1-4C6A-B682-0964EE7C62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ru.wikipedia.org/wiki/%D0%A2%D1%83%D1%80%D0%B5%D1%86%D0%BA%D0%B8%D0%B9_%D1%8F%D0%B7%D1%8B%D0%B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E:\image_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" y="0"/>
            <a:ext cx="9144000" cy="6857999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428604"/>
            <a:ext cx="7572428" cy="271464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Мастер-класс </a:t>
            </a:r>
            <a:br>
              <a:rPr lang="ru-RU" b="1" dirty="0" smtClean="0"/>
            </a:br>
            <a:r>
              <a:rPr lang="ru-RU" b="1" dirty="0" smtClean="0"/>
              <a:t>«Техника нетрадиционного рисования «</a:t>
            </a:r>
            <a:r>
              <a:rPr lang="ru-RU" b="1" dirty="0" err="1" smtClean="0"/>
              <a:t>Эбру</a:t>
            </a:r>
            <a:r>
              <a:rPr lang="ru-RU" b="1" dirty="0" smtClean="0"/>
              <a:t>» как средство развития творческих способностей дошкольников»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4357694"/>
            <a:ext cx="3929090" cy="1281106"/>
          </a:xfrm>
        </p:spPr>
        <p:txBody>
          <a:bodyPr>
            <a:normAutofit fontScale="85000" lnSpcReduction="20000"/>
          </a:bodyPr>
          <a:lstStyle/>
          <a:p>
            <a:pPr algn="r">
              <a:lnSpc>
                <a:spcPct val="100000"/>
              </a:lnSpc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</a:p>
          <a:p>
            <a:pPr algn="r">
              <a:lnSpc>
                <a:spcPct val="100000"/>
              </a:lnSpc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кв.кат.</a:t>
            </a:r>
          </a:p>
          <a:p>
            <a:pPr algn="r">
              <a:lnSpc>
                <a:spcPct val="100000"/>
              </a:lnSpc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Шабанова Н.Г.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714356"/>
            <a:ext cx="6972320" cy="1011222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2500306"/>
            <a:ext cx="6686568" cy="347187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4" name="Picture 4" descr="C:\Users\Натали\Desktop\full_aZZG9wkK.jpg"/>
          <p:cNvPicPr>
            <a:picLocks noChangeAspect="1" noChangeArrowheads="1"/>
          </p:cNvPicPr>
          <p:nvPr/>
        </p:nvPicPr>
        <p:blipFill>
          <a:blip r:embed="rId2" cstate="print"/>
          <a:srcRect t="939" b="69325"/>
          <a:stretch>
            <a:fillRect/>
          </a:stretch>
        </p:blipFill>
        <p:spPr bwMode="auto">
          <a:xfrm rot="5400000">
            <a:off x="-2692112" y="2692113"/>
            <a:ext cx="6884389" cy="1500166"/>
          </a:xfrm>
          <a:prstGeom prst="rect">
            <a:avLst/>
          </a:prstGeom>
          <a:noFill/>
        </p:spPr>
      </p:pic>
      <p:pic>
        <p:nvPicPr>
          <p:cNvPr id="1030" name="Picture 6" descr="C:\Users\Натали\Downloads\IMG_20210328_1921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5500694" y="428601"/>
            <a:ext cx="3408614" cy="23860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31" name="Picture 7" descr="C:\Users\Натали\Downloads\IMG_20210328_1921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1643042" y="428604"/>
            <a:ext cx="3632666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" name="Picture 3" descr="C:\Users\Натали\Downloads\IMG_20210328_1920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3357562"/>
            <a:ext cx="3432945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7" name="Picture 4" descr="C:\Users\Натали\Downloads\IMG_20210328_19204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 flipH="1">
            <a:off x="5500694" y="3357562"/>
            <a:ext cx="3428992" cy="25663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714356"/>
            <a:ext cx="6972320" cy="1011222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285860"/>
            <a:ext cx="7615262" cy="46863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          «Час работы научит большему, чем день    объяснений, ибо, если я  занимаю ребенка в мастерской, его руки работают на пользу его ума»</a:t>
            </a:r>
          </a:p>
          <a:p>
            <a:pPr algn="ctr">
              <a:buNone/>
            </a:pPr>
            <a:r>
              <a:rPr lang="ru-RU" sz="2400" b="1" dirty="0" smtClean="0"/>
              <a:t>                                                                   Жан Жака Руссо</a:t>
            </a:r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b="1" dirty="0" smtClean="0"/>
              <a:t> Дерзайте, рисуйте, смелее творите,</a:t>
            </a:r>
          </a:p>
          <a:p>
            <a:pPr algn="ctr">
              <a:buNone/>
            </a:pPr>
            <a:r>
              <a:rPr lang="ru-RU" sz="2400" b="1" dirty="0" smtClean="0"/>
              <a:t> а самое главное – деток учите!</a:t>
            </a:r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2400" b="1" dirty="0"/>
          </a:p>
        </p:txBody>
      </p:sp>
      <p:pic>
        <p:nvPicPr>
          <p:cNvPr id="4" name="Picture 4" descr="C:\Users\Натали\Desktop\full_aZZG9wkK.jpg"/>
          <p:cNvPicPr>
            <a:picLocks noChangeAspect="1" noChangeArrowheads="1"/>
          </p:cNvPicPr>
          <p:nvPr/>
        </p:nvPicPr>
        <p:blipFill>
          <a:blip r:embed="rId2" cstate="print"/>
          <a:srcRect t="939" b="69325"/>
          <a:stretch>
            <a:fillRect/>
          </a:stretch>
        </p:blipFill>
        <p:spPr bwMode="auto">
          <a:xfrm rot="5400000">
            <a:off x="-2692112" y="2692113"/>
            <a:ext cx="6884389" cy="1500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Натали\Desktop\full_aZZG9wkK.jpg"/>
          <p:cNvPicPr>
            <a:picLocks noChangeAspect="1" noChangeArrowheads="1"/>
          </p:cNvPicPr>
          <p:nvPr/>
        </p:nvPicPr>
        <p:blipFill>
          <a:blip r:embed="rId2" cstate="print"/>
          <a:srcRect t="939" r="3150" b="-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928662" y="1000108"/>
            <a:ext cx="7358114" cy="450059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714356"/>
            <a:ext cx="6972320" cy="1011222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2500306"/>
            <a:ext cx="6429420" cy="1143008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800" b="1" dirty="0" smtClean="0"/>
              <a:t>   Спасибо за внимание!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4143404" cy="2286016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Цель: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200" dirty="0" smtClean="0"/>
              <a:t>    </a:t>
            </a:r>
            <a:r>
              <a:rPr lang="ru-RU" sz="2000" dirty="0" smtClean="0"/>
              <a:t>знакомство  педагогов с техникой    </a:t>
            </a:r>
            <a:br>
              <a:rPr lang="ru-RU" sz="2000" dirty="0" smtClean="0"/>
            </a:br>
            <a:r>
              <a:rPr lang="ru-RU" sz="2000" dirty="0" smtClean="0"/>
              <a:t>     нетрадиционного рисования</a:t>
            </a:r>
            <a:br>
              <a:rPr lang="ru-RU" sz="2000" dirty="0" smtClean="0"/>
            </a:br>
            <a:r>
              <a:rPr lang="ru-RU" sz="2000" dirty="0" smtClean="0"/>
              <a:t>     </a:t>
            </a:r>
            <a:r>
              <a:rPr lang="ru-RU" sz="2000" dirty="0" err="1" smtClean="0"/>
              <a:t>эбру</a:t>
            </a:r>
            <a:r>
              <a:rPr lang="ru-RU" sz="2000" dirty="0" smtClean="0"/>
              <a:t> как средством  </a:t>
            </a:r>
            <a:br>
              <a:rPr lang="ru-RU" sz="2000" dirty="0" smtClean="0"/>
            </a:br>
            <a:r>
              <a:rPr lang="ru-RU" sz="2000" dirty="0" smtClean="0"/>
              <a:t>     развития творческих   </a:t>
            </a:r>
            <a:br>
              <a:rPr lang="ru-RU" sz="2000" dirty="0" smtClean="0"/>
            </a:br>
            <a:r>
              <a:rPr lang="ru-RU" sz="2000" dirty="0" smtClean="0"/>
              <a:t>     способностей дошкольников.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2143116"/>
            <a:ext cx="6929486" cy="471488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2000" b="1" dirty="0" smtClean="0">
              <a:latin typeface="+mj-lt"/>
            </a:endParaRPr>
          </a:p>
          <a:p>
            <a:pPr>
              <a:buNone/>
            </a:pPr>
            <a:r>
              <a:rPr lang="ru-RU" sz="2400" b="1" dirty="0" smtClean="0">
                <a:latin typeface="+mj-lt"/>
              </a:rPr>
              <a:t>Задачи</a:t>
            </a:r>
            <a:r>
              <a:rPr lang="ru-RU" sz="2400" dirty="0" smtClean="0">
                <a:latin typeface="+mj-lt"/>
              </a:rPr>
              <a:t>: </a:t>
            </a:r>
          </a:p>
          <a:p>
            <a:pPr marL="457200" indent="-457200">
              <a:buAutoNum type="arabicPeriod"/>
            </a:pPr>
            <a:r>
              <a:rPr lang="ru-RU" sz="2200" dirty="0" smtClean="0">
                <a:latin typeface="+mj-lt"/>
              </a:rPr>
              <a:t>Заинтересовать коллег техникой рисования </a:t>
            </a:r>
            <a:r>
              <a:rPr lang="ru-RU" sz="2200" dirty="0" err="1" smtClean="0">
                <a:latin typeface="+mj-lt"/>
              </a:rPr>
              <a:t>эбру</a:t>
            </a:r>
            <a:r>
              <a:rPr lang="ru-RU" sz="2200" dirty="0" smtClean="0">
                <a:latin typeface="+mj-lt"/>
              </a:rPr>
              <a:t> посредством практической деятельности. </a:t>
            </a:r>
          </a:p>
          <a:p>
            <a:pPr marL="457200" indent="-457200">
              <a:buAutoNum type="arabicPeriod"/>
            </a:pPr>
            <a:r>
              <a:rPr lang="ru-RU" sz="2200" dirty="0" smtClean="0"/>
              <a:t>Обучить простейшим приёмам рисования в рамках данной техники.</a:t>
            </a:r>
          </a:p>
          <a:p>
            <a:pPr marL="457200" indent="-457200">
              <a:buAutoNum type="arabicPeriod"/>
            </a:pPr>
            <a:r>
              <a:rPr lang="ru-RU" sz="2200" dirty="0" smtClean="0"/>
              <a:t>Показать эффективность использования техники </a:t>
            </a:r>
            <a:r>
              <a:rPr lang="ru-RU" sz="2200" dirty="0" err="1" smtClean="0"/>
              <a:t>эбру</a:t>
            </a:r>
            <a:r>
              <a:rPr lang="ru-RU" sz="2200" dirty="0" smtClean="0"/>
              <a:t>  в работе с дошкольниками для развития их творческих способностей.</a:t>
            </a:r>
          </a:p>
          <a:p>
            <a:pPr marL="457200" indent="-457200">
              <a:buNone/>
            </a:pPr>
            <a:endParaRPr lang="ru-RU" sz="2200" dirty="0" smtClean="0"/>
          </a:p>
          <a:p>
            <a:pPr marL="457200" indent="-457200">
              <a:buNone/>
            </a:pPr>
            <a:r>
              <a:rPr lang="ru-RU" sz="2200" dirty="0" smtClean="0"/>
              <a:t>   Самое главное – получить удовольствие от процесса рисования,  не боятся выразить себя и увидеть </a:t>
            </a:r>
            <a:r>
              <a:rPr lang="ru-RU" sz="2200" dirty="0" smtClean="0">
                <a:latin typeface="+mj-lt"/>
              </a:rPr>
              <a:t> прекрасное, в</a:t>
            </a:r>
            <a:r>
              <a:rPr lang="ru-RU" sz="2200" dirty="0" smtClean="0"/>
              <a:t> том, что вы сотворили.</a:t>
            </a:r>
          </a:p>
          <a:p>
            <a:pPr marL="457200" indent="-457200">
              <a:buNone/>
            </a:pPr>
            <a:r>
              <a:rPr lang="ru-RU" sz="2200" b="1" dirty="0" smtClean="0"/>
              <a:t>    «Умение увидеть – это уже творческий процесс»</a:t>
            </a:r>
            <a:br>
              <a:rPr lang="ru-RU" sz="2200" b="1" dirty="0" smtClean="0"/>
            </a:br>
            <a:r>
              <a:rPr lang="ru-RU" sz="2200" b="1" dirty="0" smtClean="0"/>
              <a:t>                                                                        </a:t>
            </a:r>
            <a:r>
              <a:rPr lang="ru-RU" sz="2200" b="1" dirty="0" err="1" smtClean="0"/>
              <a:t>Матисс</a:t>
            </a:r>
            <a:endParaRPr lang="ru-RU" sz="2200" dirty="0" smtClean="0"/>
          </a:p>
          <a:p>
            <a:pPr marL="457200" indent="-457200">
              <a:buNone/>
            </a:pPr>
            <a:r>
              <a:rPr lang="ru-RU" sz="2200" dirty="0" smtClean="0">
                <a:latin typeface="+mj-lt"/>
              </a:rPr>
              <a:t>.</a:t>
            </a:r>
            <a:endParaRPr lang="ru-RU" sz="2200" dirty="0">
              <a:latin typeface="+mj-lt"/>
            </a:endParaRPr>
          </a:p>
        </p:txBody>
      </p:sp>
      <p:pic>
        <p:nvPicPr>
          <p:cNvPr id="5124" name="Picture 4" descr="C:\Users\Натали\Desktop\full_aZZG9wkK.jpg"/>
          <p:cNvPicPr>
            <a:picLocks noChangeAspect="1" noChangeArrowheads="1"/>
          </p:cNvPicPr>
          <p:nvPr/>
        </p:nvPicPr>
        <p:blipFill>
          <a:blip r:embed="rId2" cstate="print"/>
          <a:srcRect t="939" b="69325"/>
          <a:stretch>
            <a:fillRect/>
          </a:stretch>
        </p:blipFill>
        <p:spPr bwMode="auto">
          <a:xfrm rot="5400000">
            <a:off x="-2692112" y="2692113"/>
            <a:ext cx="6884389" cy="1500166"/>
          </a:xfrm>
          <a:prstGeom prst="rect">
            <a:avLst/>
          </a:prstGeom>
          <a:noFill/>
        </p:spPr>
      </p:pic>
      <p:pic>
        <p:nvPicPr>
          <p:cNvPr id="12" name="Picture 4" descr="E:\pravoe_polush_0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0000"/>
          <a:stretch/>
        </p:blipFill>
        <p:spPr bwMode="auto">
          <a:xfrm rot="5400000">
            <a:off x="6080325" y="-151027"/>
            <a:ext cx="2428893" cy="315952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160441"/>
            <a:ext cx="7158030" cy="569755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  Об использовании нетрадиционных техник рисования, в последнее время, мы говорим очень часто и очень много, и это оправдано тем, что в отличии от традиционного рисования, мы заведомо создаем для детей ситуацию успеха.    </a:t>
            </a:r>
          </a:p>
          <a:p>
            <a:pPr>
              <a:buNone/>
            </a:pP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dirty="0" smtClean="0"/>
              <a:t>             Техника рисования </a:t>
            </a:r>
            <a:r>
              <a:rPr lang="ru-RU" dirty="0" err="1" smtClean="0"/>
              <a:t>эбру</a:t>
            </a:r>
            <a:r>
              <a:rPr lang="ru-RU" dirty="0" smtClean="0"/>
              <a:t>, с которой я вас сегодня познакомлю, также выигрышна в этом плане, она  хороша тем, что даже человек, совершенно не умеющий рисовать, с первого раза создает что-то красивое.</a:t>
            </a:r>
          </a:p>
          <a:p>
            <a:pPr>
              <a:buNone/>
            </a:pPr>
            <a:r>
              <a:rPr lang="ru-RU" dirty="0" smtClean="0"/>
              <a:t>          Сама вода помогает творить прекрасное, если только человек готов научиться понять ее язык и научиться свободно «говорить» на нем. </a:t>
            </a:r>
            <a:r>
              <a:rPr lang="ru-RU" dirty="0" err="1" smtClean="0"/>
              <a:t>Эбру</a:t>
            </a:r>
            <a:r>
              <a:rPr lang="ru-RU" dirty="0" smtClean="0"/>
              <a:t> безгранично и неповторимо – нет двух одинаковых рисунков, каждый раз получается новое сочетание – цветов, оттенков, форм... Даже мастер-художник не знает, как будут «танцевать» краски на воде в каждом новом рисунке.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5" name="Picture 4" descr="C:\Users\Натали\Desktop\full_aZZG9wkK.jpg"/>
          <p:cNvPicPr>
            <a:picLocks noChangeAspect="1" noChangeArrowheads="1"/>
          </p:cNvPicPr>
          <p:nvPr/>
        </p:nvPicPr>
        <p:blipFill>
          <a:blip r:embed="rId2" cstate="print"/>
          <a:srcRect t="939" b="69325"/>
          <a:stretch>
            <a:fillRect/>
          </a:stretch>
        </p:blipFill>
        <p:spPr bwMode="auto">
          <a:xfrm rot="5400000">
            <a:off x="-2692112" y="2692113"/>
            <a:ext cx="6884389" cy="1500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74638"/>
            <a:ext cx="6543692" cy="101122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57818" y="1600200"/>
            <a:ext cx="3328982" cy="161448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400" dirty="0" smtClean="0"/>
              <a:t>       Искусство  </a:t>
            </a:r>
            <a:r>
              <a:rPr lang="ru-RU" sz="2400" dirty="0" err="1" smtClean="0"/>
              <a:t>эбру</a:t>
            </a:r>
            <a:r>
              <a:rPr lang="ru-RU" sz="2400" dirty="0" smtClean="0"/>
              <a:t> зародилось  примерно 2500 лет назад в Средней Азии (по некоторым данным , в Индии).</a:t>
            </a:r>
          </a:p>
          <a:p>
            <a:endParaRPr lang="ru-RU" dirty="0"/>
          </a:p>
        </p:txBody>
      </p:sp>
      <p:pic>
        <p:nvPicPr>
          <p:cNvPr id="4" name="Picture 3" descr="C:\Users\идея\Desktop\Новая папка (2)\Новая папка\i (3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1571612"/>
            <a:ext cx="3714776" cy="209077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85918" y="4214818"/>
            <a:ext cx="35719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глубокой древности и в последующем распространилось на территорию Пакистана и Турции.</a:t>
            </a:r>
            <a:endParaRPr lang="ru-RU" sz="2000" dirty="0"/>
          </a:p>
        </p:txBody>
      </p:sp>
      <p:pic>
        <p:nvPicPr>
          <p:cNvPr id="6" name="Picture 4" descr="C:\Users\идея\Desktop\Новая папка (2)\Новая папка\de143fe3767e7e7d334bd0cf5b0f5000_ed00331da0497b7a7608af9ed48f1fd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96563" y="3929066"/>
            <a:ext cx="3307729" cy="2476776"/>
          </a:xfrm>
          <a:prstGeom prst="rect">
            <a:avLst/>
          </a:prstGeom>
          <a:noFill/>
        </p:spPr>
      </p:pic>
      <p:pic>
        <p:nvPicPr>
          <p:cNvPr id="7" name="Picture 4" descr="C:\Users\Натали\Desktop\full_aZZG9wkK.jpg"/>
          <p:cNvPicPr>
            <a:picLocks noChangeAspect="1" noChangeArrowheads="1"/>
          </p:cNvPicPr>
          <p:nvPr/>
        </p:nvPicPr>
        <p:blipFill>
          <a:blip r:embed="rId4" cstate="print"/>
          <a:srcRect t="939" b="69325"/>
          <a:stretch>
            <a:fillRect/>
          </a:stretch>
        </p:blipFill>
        <p:spPr bwMode="auto">
          <a:xfrm rot="5400000">
            <a:off x="-2692112" y="2692113"/>
            <a:ext cx="6884389" cy="1500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7043758" cy="1857388"/>
          </a:xfrm>
        </p:spPr>
        <p:txBody>
          <a:bodyPr>
            <a:noAutofit/>
          </a:bodyPr>
          <a:lstStyle/>
          <a:p>
            <a:r>
              <a:rPr lang="ru-RU" sz="2400" b="1" dirty="0" err="1" smtClean="0"/>
              <a:t>Эбру</a:t>
            </a:r>
            <a:r>
              <a:rPr lang="ru-RU" sz="2000" dirty="0" smtClean="0"/>
              <a:t> (от </a:t>
            </a:r>
            <a:r>
              <a:rPr lang="ru-RU" sz="2000" dirty="0" smtClean="0">
                <a:hlinkClick r:id="rId2" tooltip="Турецкий язык"/>
              </a:rPr>
              <a:t>тур.</a:t>
            </a:r>
            <a:r>
              <a:rPr lang="ru-RU" sz="2000" dirty="0" smtClean="0"/>
              <a:t> </a:t>
            </a:r>
            <a:r>
              <a:rPr lang="ru-RU" sz="2000" i="1" dirty="0" err="1" smtClean="0"/>
              <a:t>ebri</a:t>
            </a:r>
            <a:r>
              <a:rPr lang="ru-RU" sz="2000" dirty="0" smtClean="0"/>
              <a:t> — воздушные облака) — техника рисования на поверхности воды с последующим переносом изображения на бумагу или другую твёрдую основу (дерево, ткань, керамику, кожу).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2143116"/>
            <a:ext cx="6972320" cy="178594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4" name="Picture 4" descr="C:\Users\Натали\Desktop\full_aZZG9wkK.jpg"/>
          <p:cNvPicPr>
            <a:picLocks noChangeAspect="1" noChangeArrowheads="1"/>
          </p:cNvPicPr>
          <p:nvPr/>
        </p:nvPicPr>
        <p:blipFill>
          <a:blip r:embed="rId3" cstate="print"/>
          <a:srcRect t="939" b="69325"/>
          <a:stretch>
            <a:fillRect/>
          </a:stretch>
        </p:blipFill>
        <p:spPr bwMode="auto">
          <a:xfrm rot="5400000">
            <a:off x="-2692112" y="2692110"/>
            <a:ext cx="6884389" cy="1500166"/>
          </a:xfrm>
          <a:prstGeom prst="rect">
            <a:avLst/>
          </a:prstGeom>
          <a:noFill/>
        </p:spPr>
      </p:pic>
      <p:pic>
        <p:nvPicPr>
          <p:cNvPr id="19459" name="Picture 3" descr="C:\Users\Натали\Desktop\Эбру\maxresdefault (1).jpg"/>
          <p:cNvPicPr>
            <a:picLocks noChangeAspect="1" noChangeArrowheads="1"/>
          </p:cNvPicPr>
          <p:nvPr/>
        </p:nvPicPr>
        <p:blipFill>
          <a:blip r:embed="rId4" cstate="print"/>
          <a:srcRect t="28978" r="-841"/>
          <a:stretch>
            <a:fillRect/>
          </a:stretch>
        </p:blipFill>
        <p:spPr bwMode="auto">
          <a:xfrm>
            <a:off x="1835696" y="3573016"/>
            <a:ext cx="6978515" cy="3020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195736" y="1988840"/>
            <a:ext cx="63184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/>
              <a:t>В </a:t>
            </a:r>
            <a:r>
              <a:rPr lang="ru-RU" sz="2000" dirty="0" err="1" smtClean="0"/>
              <a:t>эбру</a:t>
            </a:r>
            <a:r>
              <a:rPr lang="ru-RU" sz="2000" dirty="0" smtClean="0"/>
              <a:t> самое ценное - это не сама картина, которую вы можете нарисовать, а то, что эту картину никто уже не сможет повторить.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714356"/>
            <a:ext cx="6972320" cy="1011222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1643050"/>
            <a:ext cx="6686568" cy="418625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Чтобы рисовать на воде необходимо:</a:t>
            </a:r>
          </a:p>
          <a:p>
            <a:r>
              <a:rPr lang="ru-RU" dirty="0" smtClean="0"/>
              <a:t>вода с загустителем;</a:t>
            </a:r>
          </a:p>
          <a:p>
            <a:r>
              <a:rPr lang="ru-RU" dirty="0" smtClean="0"/>
              <a:t> краски;</a:t>
            </a:r>
          </a:p>
          <a:p>
            <a:r>
              <a:rPr lang="ru-RU" dirty="0" smtClean="0"/>
              <a:t> емкость;</a:t>
            </a:r>
          </a:p>
          <a:p>
            <a:r>
              <a:rPr lang="ru-RU" dirty="0" smtClean="0"/>
              <a:t> кисти; </a:t>
            </a:r>
          </a:p>
          <a:p>
            <a:r>
              <a:rPr lang="ru-RU" dirty="0" smtClean="0"/>
              <a:t>гребни; </a:t>
            </a:r>
          </a:p>
          <a:p>
            <a:r>
              <a:rPr lang="ru-RU" dirty="0" smtClean="0"/>
              <a:t>шило ;</a:t>
            </a:r>
          </a:p>
          <a:p>
            <a:r>
              <a:rPr lang="ru-RU" dirty="0" smtClean="0"/>
              <a:t> бумага.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4" descr="C:\Users\Натали\Desktop\full_aZZG9wkK.jpg"/>
          <p:cNvPicPr>
            <a:picLocks noChangeAspect="1" noChangeArrowheads="1"/>
          </p:cNvPicPr>
          <p:nvPr/>
        </p:nvPicPr>
        <p:blipFill>
          <a:blip r:embed="rId2" cstate="print"/>
          <a:srcRect t="939" b="69325"/>
          <a:stretch>
            <a:fillRect/>
          </a:stretch>
        </p:blipFill>
        <p:spPr bwMode="auto">
          <a:xfrm rot="5400000">
            <a:off x="-2692112" y="2692113"/>
            <a:ext cx="6884389" cy="150016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4546" y="500042"/>
            <a:ext cx="6572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</a:rPr>
              <a:t>Материалы для рисования на воде</a:t>
            </a:r>
          </a:p>
        </p:txBody>
      </p:sp>
      <p:pic>
        <p:nvPicPr>
          <p:cNvPr id="1027" name="Picture 3" descr="C:\Users\Натали\Desktop\10318763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571744"/>
            <a:ext cx="3713805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9" name="AutoShape 5" descr="C:\Users\%D0%9D%D0%B0%D1%82%D0%B0%D0%BB%D0%B8\Desktop\667014882_w640_h640_nabor-ebru-v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7115196" cy="92867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Процесс рисования на воде</a:t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642918"/>
            <a:ext cx="7572428" cy="502602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sz="2000" b="1" dirty="0" smtClean="0"/>
              <a:t>Создание фона.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        </a:t>
            </a:r>
            <a:r>
              <a:rPr lang="ru-RU" sz="2000" dirty="0" smtClean="0"/>
              <a:t>Перед тем, как приступить к созданию узоров – нужно подготовить фон для рисунка. Он будет удерживать краски, которые вы будете наносить потом. Набираем краски в кисточку и произвольно разбрызгиваем по всей поверхности. Первые капли растворятся – это нормально! Затем краска будет оставаться на поверхности.</a:t>
            </a:r>
            <a:br>
              <a:rPr lang="ru-RU" sz="2000" dirty="0" smtClean="0"/>
            </a:br>
            <a:r>
              <a:rPr lang="ru-RU" sz="2000" dirty="0" smtClean="0"/>
              <a:t> Фон можно сделать однотонным или использовать несколько цветов: краска не будет смешиваться, образуя прожилки и узоры. Попробуйте использовать гребень для придания фону более сложного орнамента.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Picture 4" descr="C:\Users\Натали\Desktop\full_aZZG9wkK.jpg"/>
          <p:cNvPicPr>
            <a:picLocks noChangeAspect="1" noChangeArrowheads="1"/>
          </p:cNvPicPr>
          <p:nvPr/>
        </p:nvPicPr>
        <p:blipFill>
          <a:blip r:embed="rId2" cstate="print"/>
          <a:srcRect t="939" b="69325"/>
          <a:stretch>
            <a:fillRect/>
          </a:stretch>
        </p:blipFill>
        <p:spPr bwMode="auto">
          <a:xfrm rot="5400000">
            <a:off x="-2692112" y="2692113"/>
            <a:ext cx="6884389" cy="1500166"/>
          </a:xfrm>
          <a:prstGeom prst="rect">
            <a:avLst/>
          </a:prstGeom>
          <a:noFill/>
        </p:spPr>
      </p:pic>
      <p:pic>
        <p:nvPicPr>
          <p:cNvPr id="30722" name="Picture 2" descr="C:\Users\Натали\Desktop\ebry1-1.jpg"/>
          <p:cNvPicPr>
            <a:picLocks noChangeAspect="1" noChangeArrowheads="1"/>
          </p:cNvPicPr>
          <p:nvPr/>
        </p:nvPicPr>
        <p:blipFill>
          <a:blip r:embed="rId3" cstate="print"/>
          <a:srcRect l="10254" r="7714"/>
          <a:stretch>
            <a:fillRect/>
          </a:stretch>
        </p:blipFill>
        <p:spPr bwMode="auto">
          <a:xfrm>
            <a:off x="1714480" y="4572008"/>
            <a:ext cx="2286016" cy="1857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4" descr="C:\Users\Натали\Desktop\noroot.jpg"/>
          <p:cNvPicPr>
            <a:picLocks noChangeAspect="1" noChangeArrowheads="1"/>
          </p:cNvPicPr>
          <p:nvPr/>
        </p:nvPicPr>
        <p:blipFill>
          <a:blip r:embed="rId4" cstate="print"/>
          <a:srcRect r="46875" b="35271"/>
          <a:stretch>
            <a:fillRect/>
          </a:stretch>
        </p:blipFill>
        <p:spPr bwMode="auto">
          <a:xfrm>
            <a:off x="4143372" y="4572008"/>
            <a:ext cx="2071702" cy="1679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5" name="Picture 5" descr="C:\Users\Натали\Desktop\img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4572008"/>
            <a:ext cx="2143108" cy="1607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725470"/>
          </a:xfrm>
        </p:spPr>
        <p:txBody>
          <a:bodyPr/>
          <a:lstStyle/>
          <a:p>
            <a:r>
              <a:rPr lang="ru-RU" sz="2400" b="1" dirty="0" smtClean="0"/>
              <a:t>Создание основного рисунка 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857232"/>
            <a:ext cx="7186634" cy="49545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sz="2000" dirty="0" smtClean="0"/>
              <a:t>Вся суть рисования </a:t>
            </a:r>
            <a:r>
              <a:rPr lang="ru-RU" sz="2000" dirty="0" err="1" smtClean="0"/>
              <a:t>эбру</a:t>
            </a:r>
            <a:r>
              <a:rPr lang="ru-RU" sz="2000" dirty="0" smtClean="0"/>
              <a:t> сводится к тому, чтобы создать на поверхности воды круг из краски, а затем при помощи шила всячески деформировать его, создавая удивительные узоры.  </a:t>
            </a:r>
          </a:p>
          <a:p>
            <a:pPr>
              <a:buNone/>
            </a:pPr>
            <a:r>
              <a:rPr lang="ru-RU" sz="2000" dirty="0" smtClean="0"/>
              <a:t>       Чем сложнее рисунок, тем больше мастерства и опыта понадобится от художника. </a:t>
            </a:r>
            <a:endParaRPr lang="ru-RU" sz="2000" dirty="0"/>
          </a:p>
        </p:txBody>
      </p:sp>
      <p:pic>
        <p:nvPicPr>
          <p:cNvPr id="4" name="Picture 4" descr="C:\Users\Натали\Desktop\full_aZZG9wkK.jpg"/>
          <p:cNvPicPr>
            <a:picLocks noChangeAspect="1" noChangeArrowheads="1"/>
          </p:cNvPicPr>
          <p:nvPr/>
        </p:nvPicPr>
        <p:blipFill>
          <a:blip r:embed="rId2" cstate="print"/>
          <a:srcRect t="939" b="69325"/>
          <a:stretch>
            <a:fillRect/>
          </a:stretch>
        </p:blipFill>
        <p:spPr bwMode="auto">
          <a:xfrm rot="5400000">
            <a:off x="-2644614" y="2692113"/>
            <a:ext cx="6884389" cy="1500166"/>
          </a:xfrm>
          <a:prstGeom prst="rect">
            <a:avLst/>
          </a:prstGeom>
          <a:noFill/>
        </p:spPr>
      </p:pic>
      <p:pic>
        <p:nvPicPr>
          <p:cNvPr id="31748" name="Picture 4" descr="C:\Users\Натали\Desktop\Эбру\9f84e9d829d9b26a379ff10b7eb2511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786058"/>
            <a:ext cx="6225826" cy="3502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65403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Перенос изображения на бумагу 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857232"/>
            <a:ext cx="6972320" cy="47688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   Когда изображение готово, приступаем к переносу картинки на бумагу. Для этого осторожно приложите лист к поверхности жидкости и подождите 10-15 секунд. Можете аккуратно провести по бумаге с наружной стороны, чтобы помочь рисунку отпечататься.   </a:t>
            </a:r>
          </a:p>
          <a:p>
            <a:pPr>
              <a:buNone/>
            </a:pPr>
            <a:r>
              <a:rPr lang="ru-RU" sz="2000" dirty="0" smtClean="0"/>
              <a:t>     Теперь медленно достаем лист: цепляем край и как бы перетаскиваем через бортик емкости. Так лишняя влага стечет обратно в лоток. </a:t>
            </a:r>
          </a:p>
          <a:p>
            <a:pPr>
              <a:buNone/>
            </a:pPr>
            <a:r>
              <a:rPr lang="ru-RU" sz="2000" dirty="0" smtClean="0"/>
              <a:t>     После этого осталось только высушить ваше творение, поставить его в рамку или поместить в альбом для сохранности.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Picture 4" descr="C:\Users\Натали\Desktop\full_aZZG9wkK.jpg"/>
          <p:cNvPicPr>
            <a:picLocks noChangeAspect="1" noChangeArrowheads="1"/>
          </p:cNvPicPr>
          <p:nvPr/>
        </p:nvPicPr>
        <p:blipFill>
          <a:blip r:embed="rId2" cstate="print"/>
          <a:srcRect t="939" b="69325"/>
          <a:stretch>
            <a:fillRect/>
          </a:stretch>
        </p:blipFill>
        <p:spPr bwMode="auto">
          <a:xfrm rot="5400000">
            <a:off x="-2692112" y="2692113"/>
            <a:ext cx="6884389" cy="1500166"/>
          </a:xfrm>
          <a:prstGeom prst="rect">
            <a:avLst/>
          </a:prstGeom>
          <a:noFill/>
        </p:spPr>
      </p:pic>
      <p:pic>
        <p:nvPicPr>
          <p:cNvPr id="33800" name="Picture 8" descr="C:\Users\Натали\Desktop\hello_html_m56e7d5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4500570"/>
            <a:ext cx="2928958" cy="1962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801" name="Picture 9" descr="C:\Users\Натали\Desktop\4-e14730868979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4500570"/>
            <a:ext cx="3058832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4800</TotalTime>
  <Words>535</Words>
  <Application>Microsoft Office PowerPoint</Application>
  <PresentationFormat>Экран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Мастер-класс  «Техника нетрадиционного рисования «Эбру» как средство развития творческих способностей дошкольников»</vt:lpstr>
      <vt:lpstr>Цель:     знакомство  педагогов с техникой          нетрадиционного рисования      эбру как средством        развития творческих         способностей дошкольников.</vt:lpstr>
      <vt:lpstr>Слайд 3</vt:lpstr>
      <vt:lpstr>Слайд 4</vt:lpstr>
      <vt:lpstr>Эбру (от тур. ebri — воздушные облака) — техника рисования на поверхности воды с последующим переносом изображения на бумагу или другую твёрдую основу (дерево, ткань, керамику, кожу). </vt:lpstr>
      <vt:lpstr> </vt:lpstr>
      <vt:lpstr>Процесс рисования на воде </vt:lpstr>
      <vt:lpstr>Создание основного рисунка </vt:lpstr>
      <vt:lpstr>Перенос изображения на бумагу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«Техника нетрадиционного рисования «Эбру», как средство развития творческих способностей дошкольников»</dc:title>
  <dc:creator>Натали</dc:creator>
  <cp:lastModifiedBy>Naida</cp:lastModifiedBy>
  <cp:revision>20</cp:revision>
  <dcterms:created xsi:type="dcterms:W3CDTF">2021-03-24T16:33:36Z</dcterms:created>
  <dcterms:modified xsi:type="dcterms:W3CDTF">2022-01-17T13:02:06Z</dcterms:modified>
</cp:coreProperties>
</file>