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8"/>
  </p:notesMasterIdLst>
  <p:handoutMasterIdLst>
    <p:handoutMasterId r:id="rId29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8" r:id="rId27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44529"/>
    <a:srgbClr val="2B3922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-470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B5C320A-F5C8-4FD6-86FF-35D2EBF085B6}" type="datetime1">
              <a:rPr lang="ru-RU" smtClean="0"/>
              <a:pPr rtl="0"/>
              <a:t>30.09.2022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7ACF5E7-ACB0-497B-A8C6-F2E617B4631D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853396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5C702C7-E599-40D9-B30E-0392896973B5}" type="datetime1">
              <a:rPr lang="ru-RU" smtClean="0"/>
              <a:pPr rtl="0"/>
              <a:t>30.09.2022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  <a:endParaRPr lang="en-US"/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7A705E3-E620-489D-9973-6221209A4B3B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95818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Прямоугольник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Прямоугольник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xmlns="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 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rtlCol="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Дата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6506E9A3-1561-45B7-908B-DACC52528ABB}" type="datetime1">
              <a:rPr lang="ru-RU" smtClean="0"/>
              <a:pPr rtl="0"/>
              <a:t>30.09.2022</a:t>
            </a:fld>
            <a:endParaRPr lang="en-US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77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92B999-6CB2-48D4-8AF6-3D1A5D13436B}" type="datetime1">
              <a:rPr lang="ru-RU" smtClean="0"/>
              <a:pPr rtl="0"/>
              <a:t>30.09.2022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33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52C98DB-1092-48C4-AD4E-BD3E9D2E2345}" type="datetime1">
              <a:rPr lang="ru-RU" smtClean="0"/>
              <a:pPr rtl="0"/>
              <a:t>30.09.2022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23" name="Прямоугольник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Прямоугольник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Прямоугольник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rtlCol="0"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xmlns="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Прямая соединительная линия 16">
              <a:extLst>
                <a:ext uri="{FF2B5EF4-FFF2-40B4-BE49-F238E27FC236}">
                  <a16:creationId xmlns:a16="http://schemas.microsoft.com/office/drawing/2014/main" xmlns="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xmlns="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>
              <a:extLst>
                <a:ext uri="{FF2B5EF4-FFF2-40B4-BE49-F238E27FC236}">
                  <a16:creationId xmlns:a16="http://schemas.microsoft.com/office/drawing/2014/main" xmlns="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7B2CE4EA-3B49-4A00-ADF3-7C7272A626C1}" type="datetime1">
              <a:rPr lang="ru-RU" smtClean="0"/>
              <a:pPr rtl="0"/>
              <a:t>30.09.2022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A16848F-27AD-43B9-904C-1CF05D24EB3C}" type="datetime1">
              <a:rPr lang="ru-RU" smtClean="0"/>
              <a:pPr rtl="0"/>
              <a:t>30.09.2022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3090412-2DE5-405A-816E-F08FB54EB168}" type="datetime1">
              <a:rPr lang="ru-RU" smtClean="0"/>
              <a:pPr rtl="0"/>
              <a:t>30.09.2022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4C2D7CB-4DC1-4BB7-BF00-4C36160857E0}" type="datetime1">
              <a:rPr lang="ru-RU" smtClean="0"/>
              <a:pPr rtl="0"/>
              <a:t>30.09.2022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060D38F-E364-4ED4-9BF4-D7F00FFBE76A}" type="datetime1">
              <a:rPr lang="ru-RU" smtClean="0"/>
              <a:pPr rtl="0"/>
              <a:t>30.09.2022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F183FEFD-AB08-4CB5-AE4D-2F6B12D8E3B0}" type="datetime1">
              <a:rPr lang="ru-RU" smtClean="0"/>
              <a:pPr rtl="0"/>
              <a:t>30.09.2022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Рисунок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rtlCol="0"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EBEA1583-5CEF-4E36-A7FC-D34B7E954D76}" type="datetime1">
              <a:rPr lang="ru-RU" smtClean="0"/>
              <a:pPr rtl="0"/>
              <a:t>30.09.2022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 rtlCol="0"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 rtl="0"/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 rtlCol="0"/>
          <a:lstStyle/>
          <a:p>
            <a:pPr rtl="0"/>
            <a:fld id="{34B7E4EF-A1BD-40F4-AB7B-04F084DD991D}" type="slidenum">
              <a:rPr lang="en-US" smtClean="0"/>
              <a:pPr rtl="0"/>
              <a:t>‹#›</a:t>
            </a:fld>
            <a:endParaRPr lang="en-US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rtlCol="0"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Прямоугольник 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" dirty="0"/>
              <a:t>Стиль образца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068A786-B8BF-4988-ACBA-DD9B5BC8D522}" type="datetime1">
              <a:rPr lang="ru-RU" smtClean="0"/>
              <a:pPr rtl="0"/>
              <a:t>30.09.2022</a:t>
            </a:fld>
            <a:endParaRPr lang="en-US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  <p:sldLayoutId id="2147483664" r:id="rId10"/>
    <p:sldLayoutId id="214748366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Крупный план логотипа&#10;&#10;Автоматически созданное описание">
            <a:extLst>
              <a:ext uri="{FF2B5EF4-FFF2-40B4-BE49-F238E27FC236}">
                <a16:creationId xmlns:a16="http://schemas.microsoft.com/office/drawing/2014/main" xmlns="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xmlns="" id="{2644B391-9BFE-445C-A9EC-F544BB85FBC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xmlns="" id="{80F26E69-87D9-4655-AE7B-280A87AA3CA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3793" y="2355458"/>
            <a:ext cx="4775075" cy="1630907"/>
          </a:xfrm>
        </p:spPr>
        <p:txBody>
          <a:bodyPr rtlCol="0"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Совершенствование </a:t>
            </a: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развитие профессиональной компетентности технолога - </a:t>
            </a:r>
            <a:r>
              <a:rPr lang="ru-RU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эстетиста</a:t>
            </a: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основе требований профессиональных стандартов и стандартов WSR/WSI</a:t>
            </a:r>
            <a:endParaRPr lang="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F7A977-2878-4A2B-FD59-873BE3C4C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BFDB4C37-06A2-E27F-D9F5-51B25D4340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59122" y="2523381"/>
            <a:ext cx="8873756" cy="1811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657E23F-860B-B066-902A-A64958D55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3729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E3D2D2B-D52C-894C-8F91-BF3952E21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9325232" cy="518941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Компетенция «Эстетическая косметология»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D50A514-6C0E-49BC-383A-39F9396C25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248032"/>
            <a:ext cx="7632357" cy="4704712"/>
          </a:xfrm>
        </p:spPr>
        <p:txBody>
          <a:bodyPr>
            <a:normAutofit lnSpcReduction="10000"/>
          </a:bodyPr>
          <a:lstStyle/>
          <a:p>
            <a:r>
              <a:rPr lang="ru-RU" u="sng" dirty="0"/>
              <a:t>Предоставление услуг по косметическому уходу за лицом и телом </a:t>
            </a:r>
            <a:r>
              <a:rPr lang="ru-RU" dirty="0"/>
              <a:t>путем механического, физического и химического воздействия в целях омоложения и коррекции проблемных зон, а также придания лицу индивидуальной выразительности, </a:t>
            </a:r>
            <a:r>
              <a:rPr lang="ru-RU" u="sng" dirty="0"/>
              <a:t>с использованием косметических средств</a:t>
            </a:r>
            <a:r>
              <a:rPr lang="ru-RU" dirty="0"/>
              <a:t>; услуги выполняются для удовлетворения эстетических потребностей клиента в соответствии с его пожеланиями, направлениями моды и с учетом его индивидуальных особенностей</a:t>
            </a:r>
          </a:p>
          <a:p>
            <a:r>
              <a:rPr lang="ru-RU" dirty="0"/>
              <a:t>Работа косметика </a:t>
            </a:r>
            <a:r>
              <a:rPr lang="ru-RU" u="sng" dirty="0"/>
              <a:t>требует знаний </a:t>
            </a:r>
            <a:r>
              <a:rPr lang="ru-RU" dirty="0"/>
              <a:t>в области санитарии и гигиены, основ дерматологии и кожных болезней; косметической химии и </a:t>
            </a:r>
            <a:r>
              <a:rPr lang="ru-RU" dirty="0" err="1"/>
              <a:t>космецевтики</a:t>
            </a:r>
            <a:r>
              <a:rPr lang="ru-RU" dirty="0"/>
              <a:t>; основ аппаратной косметологии; профессиональной этики и основ бизнеса в индустрии красоты. Чтобы предоставить клиенту качественное обслуживание, Косметик должен </a:t>
            </a:r>
            <a:r>
              <a:rPr lang="ru-RU" u="sng" dirty="0"/>
              <a:t>обладать знаниями </a:t>
            </a:r>
            <a:r>
              <a:rPr lang="ru-RU" dirty="0"/>
              <a:t>о косметическом оборудовании, об ингредиентах, используемых в косметике, о методах ухода за кожей и о том, как они влияют на кожу и тело. Консультирование по уходу за кожей требует знаний в области диетологии и физической культуры, кожных патологий и гигиены. Косметики также должны </a:t>
            </a:r>
            <a:r>
              <a:rPr lang="ru-RU" u="sng" dirty="0"/>
              <a:t>демонстрировать понимание работы</a:t>
            </a:r>
            <a:r>
              <a:rPr lang="ru-RU" dirty="0"/>
              <a:t> электрических устройств, чтобы не навредить здоровью и безопасности клиентов во время процедур.</a:t>
            </a:r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57A1479-026A-D117-3C32-F8D72B0FE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1277F7F-AECD-A58B-0CF7-5911D12E43E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65806" y="1347154"/>
            <a:ext cx="2942470" cy="19644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22359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AE63AA-92A3-2094-52C3-120833208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11125200" y="642594"/>
            <a:ext cx="10709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C2FA2F8-E899-8B3A-B019-0C512F2DF3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1978" y="885978"/>
            <a:ext cx="7327557" cy="5066766"/>
          </a:xfrm>
        </p:spPr>
        <p:txBody>
          <a:bodyPr/>
          <a:lstStyle/>
          <a:p>
            <a:r>
              <a:rPr lang="ru-RU" dirty="0"/>
              <a:t>Профессиональные стандарты: "Специалист по предоставлению бытовых косметических услуг", "Специалист по предоставлению маникюрных и педикюрных услуг", "Специалист по предоставлению </a:t>
            </a:r>
            <a:r>
              <a:rPr lang="ru-RU" dirty="0" err="1"/>
              <a:t>визажных</a:t>
            </a:r>
            <a:r>
              <a:rPr lang="ru-RU" dirty="0"/>
              <a:t> услуг". Косметик имеет широкую квалификацию: выполняет услуги по уходу за лицом и телом, по массажу и SPA, ногтевому сервису и декоративной косметике. Косметик владеет методами тестирования кожи и фигуры; может определить цветотип и индивидуальные особенности внешности клиента. Косметик способен давать консультации по выбору цветовой палитры макияжа, подбору персонального стиля, уходу за кожей и за телом; уходу за ногтями; по выбору и использованию косметических средств. </a:t>
            </a:r>
            <a:r>
              <a:rPr lang="ru-RU" u="sng" dirty="0"/>
              <a:t>Важный инструмент работы косметика – его собственные руки</a:t>
            </a:r>
            <a:r>
              <a:rPr lang="ru-RU" dirty="0"/>
              <a:t>; также Косметик использует в своей работе специальные инструменты и технологическое оборудование, которое постоянно модернизируется. 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C884D21-CB6E-6BB2-70BB-475B27E13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B365ED0-CAA9-59DA-0602-48BC7947AC6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18388" y="3671295"/>
            <a:ext cx="3476814" cy="2643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316806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CAB3736-115C-1EAF-DB86-D08B05B31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 зоны обслуживания в соответствии со стандартами WS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4948A33-6AF5-C2FD-C388-3BD39FC221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1" y="2103120"/>
            <a:ext cx="6189994" cy="384962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До начала работы рабочее место </a:t>
            </a:r>
            <a:r>
              <a:rPr lang="ru-RU" u="sng" dirty="0"/>
              <a:t>проводят дезинфекцию</a:t>
            </a:r>
            <a:r>
              <a:rPr lang="ru-RU" dirty="0"/>
              <a:t>, от лампы до ножек стула. На стол кладется одноразовая салфетка для работы с ногтевой пластины, которая после работы утилизируется. Во время работы, на рабочем месте нет творческого беспорядка, расходники также утилизируются в мусоросборник/мусорное ведро. Инструменты должны быть под салфеткой. Все материалы должны быть в зоне видимости либо находится под столом на полках, должны быть справой стороны.</a:t>
            </a:r>
          </a:p>
          <a:p>
            <a:r>
              <a:rPr lang="ru-RU" dirty="0"/>
              <a:t>Резервные средства и инструмента должны быть в местах постоянного хранения. На столе располагается только то, что нужна для данной процедуры с клиентом </a:t>
            </a:r>
          </a:p>
          <a:p>
            <a:r>
              <a:rPr lang="ru-RU" dirty="0"/>
              <a:t>После работы с клиентом, рабочее место убирается, затем так же проводят дезинфекции, как было до начала работы. </a:t>
            </a:r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16E84D9-D31B-A566-343F-3F0A9FC62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E06506B-7324-8CE8-F7B7-B3DD9198573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05136" y="1477122"/>
            <a:ext cx="3591396" cy="287740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3915326-592E-3BB9-D674-8268CAAA89B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06674" y="3949996"/>
            <a:ext cx="2450804" cy="245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16646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5F4F99-C698-AECE-48BD-FB6B3DAB7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Внешний вид технолога – </a:t>
            </a:r>
            <a:r>
              <a:rPr lang="ru-RU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эстетиста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стандартам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7AD61E4-1848-2B20-B507-4D0DB1305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990" y="2103120"/>
            <a:ext cx="7635400" cy="3849624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Рабочая одежда (форма). Можно приобрести обычный </a:t>
            </a:r>
            <a:r>
              <a:rPr lang="ru-RU" u="sng" dirty="0"/>
              <a:t>медицинский</a:t>
            </a:r>
            <a:r>
              <a:rPr lang="ru-RU" dirty="0"/>
              <a:t> халат. Сейчас на рынке огромный выбор разных фасонов и цветов униформы, начиная от белого классического костюма до платьев и комбинезонов. Униформа должна быт удобной и чистой.</a:t>
            </a:r>
          </a:p>
          <a:p>
            <a:r>
              <a:rPr lang="ru-RU" dirty="0"/>
              <a:t>Прическа, макияж и аксессуары. Волосы мастера должны быть собраны и не мешать при работе (гладкий пучок). Макияж не яркий, больше на естественность. Украшение кольцо, но только одно; Маленькие серьги, желательно гвоздики.</a:t>
            </a:r>
          </a:p>
          <a:p>
            <a:r>
              <a:rPr lang="ru-RU" dirty="0"/>
              <a:t>Руки мастера. Покрытие подойдет нейтральное. Ухоженные и ногти не должны быть длинными и с аккуратными ногтями.</a:t>
            </a:r>
          </a:p>
          <a:p>
            <a:r>
              <a:rPr lang="ru-RU" dirty="0"/>
              <a:t>Обувь. Должна быть удобной и закрытой, желательно из кожи, по цвет к униформе.</a:t>
            </a:r>
          </a:p>
          <a:p>
            <a:r>
              <a:rPr lang="ru-RU" dirty="0"/>
              <a:t>Парфюм. Поэтому приятный аромат важен для работы. Но главное – не переборщить. Не наносите слишком много парфюма, это может раздражать окружающих или даже вызвать аллергическую реакцию.</a:t>
            </a:r>
          </a:p>
          <a:p>
            <a:r>
              <a:rPr lang="ru-RU" dirty="0"/>
              <a:t>Бейдж – элемент униформы, на котором указывается информация о его носителе. На бейдже можно указать имя, должность, название салона. Важно, чтобы информация была читаемой.</a:t>
            </a:r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1173E3F-1521-4002-28E1-B4D8F2CCF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FE7D422-E06F-A8DC-CBC9-C4DF0FBBDF6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0611" y="2809651"/>
            <a:ext cx="3688400" cy="346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63027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FB1073-0323-4C95-C64A-701820C2F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054" y="642594"/>
            <a:ext cx="10569146" cy="716649"/>
          </a:xfrm>
        </p:spPr>
        <p:txBody>
          <a:bodyPr>
            <a:norm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обеспечение комфорта клиента по стандартам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148AED2-1E2F-0864-A5A7-FD35D7285D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054" y="1359243"/>
            <a:ext cx="10569146" cy="504155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Когда предоставляется качественная услуга, тогда и комфорт клиентов будет гарантирован. Нужна постоянная забота о клиенте, т. е. Такое обслуживание, которое обеспечивает высокую удовлетворенность, привлекает новых клиентов и формирует лояльное отношение. В условиях кризиса и постоянной конкуренции забота о клиенте является крайне необходимой для любой фирмы в сфере услуг. </a:t>
            </a:r>
          </a:p>
          <a:p>
            <a:pPr marL="0" indent="0">
              <a:buNone/>
            </a:pPr>
            <a:r>
              <a:rPr lang="ru-RU" dirty="0"/>
              <a:t>Чтобы предоставленная персоналом услуга была высокого качества, нужно:</a:t>
            </a:r>
          </a:p>
          <a:p>
            <a:r>
              <a:rPr lang="ru-RU" dirty="0"/>
              <a:t> – иметь позитивный настрой, выполнять свои обязанности правильно с первого раза и помогать в этом своим коллегам;</a:t>
            </a:r>
          </a:p>
          <a:p>
            <a:r>
              <a:rPr lang="ru-RU" dirty="0"/>
              <a:t> – уделять внимание деталям;</a:t>
            </a:r>
          </a:p>
          <a:p>
            <a:r>
              <a:rPr lang="ru-RU" dirty="0"/>
              <a:t> – быть готовыми нести ответственность; </a:t>
            </a:r>
          </a:p>
          <a:p>
            <a:r>
              <a:rPr lang="ru-RU" dirty="0"/>
              <a:t>– уметь сохранять спокойствие во время стресса и в конфликтных ситуациях. </a:t>
            </a:r>
          </a:p>
          <a:p>
            <a:pPr marL="0" indent="0">
              <a:buNone/>
            </a:pPr>
            <a:r>
              <a:rPr lang="ru-RU" dirty="0"/>
              <a:t>Не на последнем месте – быстрота обслуживания, она зависит от предварительной подготовки к встрече с клиентом;</a:t>
            </a:r>
          </a:p>
          <a:p>
            <a:r>
              <a:rPr lang="ru-RU" dirty="0"/>
              <a:t> – своевременное обслуживание. Не следует заставлять клиента долго ждать. Время ожидания не должно быть более 10 секунд. Одна минута ожидания для клиента воспринимается как 4 долгие минуты;</a:t>
            </a:r>
          </a:p>
          <a:p>
            <a:r>
              <a:rPr lang="ru-RU" dirty="0"/>
              <a:t> – отзывчивость в обслуживании. Клиент покупает услугу с целью отдыха и релаксации. Обслуживая, персонал должен максимально постараться сэкономить его усилия: усилия должны быть со стороны персонала, а не со стороны клиента. Клиент не должен делать вещи, которые мы можем сделать для него; </a:t>
            </a:r>
          </a:p>
          <a:p>
            <a:r>
              <a:rPr lang="ru-RU" dirty="0"/>
              <a:t>– превышение ожиданий клиентов. У любого клиента есть предварительные ожидания до начала обслуживания. Поэтому персонал должен стараться превзойти эти ожидания, чтобы клиент получил нечто большее, а не просто товар или услугу</a:t>
            </a:r>
          </a:p>
          <a:p>
            <a:r>
              <a:rPr lang="ru-RU" dirty="0"/>
              <a:t>Без соответствующей заботы клиент не получает тот комфорт, который ему нужен</a:t>
            </a:r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506CD11-58B4-7B01-607B-20CD6ECA5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393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F89172-664C-3C6C-2586-220F7DE62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642509"/>
          </a:xfrm>
        </p:spPr>
        <p:txBody>
          <a:bodyPr>
            <a:normAutofit/>
          </a:bodyPr>
          <a:lstStyle/>
          <a:p>
            <a:r>
              <a:rPr lang="ru-RU" sz="3200" dirty="0"/>
              <a:t>Техника безопасности по стандартам WS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D931857-EBCC-D952-3A58-4119B2028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048" y="1754659"/>
            <a:ext cx="10396151" cy="4198085"/>
          </a:xfrm>
        </p:spPr>
        <p:txBody>
          <a:bodyPr/>
          <a:lstStyle/>
          <a:p>
            <a:pPr marL="0" indent="0">
              <a:buNone/>
            </a:pPr>
            <a:r>
              <a:rPr lang="ru-RU" i="1" dirty="0"/>
              <a:t>Обеспечение безопасности </a:t>
            </a:r>
            <a:r>
              <a:rPr lang="ru-RU" dirty="0"/>
              <a:t>— одно из важнейших требований, которое должны выполнять все, везде и всегда, так как любая деятельность потенциально опасна. Безопасность связана с риском (они взаимозависимы)</a:t>
            </a:r>
          </a:p>
          <a:p>
            <a:pPr marL="0" indent="0">
              <a:buNone/>
            </a:pPr>
            <a:r>
              <a:rPr lang="ru-RU" i="1" dirty="0"/>
              <a:t>Обязательно использование одноразовых перчаток при проведении процедур:</a:t>
            </a:r>
          </a:p>
          <a:p>
            <a:pPr marL="0" indent="0">
              <a:buNone/>
            </a:pPr>
            <a:r>
              <a:rPr lang="ru-RU" dirty="0"/>
              <a:t>1.	Рекомендовано использование полиэтиленового фартука и одноразовых перчаток </a:t>
            </a:r>
          </a:p>
          <a:p>
            <a:pPr marL="0" indent="0">
              <a:buNone/>
            </a:pPr>
            <a:r>
              <a:rPr lang="ru-RU" dirty="0"/>
              <a:t>2.	Допускается использование защитной маски при проведении процедур </a:t>
            </a:r>
          </a:p>
          <a:p>
            <a:pPr marL="0" indent="0">
              <a:buNone/>
            </a:pPr>
            <a:r>
              <a:rPr lang="ru-RU" dirty="0"/>
              <a:t>3.	Допускается использование фартука при проведении процедур по телу;</a:t>
            </a:r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C88730D-F280-B21C-72B6-B4C818E8C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7697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ED1E15-849A-5977-66D3-B58602E36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48086" y="607392"/>
            <a:ext cx="672077" cy="307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D3ED5A5-2CB0-D8E3-D4A7-A1BDCE9BC1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F 04 Огнетушитель </a:t>
            </a:r>
          </a:p>
          <a:p>
            <a:endParaRPr lang="ru-RU" dirty="0"/>
          </a:p>
          <a:p>
            <a:r>
              <a:rPr lang="ru-RU" dirty="0"/>
              <a:t>E 22 Указатель выхода </a:t>
            </a:r>
          </a:p>
          <a:p>
            <a:endParaRPr lang="ru-RU" dirty="0"/>
          </a:p>
          <a:p>
            <a:r>
              <a:rPr lang="ru-RU" dirty="0"/>
              <a:t>E 23 Указатель запасного выхода </a:t>
            </a:r>
          </a:p>
          <a:p>
            <a:endParaRPr lang="ru-RU" dirty="0"/>
          </a:p>
          <a:p>
            <a:r>
              <a:rPr lang="ru-RU" dirty="0"/>
              <a:t>EC 01 Аптечка первой медицинской помощи  </a:t>
            </a:r>
          </a:p>
          <a:p>
            <a:endParaRPr lang="ru-RU" dirty="0"/>
          </a:p>
          <a:p>
            <a:r>
              <a:rPr lang="ru-RU" dirty="0"/>
              <a:t>P 01 Запрещается курить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8313D4D-7F19-322F-BBBC-15270923CB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58200" y="2150076"/>
            <a:ext cx="3161963" cy="3793524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Знаки безопасности, используемые на рабочем месте, для обозначения присутствующих опасностей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6D75050-0D66-81DA-419F-DE689B49B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183FEFD-AB08-4CB5-AE4D-2F6B12D8E3B0}" type="datetime1">
              <a:rPr lang="ru-RU" smtClean="0"/>
              <a:pPr rtl="0"/>
              <a:t>30.09.2022</a:t>
            </a:fld>
            <a:endParaRPr lang="en-US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77A4DBDF-7849-0989-0A05-630B337EEFA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65762" y="375479"/>
            <a:ext cx="1535238" cy="89955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820EE645-4D1E-0F03-CB50-DA7B396E00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20020" t="-1" r="17922" b="-2388"/>
          <a:stretch/>
        </p:blipFill>
        <p:spPr>
          <a:xfrm>
            <a:off x="6509481" y="1509154"/>
            <a:ext cx="1447800" cy="52971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C7BE734E-9BA8-448B-50D5-F1265DC8970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42432" y="2369749"/>
            <a:ext cx="1458568" cy="46634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DEBAA6D0-29C1-F9B8-BDF7-E0AF635DC6EE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95765" y="3166978"/>
            <a:ext cx="1061516" cy="55452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CCCB989D-BD97-EE12-0FFC-5673C7AE8201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34615" y="3955622"/>
            <a:ext cx="783816" cy="79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017588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804571-BF3D-2E38-1B86-B2B3C7BBE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221408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Подробная последовательность действий по каждому виду работу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2EF072B-5769-4914-BBDB-F585DC871E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Средства и инструменты для маникюра подготовлены. Клиент размещен с комфортом. Руки мастера и клиента обработаны дезинфицирующим раствором; Косметик надел перчатки. Качество опиливания ногтей соответствует стандарту (положение и направление движений пилкой). Форма и длина одинакова на всех 10 ногтях. Нанесено средство для кутикулы. Выполнена ванночка для рук Кутикула аккуратно отодвинута. </a:t>
            </a:r>
            <a:r>
              <a:rPr lang="ru-RU" dirty="0" err="1"/>
              <a:t>Махрящиеся</a:t>
            </a:r>
            <a:r>
              <a:rPr lang="ru-RU" dirty="0"/>
              <a:t> участки кутикулы удалены кусачками. Ногтевые пластины обезжирены Нанесено покрытие: красный гель-лак; покрытие высушено в лампе. На руки нанесен питательный крем. Клиент сопровожден. Уборка рабочего места после процедуры выполнена.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9DA1E34-D5A5-170A-B153-30B86FDB0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58200" y="3429000"/>
            <a:ext cx="3161963" cy="2514600"/>
          </a:xfrm>
        </p:spPr>
        <p:txBody>
          <a:bodyPr/>
          <a:lstStyle/>
          <a:p>
            <a:pPr algn="ctr"/>
            <a:r>
              <a:rPr lang="ru-RU" i="1" dirty="0"/>
              <a:t>Классический маникюр с покрытием ногтей гель-лаком. 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400127E-E947-4DAB-5529-34A466232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183FEFD-AB08-4CB5-AE4D-2F6B12D8E3B0}" type="datetime1">
              <a:rPr lang="ru-RU" smtClean="0"/>
              <a:pPr rtl="0"/>
              <a:t>30.09.2022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86955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15E6696-2D87-26A9-E6BF-82C5180FA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95D4BBE-2E68-ADD8-B864-AE1B5F7E0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Рабочее место подготовлено к проведению процедуры в соответствии с санитарно-гигиеническими требованиями. Состоялись встреча. Руки мастера и клиента обработаны дезинфицирующим раствором; Косметик надел перчатки. Декоративное покрытие (яркий лак) удалено тщательно. Проведены осмотра и диагностики ногтей и кистей рук клиента. Диагностическая карта заполнена. С гостем согласованы форма и длина ногтей. Качество опиливания ногтей соответствует стандарту (выбор, положение и направление движений пилкой). Нанесено средство для кутикулы. Использована ванночка для рук. Качество обработки кутикулы соответствует стандарту, обработана тщательно и без порезов. Ногтевые пластины обезжирены. Нанесены: базовое покрытие, 2 слоя (цветного покрытия -гель-лак/лак, лак в технике «фрэнч»), топовое покрытие, масло для кутикулы, питательный крем для рук.  Уборка рабочего места после процедуры выполнена.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60DE4A2-AAFC-E1C4-152E-893DDDC0C7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58200" y="3052118"/>
            <a:ext cx="3161963" cy="2891481"/>
          </a:xfrm>
        </p:spPr>
        <p:txBody>
          <a:bodyPr/>
          <a:lstStyle/>
          <a:p>
            <a:pPr algn="ctr"/>
            <a:r>
              <a:rPr lang="ru-RU" i="1" dirty="0"/>
              <a:t>Экспресс- маникюр 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6AF810B-DEE9-8E9C-F09E-BC05F9508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183FEFD-AB08-4CB5-AE4D-2F6B12D8E3B0}" type="datetime1">
              <a:rPr lang="ru-RU" smtClean="0"/>
              <a:pPr rtl="0"/>
              <a:t>30.09.2022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6764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97AB756-7629-2C8F-D6D3-CFDDC7D35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7249297" cy="617795"/>
          </a:xfrm>
        </p:spPr>
        <p:txBody>
          <a:bodyPr>
            <a:normAutofit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Движения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WorldSkills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B89F3DC-853B-F614-93AD-919DD1E96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1" y="1260389"/>
            <a:ext cx="8695038" cy="4692355"/>
          </a:xfrm>
        </p:spPr>
        <p:txBody>
          <a:bodyPr>
            <a:normAutofit lnSpcReduction="10000"/>
          </a:bodyPr>
          <a:lstStyle/>
          <a:p>
            <a:r>
              <a:rPr lang="ru-RU" b="1" i="1" dirty="0" err="1"/>
              <a:t>WorldSkills</a:t>
            </a:r>
            <a:r>
              <a:rPr lang="ru-RU" b="1" i="1" dirty="0"/>
              <a:t> International. История зарождения</a:t>
            </a:r>
          </a:p>
          <a:p>
            <a:r>
              <a:rPr lang="ru-RU" dirty="0" err="1"/>
              <a:t>WorldSkills</a:t>
            </a:r>
            <a:r>
              <a:rPr lang="ru-RU" dirty="0"/>
              <a:t> – это международное некоммерческое движение, целью которого является повышение престижа рабочих профессий и развитие профессионального образования путем гармонизации лучших практик и профессиональных стандартов во всем мире посредством организации и проведения конкурсов профессионального мастерства, как в каждой отдельной стране, так и во всем мире в целом. </a:t>
            </a:r>
            <a:r>
              <a:rPr lang="ru-RU" u="sng" dirty="0"/>
              <a:t>Основана в 1946 году</a:t>
            </a:r>
            <a:r>
              <a:rPr lang="ru-RU" dirty="0"/>
              <a:t>. На сегодняшний день в деятельности организации принимают участие 80 стран.</a:t>
            </a:r>
          </a:p>
          <a:p>
            <a:r>
              <a:rPr lang="ru-RU" dirty="0"/>
              <a:t>Своей миссией WSI называет привлечение внимания к рабочим профессиям и создание условий для развития высоких профессиональных стандартов. </a:t>
            </a:r>
            <a:r>
              <a:rPr lang="ru-RU" u="sng" dirty="0"/>
              <a:t>Её основная деятельность — организация и проведение профессиональных соревнований различного уровня для молодых людей в возрасте до 22 лет</a:t>
            </a:r>
            <a:r>
              <a:rPr lang="ru-RU" dirty="0"/>
              <a:t>. Раз в два года проходит мировой чемпионат рабочих профессий </a:t>
            </a:r>
            <a:r>
              <a:rPr lang="ru-RU" dirty="0" err="1"/>
              <a:t>WorldSkills</a:t>
            </a:r>
            <a:r>
              <a:rPr lang="ru-RU" dirty="0"/>
              <a:t>, который также называют «Олимпиадой для рабочих рук». В настоящее время это крупнейшее соревнование подобного рода.</a:t>
            </a:r>
          </a:p>
          <a:p>
            <a:r>
              <a:rPr lang="ru-RU" dirty="0"/>
              <a:t>В 1947 году в Испании впервые прошел национальный конкурс по профессионально-технической подготовке. Автором данной идеи был генеральный директор Испанской молодёжной организации Хосе Антонио </a:t>
            </a:r>
            <a:r>
              <a:rPr lang="ru-RU" dirty="0" err="1"/>
              <a:t>Элола</a:t>
            </a:r>
            <a:r>
              <a:rPr lang="ru-RU" dirty="0"/>
              <a:t> </a:t>
            </a:r>
            <a:r>
              <a:rPr lang="ru-RU" dirty="0" err="1"/>
              <a:t>Оласо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ACCEB8E-B782-D833-23F1-7A15A0962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47E04EC-B57C-476B-21B4-1407B8BF962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60043" y="3651757"/>
            <a:ext cx="3975330" cy="2749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56409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0ECA3F-7EB9-2CE1-3729-C7B6DEB25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1A07C4B-F115-9CF4-7828-88F33B4E13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Рабочее место подготовлено к проведению процедуры в соответствии санитарно-гигиеническими требованиями. Состоялись встреча и размещение клиента; Руки мастера и клиента обработаны дезинфицирующим раствором; Косметик надел перчатки. Проведены осмотр и диагностика ногтей и кистей рук гостя. Диагностическая карта заполнена. С клиентом согласованы форма и длина ногтей. Качество опиливания ногтей соответствует стандарту (выбор, положение и направление движений пилкой). Нанесено средство для кутикулы. Качество обработки кутикулы соответствует стандарту обработана тщательно и без порезов. Ногтевые пластины обезжирены. Нанесены: базовое покрытие, 2 слоя (цветного покрытия -гель-лак/лак, лак в технике «фрэнч»), топовое покрытие, масло для кутикулы, питательный крем для рук. Уборка рабочего места после процедуры выполнена.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7E34C31-74E0-2981-0C96-2B43374B29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58200" y="2977978"/>
            <a:ext cx="3161963" cy="2965622"/>
          </a:xfrm>
        </p:spPr>
        <p:txBody>
          <a:bodyPr/>
          <a:lstStyle/>
          <a:p>
            <a:pPr algn="ctr"/>
            <a:r>
              <a:rPr lang="ru-RU" dirty="0"/>
              <a:t>Мини – маникюр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EABB609-2287-31E4-398F-C260E5283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183FEFD-AB08-4CB5-AE4D-2F6B12D8E3B0}" type="datetime1">
              <a:rPr lang="ru-RU" smtClean="0"/>
              <a:pPr rtl="0"/>
              <a:t>30.09.2022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08775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1CE30E-70E8-7488-46D0-03A0209E4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DF4D7A1-AD52-5AAA-B95D-558589B614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Рабочее место подготовлено к проведению процедуры в соответствии с санитарно-гигиеническими требованиями. Состоялись встреча. Руки мастера и клиента обработаны дезинфицирующим раствором; Косметик надел перчатки. Проведены осмотра и диагностики ногтей и кистей рук клиента. Диагностическая карта заполнена. С гостем согласованы форма и длина ногтей. Качество опиливания ногтей соответствует стандарту (выбор, положение и направление движений пилкой). Отодвигаем кутикулу апельсиновой палочкой, чтобы ее можно было срезать ножницами или щипчиками. Качество обработки кутикулы соответствует стандарту, обработана тщательно и без порезов. Ногтевые пластины обезжирены. Нанесены: базовое покрытие, 2 слоя (цветного покрытия -гель-лак/лак, лак в технике «фрэнч»), топовое покрытие, масло для кутикулы, питательный крем для рук. Уборка рабочего места после процедуры выполнена.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8F5730F-8DF5-8A18-6A75-8F5C149EDA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58200" y="2866768"/>
            <a:ext cx="3161963" cy="3076832"/>
          </a:xfrm>
        </p:spPr>
        <p:txBody>
          <a:bodyPr/>
          <a:lstStyle/>
          <a:p>
            <a:pPr algn="ctr"/>
            <a:r>
              <a:rPr lang="ru-RU" dirty="0"/>
              <a:t>Комбинированный маникюр 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4E49F59-550B-1BF3-FD8A-9260C6157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183FEFD-AB08-4CB5-AE4D-2F6B12D8E3B0}" type="datetime1">
              <a:rPr lang="ru-RU" smtClean="0"/>
              <a:pPr rtl="0"/>
              <a:t>30.09.2022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53984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826F4D-6A73-AC4C-EEA3-DA154497D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Модуль маникюр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C0CB7DE-E57B-A4B5-F721-81BECF9793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Классический маникюр с покрытием ногтей гель-лаком. </a:t>
            </a:r>
          </a:p>
          <a:p>
            <a:pPr marL="0" indent="0">
              <a:buNone/>
            </a:pPr>
            <a:r>
              <a:rPr lang="ru-RU" dirty="0"/>
              <a:t>Отличие классического обрезного маникюра от остальных техник кроется в его названии. В европейской технике кутикула размягчается </a:t>
            </a:r>
            <a:r>
              <a:rPr lang="ru-RU" dirty="0" err="1"/>
              <a:t>ремувером</a:t>
            </a:r>
            <a:r>
              <a:rPr lang="ru-RU" dirty="0"/>
              <a:t>, а потом отодвигается апельсиновой палочкой. В классическом маникюре используются металлические инструменты (ножницы, кусачки, лопатки и др.). Кутикула сначала размягчается, а потом аккуратно обрезается. Главным минусом данного вида обработки кутикулы считается возможность повреждения нежной кожи вокруг ногтя. Также есть небольшая, но вероятность занесения инфекции. Однако опытные мастера виртуозно справляются с этой техникой, и никаких нареканий у клиентов она не вызывает. К тому же, как было упомянуто выше, европейская техника подходит далеко не всем девушкам по причине слишком грубой кутикулы. Мастера рекомендуют начинать с классического маникюра, а затем постепенно переходить к европейскому необрезному маникюру, когда кутикула станет более мягкая.</a:t>
            </a:r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358F7F3-920E-94D4-EB84-F7585F072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02333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60BD1E1-D734-75F9-BB69-EA106E43E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EEA1FD6-2951-BE17-16BC-3FDBC4DB76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Экспресс- маникюр </a:t>
            </a:r>
          </a:p>
          <a:p>
            <a:pPr marL="0" indent="0">
              <a:buNone/>
            </a:pPr>
            <a:r>
              <a:rPr lang="ru-RU" dirty="0"/>
              <a:t>Экспресс-маникюр – процедура по мгновенному преображению ногтей, которую выполняют при нехватке свободного времени. Занимает она не более получаса. По сути, это быстрый маникюр по приемлемой цене, который можно сделать в перерыве между шопингом в супермаркете. Выполняют экспресс-маникюр опытные мастера ногтевого сервиса. Именно это объясняет сжатые сроки выполнения. Кроме того, в работе используют средства быстрого действия. При этом, помимо гигиенического маникюра, мастер успевает нанести покрытие на все ногти. В зависимости от его опыта и скорости работы дизайн может быть классическим либо французским.</a:t>
            </a:r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4ADE685-9BD7-7F39-0B10-0AAEDB159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66540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B93E58-0B29-7AC6-1237-F130E9A8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3750" y="642594"/>
            <a:ext cx="881449" cy="4324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6FDBEA6-C444-D388-356B-DC0FAAB189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753762"/>
            <a:ext cx="10058400" cy="5198982"/>
          </a:xfrm>
        </p:spPr>
        <p:txBody>
          <a:bodyPr>
            <a:norm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 – маникюр</a:t>
            </a:r>
          </a:p>
          <a:p>
            <a:pPr marL="0" indent="0">
              <a:buNone/>
            </a:pPr>
            <a:r>
              <a:rPr lang="ru-RU" dirty="0"/>
              <a:t>Технология выполнения мини маникюра очень простая (практически аналогична базисному маникюру, но подразумевает возможность исключения каких-либо элементов) и адаптируется под нужды каждого. Основными шагами мини маникюра являются дезинфекция и ванночка для рук, обработка кутикулы, подпиливание и полирование ногтей. Также можно к этим шагам добавить обработку рук питательным кремом с витаминами и нанесение лака.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Комбинированный маникюр </a:t>
            </a:r>
          </a:p>
          <a:p>
            <a:pPr marL="0" indent="0">
              <a:buNone/>
            </a:pPr>
            <a:r>
              <a:rPr lang="ru-RU" dirty="0"/>
              <a:t>Комбинированный маникюр — вид гигиенической обработки ногтей, в котором сочетаются несколько форм маникюра. Из названия становится понятно, что в этом случае мы имеем дело с комбинациями различных способов маникюра. Комбинируются, как правило, общепринятые варианты маникюра. Например, европейский и классический, классический и аппаратный и т. д.</a:t>
            </a:r>
          </a:p>
          <a:p>
            <a:pPr marL="0" indent="0">
              <a:buNone/>
            </a:pPr>
            <a:r>
              <a:rPr lang="ru-RU" dirty="0"/>
              <a:t>При комбинированном маникюре кутикула, которая поднимается </a:t>
            </a:r>
            <a:r>
              <a:rPr lang="ru-RU" dirty="0" err="1"/>
              <a:t>пушером</a:t>
            </a:r>
            <a:r>
              <a:rPr lang="ru-RU" dirty="0"/>
              <a:t>, срезается маникюрными ножничками и щипцами, а затем шлифуется. За счет этого ногтевая пластина кажется больше, появляется возможность нанести лаковое покрытие под самое основание, и это будет выглядеть очень красиво и аккуратно.</a:t>
            </a:r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A86EE01-6C08-55D3-4727-687BD5E8B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46300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A44BE1-956D-4486-1A36-F096C299F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Примерное конкурсное задание по всем видам маникюра и дизайна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5A060F0-EFB9-C90C-696D-3D1C08C8A5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054" y="2014194"/>
            <a:ext cx="11071654" cy="4287752"/>
          </a:xfrm>
        </p:spPr>
        <p:txBody>
          <a:bodyPr>
            <a:normAutofit fontScale="62500" lnSpcReduction="20000"/>
          </a:bodyPr>
          <a:lstStyle/>
          <a:p>
            <a:r>
              <a:rPr lang="ru-RU" sz="2300" i="1" dirty="0"/>
              <a:t>Классический маникюр 2000-е</a:t>
            </a:r>
          </a:p>
          <a:p>
            <a:pPr marL="0" indent="0">
              <a:buNone/>
            </a:pPr>
            <a:r>
              <a:rPr lang="ru-RU" sz="2300" dirty="0"/>
              <a:t>В двухтысячных маникюр потерпел серьезные изменения – стандартные покрытие лаком впервые сменилось гелем, появились трафареты, акрил, всевозможные украшения, стразы и разные техники нанесения. Мастера оказались полны возможностей и перспектив.</a:t>
            </a:r>
          </a:p>
          <a:p>
            <a:r>
              <a:rPr lang="ru-RU" sz="2300" i="1" dirty="0"/>
              <a:t>Экспресс-маникюр</a:t>
            </a:r>
          </a:p>
          <a:p>
            <a:pPr marL="0" indent="0">
              <a:buNone/>
            </a:pPr>
            <a:r>
              <a:rPr lang="ru-RU" sz="2300" dirty="0"/>
              <a:t>Уход за ногтями и их окрашивание имеет свою историю, корни которой сложно определить. Ведь маникюрные наборы (вылитые, кстати, из золота) находили еще при раскопках Вавилона, а в гробнице фараонов Древнего Египта даже была выделена отдельная усыпальница для человека, ухаживающего за ногтями правителя. Первые же маникюрные наборы в продаже появились во времена правления Людовика во Франции и были изготовлены из стали врачом короля (и по некоторых данных, разрекламированы его дочерью, что сделала целое состояние на их продаже).</a:t>
            </a:r>
          </a:p>
          <a:p>
            <a:pPr marL="0" indent="0">
              <a:buNone/>
            </a:pPr>
            <a:r>
              <a:rPr lang="ru-RU" sz="2300" dirty="0"/>
              <a:t>Вместе с эпохами менялось и отношение к уходу за ногтями. Длинные окрашенные ногти то считались привилегией аристократов, то обрастали негативом и допускались лишь у куртизанок. К счастью сегодня отношение к маникюру адекватное. Это и уход за собой, и целое искусство («нейл-арт»), что завораживает разнообразием форм и стилей.</a:t>
            </a:r>
          </a:p>
          <a:p>
            <a:r>
              <a:rPr lang="ru-RU" sz="2300" i="1" dirty="0"/>
              <a:t>Европейский маникюр</a:t>
            </a:r>
          </a:p>
          <a:p>
            <a:pPr marL="0" indent="0">
              <a:buNone/>
            </a:pPr>
            <a:r>
              <a:rPr lang="ru-RU" sz="2300" dirty="0"/>
              <a:t>Европа отрицала яркие цвета и категорически отказывалась от достижения ногтевой сферы. Целомудренные и скромные женщины лишь содержали руки в чистоте и изредка полировали пластину кусочками замши.</a:t>
            </a:r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DB4D561-9937-CEDC-85A4-46CBB1EB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224047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458C6F7-B474-B53B-4732-7BD208FD1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макета дизайна ногтей по конкурсному заданию. Выполнение на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типсах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час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45EA96F-98D9-9B5E-61A0-F5EDF6C4C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«Атлантика»</a:t>
            </a:r>
          </a:p>
          <a:p>
            <a:r>
              <a:rPr lang="ru-RU" dirty="0"/>
              <a:t>Рабочее место подготовлено. Проведена санитарная обработка рабочих</a:t>
            </a:r>
          </a:p>
          <a:p>
            <a:r>
              <a:rPr lang="ru-RU" dirty="0"/>
              <a:t>поверхностей.</a:t>
            </a:r>
          </a:p>
          <a:p>
            <a:r>
              <a:rPr lang="ru-RU" dirty="0"/>
              <a:t>Симулятор (муляж) подготовлен к работе.</a:t>
            </a:r>
          </a:p>
          <a:p>
            <a:r>
              <a:rPr lang="ru-RU" dirty="0"/>
              <a:t>На ногти заранее закреплены </a:t>
            </a:r>
            <a:r>
              <a:rPr lang="ru-RU" dirty="0" err="1"/>
              <a:t>типсы</a:t>
            </a:r>
            <a:r>
              <a:rPr lang="ru-RU" dirty="0"/>
              <a:t> определенной длины и формы.</a:t>
            </a:r>
          </a:p>
          <a:p>
            <a:r>
              <a:rPr lang="ru-RU" dirty="0"/>
              <a:t>Выполнено покрытие лаком /гель-лаком 10 ногтей </a:t>
            </a:r>
          </a:p>
          <a:p>
            <a:r>
              <a:rPr lang="ru-RU" dirty="0"/>
              <a:t>Декор выполнен на двух руках на безымянном пальце.</a:t>
            </a:r>
          </a:p>
          <a:p>
            <a:r>
              <a:rPr lang="ru-RU" dirty="0"/>
              <a:t>Оформление в стиле «Атлантика» выполнено в соответствии с гаммой</a:t>
            </a:r>
          </a:p>
          <a:p>
            <a:r>
              <a:rPr lang="ru-RU" dirty="0"/>
              <a:t>вечернего макияжа с использованием не менее трех техник (например, слайсы,</a:t>
            </a:r>
          </a:p>
          <a:p>
            <a:r>
              <a:rPr lang="ru-RU" dirty="0"/>
              <a:t>роспись, стразы).</a:t>
            </a:r>
          </a:p>
          <a:p>
            <a:r>
              <a:rPr lang="ru-RU" dirty="0"/>
              <a:t>Рабочее место поддерживается в чистоте и порядке в процессе работы. Во</a:t>
            </a:r>
          </a:p>
          <a:p>
            <a:r>
              <a:rPr lang="ru-RU" dirty="0"/>
              <a:t>время выполнения процедуры конкурсант использовал все эргономические</a:t>
            </a:r>
          </a:p>
          <a:p>
            <a:r>
              <a:rPr lang="ru-RU" dirty="0"/>
              <a:t>особенности площадки.</a:t>
            </a:r>
          </a:p>
          <a:p>
            <a:r>
              <a:rPr lang="ru-RU" dirty="0"/>
              <a:t>Рабочее место приведено в порядок по завершении процедуры.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Выполнена техника </a:t>
            </a:r>
            <a:r>
              <a:rPr lang="ru-RU" dirty="0" err="1"/>
              <a:t>стемпинг</a:t>
            </a:r>
            <a:r>
              <a:rPr lang="ru-RU" dirty="0"/>
              <a:t>, ручная техника рисунка с помощью краски.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9A2A69C6-2E4F-13BE-0E6C-38FBF8675BA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15049" y="2616068"/>
            <a:ext cx="3048264" cy="3048264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C2C6AC7-938F-02E5-BC7D-D7F49C5204C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9390EDA-9EC9-6371-425B-6DC84742C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183FEFD-AB08-4CB5-AE4D-2F6B12D8E3B0}" type="datetime1">
              <a:rPr lang="ru-RU" smtClean="0"/>
              <a:pPr rtl="0"/>
              <a:t>30.09.2022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0847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352D8C8-FC0E-C16A-56F0-0E74FFEBA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89740" y="642594"/>
            <a:ext cx="535459" cy="740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112AB08-4E26-A497-048A-09FA4C1F12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799" y="642594"/>
            <a:ext cx="8719752" cy="5004444"/>
          </a:xfrm>
        </p:spPr>
        <p:txBody>
          <a:bodyPr>
            <a:normAutofit/>
          </a:bodyPr>
          <a:lstStyle/>
          <a:p>
            <a:r>
              <a:rPr lang="ru-RU" dirty="0"/>
              <a:t>Первой эту инициативу поддержала Португалия. В результате в 1950 году прошли первые международные Пиренейские соревнования, в которых приняли участие 12 представителей обеих стран. Три года спустя к соревнованиям присоединились конкурсанты из Германии, Великобритании, Франции, Марокко и Швейцарии. Таким образом, в 1953 году была сформирована организация по проведению конкурсов профессионального мастерства — International </a:t>
            </a:r>
            <a:r>
              <a:rPr lang="ru-RU" dirty="0" err="1"/>
              <a:t>Vocational</a:t>
            </a:r>
            <a:r>
              <a:rPr lang="ru-RU" dirty="0"/>
              <a:t> </a:t>
            </a:r>
            <a:r>
              <a:rPr lang="ru-RU" dirty="0" err="1"/>
              <a:t>Training</a:t>
            </a:r>
            <a:r>
              <a:rPr lang="ru-RU" dirty="0"/>
              <a:t> </a:t>
            </a:r>
            <a:r>
              <a:rPr lang="ru-RU" dirty="0" err="1"/>
              <a:t>Organisation</a:t>
            </a:r>
            <a:r>
              <a:rPr lang="ru-RU" dirty="0"/>
              <a:t> (IVTO).</a:t>
            </a:r>
          </a:p>
          <a:p>
            <a:r>
              <a:rPr lang="ru-RU" dirty="0"/>
              <a:t>Впервые за пределами Испании соревнования были проведены в 1958 году в рамках Всемирной выставки в Брюсселе, а в 1970 году они первый раз прошли в другой части света — в Токио. В начале 2000-х годов IVTO изменила название и символику, и с тех пор ведет свою деятельность под именем </a:t>
            </a:r>
            <a:r>
              <a:rPr lang="ru-RU" dirty="0" err="1"/>
              <a:t>WorldSkills</a:t>
            </a:r>
            <a:r>
              <a:rPr lang="ru-RU" dirty="0"/>
              <a:t> International. </a:t>
            </a:r>
            <a:r>
              <a:rPr lang="ru-RU" u="sng" dirty="0"/>
              <a:t>Соревнования проводятся в форме конкурса профессионального мастерства, где участник должен продемонстрировать все свои навыки и за определенное количество времени выполнить ряд практических заданий.</a:t>
            </a:r>
            <a:r>
              <a:rPr lang="ru-RU" dirty="0"/>
              <a:t> Стандарты </a:t>
            </a:r>
            <a:r>
              <a:rPr lang="ru-RU" dirty="0" err="1"/>
              <a:t>WorldSkills</a:t>
            </a:r>
            <a:r>
              <a:rPr lang="ru-RU" dirty="0"/>
              <a:t> позволяют «задавать планку» для подготовки специалистов высокого уровня и формулировать требования к выпускникам образовательных учреждений.</a:t>
            </a:r>
          </a:p>
          <a:p>
            <a:r>
              <a:rPr lang="ru-RU" dirty="0"/>
              <a:t>В качестве жюри привлекаются ведущие эксперты в своей профессиональной области из различных бизнес-структур и образовательных организаций.</a:t>
            </a:r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9084C94-20FA-3171-0320-F62AA949C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EA03A82-3E1D-2FF1-61EB-BEEC1CCD3C4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85903" y="3362751"/>
            <a:ext cx="4125163" cy="285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5745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97A34D5-7D28-9DFF-CCC0-D4CE3C243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10676238" y="580768"/>
            <a:ext cx="448962" cy="618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A9AD385-C19B-B35F-A188-79445AAFC1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580768"/>
            <a:ext cx="9083039" cy="5128054"/>
          </a:xfrm>
        </p:spPr>
        <p:txBody>
          <a:bodyPr>
            <a:normAutofit/>
          </a:bodyPr>
          <a:lstStyle/>
          <a:p>
            <a:r>
              <a:rPr lang="ru-RU" b="1" i="1" dirty="0" err="1"/>
              <a:t>Wordskills</a:t>
            </a:r>
            <a:r>
              <a:rPr lang="ru-RU" b="1" i="1" dirty="0"/>
              <a:t> Russia. Движение </a:t>
            </a:r>
            <a:r>
              <a:rPr lang="ru-RU" b="1" i="1" dirty="0" err="1"/>
              <a:t>WorldSkills</a:t>
            </a:r>
            <a:r>
              <a:rPr lang="ru-RU" b="1" i="1" dirty="0"/>
              <a:t> в России</a:t>
            </a:r>
          </a:p>
          <a:p>
            <a:r>
              <a:rPr lang="ru-RU" u="sng" dirty="0"/>
              <a:t>Россия вступила в Движение в 2012 году</a:t>
            </a:r>
            <a:r>
              <a:rPr lang="ru-RU" dirty="0"/>
              <a:t>. Поддержку Движения </a:t>
            </a:r>
            <a:r>
              <a:rPr lang="ru-RU" dirty="0" err="1"/>
              <a:t>WorldSkills</a:t>
            </a:r>
            <a:r>
              <a:rPr lang="ru-RU" dirty="0"/>
              <a:t> в России осуществляют Министерство образования и науки РФ, Министерство промышленности и торговли РФ, Министерство труда и социальной защиты РФ, Агентство стратегических инициатив и многие другие.</a:t>
            </a:r>
          </a:p>
          <a:p>
            <a:r>
              <a:rPr lang="ru-RU" dirty="0"/>
              <a:t>Россия впервые приняла участие </a:t>
            </a:r>
            <a:r>
              <a:rPr lang="ru-RU" u="sng" dirty="0"/>
              <a:t>в Чемпионате Европы в 2014 году</a:t>
            </a:r>
            <a:r>
              <a:rPr lang="ru-RU" dirty="0"/>
              <a:t>. Целью участия в соревнованиях Европейского уровня является повышение интернационализации профессионального образования и обучения, а также повышение активности студентов и преподавателей в рамках Европейского Союза. Ну, и конечно, это тренировка экспертов и участников перед Чемпионатом мира.</a:t>
            </a:r>
          </a:p>
          <a:p>
            <a:r>
              <a:rPr lang="ru-RU" dirty="0"/>
              <a:t>В 2015 году Сборная команда России приняла участие в чемпионате мира </a:t>
            </a:r>
            <a:r>
              <a:rPr lang="ru-RU" dirty="0" err="1"/>
              <a:t>WorldSkills</a:t>
            </a:r>
            <a:r>
              <a:rPr lang="ru-RU" dirty="0"/>
              <a:t> </a:t>
            </a:r>
            <a:r>
              <a:rPr lang="ru-RU" dirty="0" err="1"/>
              <a:t>Competition</a:t>
            </a:r>
            <a:r>
              <a:rPr lang="ru-RU" dirty="0"/>
              <a:t> - 2015 в Сан-Паулу, Бразилия. Завоевав 14 место в общем зачете, обойдя США, Канаду и многие другие страны, участники Сборной </a:t>
            </a:r>
            <a:r>
              <a:rPr lang="ru-RU" dirty="0" err="1"/>
              <a:t>WorldSkills</a:t>
            </a:r>
            <a:r>
              <a:rPr lang="ru-RU" dirty="0"/>
              <a:t> Russia стали обладателями шести престижных медалей «За высшее мастерство» (</a:t>
            </a:r>
            <a:r>
              <a:rPr lang="ru-RU" dirty="0" err="1"/>
              <a:t>Medallion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Excellence</a:t>
            </a:r>
            <a:r>
              <a:rPr lang="ru-RU" dirty="0"/>
              <a:t>).</a:t>
            </a:r>
          </a:p>
          <a:p>
            <a:r>
              <a:rPr lang="ru-RU" dirty="0"/>
              <a:t>Россия не только показала достойный результат на WSC-2015, но и была выбрана страной проведения мирового первенства 2019 года, которое состоялось в Казани.</a:t>
            </a:r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30C93D6-587F-6BF7-972F-1AF1003D1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D1D233F-2B4F-A21F-83D2-A23C936ECF3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41107" y="3672127"/>
            <a:ext cx="3945875" cy="2728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82786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8F0D628-F858-CA0F-D9C6-8CCAFCDBB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11125200" y="642594"/>
            <a:ext cx="1911178" cy="9881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568287B-41C2-057C-F491-11774DBD54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642594"/>
            <a:ext cx="9349946" cy="5310150"/>
          </a:xfrm>
        </p:spPr>
        <p:txBody>
          <a:bodyPr>
            <a:normAutofit lnSpcReduction="10000"/>
          </a:bodyPr>
          <a:lstStyle/>
          <a:p>
            <a:r>
              <a:rPr lang="ru-RU" u="sng" dirty="0"/>
              <a:t>Официальным представителем Российской Федерации </a:t>
            </a:r>
            <a:r>
              <a:rPr lang="ru-RU" dirty="0"/>
              <a:t>в международном Движении </a:t>
            </a:r>
            <a:r>
              <a:rPr lang="ru-RU" dirty="0" err="1"/>
              <a:t>WorldSkills</a:t>
            </a:r>
            <a:r>
              <a:rPr lang="ru-RU" dirty="0"/>
              <a:t> International и оператором конкурсов профессионального мастерства на территории нашей страны </a:t>
            </a:r>
            <a:r>
              <a:rPr lang="ru-RU" u="sng" dirty="0"/>
              <a:t>является Союз «Агентство развития профессиональных сообществ и рабочих кадров «</a:t>
            </a:r>
            <a:r>
              <a:rPr lang="ru-RU" u="sng" dirty="0" err="1"/>
              <a:t>Ворлдскиллс</a:t>
            </a:r>
            <a:r>
              <a:rPr lang="ru-RU" u="sng" dirty="0"/>
              <a:t> Россия», </a:t>
            </a:r>
            <a:r>
              <a:rPr lang="ru-RU" dirty="0"/>
              <a:t>учреждённый Правительством Российской Федерации совместно с Агентством стратегических инициатив. Полномочия учредителей Союза от имени Российской Федерации осуществляют Минобрнауки России и Минтруд России.</a:t>
            </a:r>
          </a:p>
          <a:p>
            <a:r>
              <a:rPr lang="ru-RU" dirty="0"/>
              <a:t>1 сентября 2015 года сбор команды национальной Сборной </a:t>
            </a:r>
            <a:r>
              <a:rPr lang="ru-RU" dirty="0" err="1"/>
              <a:t>WorldSkills</a:t>
            </a:r>
            <a:r>
              <a:rPr lang="ru-RU" dirty="0"/>
              <a:t> Russia в Сочи посетил Президент Российской Федерации Владимир Путин, с которым участники в ходе неформальной беседы обсудили ситуацию с профессиональным образованием и дальнейшую стратегию развития системы подготовки молодых профессионалов рабочих специальностей в нашей стране.</a:t>
            </a:r>
          </a:p>
          <a:p>
            <a:r>
              <a:rPr lang="ru-RU" dirty="0"/>
              <a:t>Открывая встречу Владимир Путин напомнил, что Сборная России сразу поднялась на 27 позиций в мировом рейтинге по рабочим профессиям: «Это хороший результат. В 2019 году у нас состоится чемпионат мира </a:t>
            </a:r>
            <a:r>
              <a:rPr lang="ru-RU" dirty="0" err="1"/>
              <a:t>WorldSkills</a:t>
            </a:r>
            <a:r>
              <a:rPr lang="ru-RU" dirty="0"/>
              <a:t> по профессиональному мастерству и инженерным профессиям. Очень бы хотелось, чтобы на домашнем чемпионате мы выглядели достойно. Я думаю, что для этого есть все предпосылки. Я очень рассчитываю на то, что вы не будете бросать это дело и будете зажигать своим примером и других».</a:t>
            </a:r>
          </a:p>
          <a:p>
            <a:r>
              <a:rPr lang="ru-RU" u="sng" dirty="0"/>
              <a:t>Город Москва - один из первых регионов России, который присоединился к Движению </a:t>
            </a:r>
            <a:r>
              <a:rPr lang="ru-RU" u="sng" dirty="0" err="1"/>
              <a:t>WorldSkills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5CBFD1C-5E4E-4A40-386C-0E6464AEA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EABE95F-D9F1-9718-AA85-4D1C6CDD318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66966" y="3523846"/>
            <a:ext cx="4021379" cy="278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289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2AD3BC-A942-0E43-D5DE-CC96FEDDC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7632357" cy="481871"/>
          </a:xfrm>
        </p:spPr>
        <p:txBody>
          <a:bodyPr>
            <a:noAutofit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понятия и термины WS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BAE21A6-4C49-995E-BEA7-5DC3EA130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xmlns="" id="{F1AB12F2-2A33-2DB3-ACAA-25F61758C6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101"/>
          <a:stretch/>
        </p:blipFill>
        <p:spPr>
          <a:xfrm>
            <a:off x="875544" y="1558754"/>
            <a:ext cx="10440912" cy="4201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579000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2953A7-1F7A-F812-7662-3A73F7C01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6EAB0208-8F90-9016-9949-5AE27911BC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1070171"/>
            <a:ext cx="10058399" cy="47176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72EB7D2-6354-4E9E-80E2-B9E12AAFF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7241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7FDC30-7482-166C-A348-72D432051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382293FC-D894-7726-6CC8-72DF527861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27438" y="862070"/>
            <a:ext cx="9737124" cy="51338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433D7CF-92A1-50DF-3292-721B69C68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3183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0EABF93-E7A3-F6B2-74E0-CF71FCCD3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1FEA8543-5388-A575-390B-F3FC9B5100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17821" y="664742"/>
            <a:ext cx="9156357" cy="5370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DB58CD0-B6AF-9C83-6643-EB065560B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pPr rtl="0"/>
              <a:t>30.09.2022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230405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41798989_TF78438558" id="{9E57F44F-DA93-4254-91DF-B1426C3EFFA1}" vid="{65451059-DDF1-4B5B-9523-2E5E61368425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{C71F0B6A-EF17-43B2-8995-AADED59A7F4C}tf78438558_win32</Template>
  <TotalTime>109</TotalTime>
  <Words>2996</Words>
  <Application>Microsoft Office PowerPoint</Application>
  <PresentationFormat>Произвольный</PresentationFormat>
  <Paragraphs>131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СавонVTI</vt:lpstr>
      <vt:lpstr>Совершенствование и развитие профессиональной компетентности технолога - эстетиста на основе требований профессиональных стандартов и стандартов WSR/WSI</vt:lpstr>
      <vt:lpstr>История Движения WorldSkills</vt:lpstr>
      <vt:lpstr>Слайд 3</vt:lpstr>
      <vt:lpstr>Слайд 4</vt:lpstr>
      <vt:lpstr>Слайд 5</vt:lpstr>
      <vt:lpstr>Основные понятия и термины WS</vt:lpstr>
      <vt:lpstr>Слайд 7</vt:lpstr>
      <vt:lpstr>Слайд 8</vt:lpstr>
      <vt:lpstr>Слайд 9</vt:lpstr>
      <vt:lpstr>Слайд 10</vt:lpstr>
      <vt:lpstr>Компетенция «Эстетическая косметология»</vt:lpstr>
      <vt:lpstr>Слайд 12</vt:lpstr>
      <vt:lpstr>Подготовка зоны обслуживания в соответствии со стандартами WS</vt:lpstr>
      <vt:lpstr>Внешний вид технолога – эстетиста по стандартам</vt:lpstr>
      <vt:lpstr>Работа обеспечение комфорта клиента по стандартам </vt:lpstr>
      <vt:lpstr>Техника безопасности по стандартам WS</vt:lpstr>
      <vt:lpstr>Слайд 17</vt:lpstr>
      <vt:lpstr>Подробная последовательность действий по каждому виду работу</vt:lpstr>
      <vt:lpstr>Слайд 19</vt:lpstr>
      <vt:lpstr>Слайд 20</vt:lpstr>
      <vt:lpstr>Слайд 21</vt:lpstr>
      <vt:lpstr>Модуль маникюр</vt:lpstr>
      <vt:lpstr>Слайд 23</vt:lpstr>
      <vt:lpstr>Слайд 24</vt:lpstr>
      <vt:lpstr>Примерное конкурсное задание по всем видам маникюра и дизайна</vt:lpstr>
      <vt:lpstr>Разработка макета дизайна ногтей по конкурсному заданию. Выполнение на типсах за час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05.01 Совершенствование и развитие профессиональной компетентности технолога - эстетиста на основе требований профессиональных стандартов и стандартов WSR/WSI</dc:title>
  <dc:creator>Людмила Людмила</dc:creator>
  <cp:lastModifiedBy>INF</cp:lastModifiedBy>
  <cp:revision>13</cp:revision>
  <dcterms:created xsi:type="dcterms:W3CDTF">2022-06-05T15:40:25Z</dcterms:created>
  <dcterms:modified xsi:type="dcterms:W3CDTF">2022-09-30T13:00:36Z</dcterms:modified>
</cp:coreProperties>
</file>