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1"/>
  </p:notesMasterIdLst>
  <p:sldIdLst>
    <p:sldId id="270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2" r:id="rId13"/>
    <p:sldId id="266" r:id="rId14"/>
    <p:sldId id="267" r:id="rId15"/>
    <p:sldId id="273" r:id="rId16"/>
    <p:sldId id="271" r:id="rId17"/>
    <p:sldId id="274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9900"/>
    <a:srgbClr val="FFCC00"/>
    <a:srgbClr val="996633"/>
    <a:srgbClr val="008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46" autoAdjust="0"/>
  </p:normalViewPr>
  <p:slideViewPr>
    <p:cSldViewPr>
      <p:cViewPr>
        <p:scale>
          <a:sx n="119" d="100"/>
          <a:sy n="119" d="100"/>
        </p:scale>
        <p:origin x="-140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CB21B-ACD8-4E9B-8BDF-EF1B9AF511C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B6A103-42EC-4434-BBB8-3EFF74BFF3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738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6A103-42EC-4434-BBB8-3EFF74BFF39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B6A103-42EC-4434-BBB8-3EFF74BFF39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5723-8835-4177-97EC-31A3FB84A08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BB7CA0-FE55-4557-927F-4841D1C00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5723-8835-4177-97EC-31A3FB84A08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7CA0-FE55-4557-927F-4841D1C00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5723-8835-4177-97EC-31A3FB84A08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7CA0-FE55-4557-927F-4841D1C00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7085723-8835-4177-97EC-31A3FB84A08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DBB7CA0-FE55-4557-927F-4841D1C00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5723-8835-4177-97EC-31A3FB84A08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7CA0-FE55-4557-927F-4841D1C00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5723-8835-4177-97EC-31A3FB84A08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7CA0-FE55-4557-927F-4841D1C00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7CA0-FE55-4557-927F-4841D1C00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5723-8835-4177-97EC-31A3FB84A08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5723-8835-4177-97EC-31A3FB84A08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7CA0-FE55-4557-927F-4841D1C00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5723-8835-4177-97EC-31A3FB84A08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B7CA0-FE55-4557-927F-4841D1C003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7085723-8835-4177-97EC-31A3FB84A08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DBB7CA0-FE55-4557-927F-4841D1C00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5723-8835-4177-97EC-31A3FB84A08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BB7CA0-FE55-4557-927F-4841D1C00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7085723-8835-4177-97EC-31A3FB84A080}" type="datetimeFigureOut">
              <a:rPr lang="ru-RU" smtClean="0"/>
              <a:pPr/>
              <a:t>15.09.2022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DBB7CA0-FE55-4557-927F-4841D1C003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Безопасность на водоемах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Урок ОБЖ 8 класс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Учитель: Мухин А.С.</a:t>
            </a:r>
          </a:p>
          <a:p>
            <a:pPr marL="342900" indent="-342900" algn="r">
              <a:lnSpc>
                <a:spcPct val="90000"/>
              </a:lnSpc>
              <a:buClr>
                <a:schemeClr val="folHlink"/>
              </a:buClr>
              <a:buSzPct val="90000"/>
              <a:buNone/>
              <a:defRPr/>
            </a:pPr>
            <a:r>
              <a:rPr lang="ru-RU" sz="4400" dirty="0" smtClean="0">
                <a:solidFill>
                  <a:srgbClr val="FFFF00"/>
                </a:solidFill>
                <a:latin typeface="Cambria" pitchFamily="18" charset="0"/>
              </a:rPr>
              <a:t> </a:t>
            </a:r>
          </a:p>
          <a:p>
            <a:pPr marL="342900" indent="-342900" algn="r">
              <a:lnSpc>
                <a:spcPct val="90000"/>
              </a:lnSpc>
              <a:buClr>
                <a:schemeClr val="folHlink"/>
              </a:buClr>
              <a:buSzPct val="90000"/>
              <a:buNone/>
              <a:defRPr/>
            </a:pPr>
            <a:endParaRPr lang="ru-RU" sz="4000" i="1" dirty="0" smtClean="0">
              <a:solidFill>
                <a:srgbClr val="FFFF00"/>
              </a:solidFill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846816">
            <a:off x="467544" y="260648"/>
            <a:ext cx="8229600" cy="13824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31074" name="Picture 2" descr="http://rboots.ru/published/publicdata/ELEMENTALRBOOTS2/attachments/SC/images/%D0%9E%D0%BF%D0%B0%D1%81%D0%BD%D1%8B%D0%B9-%D0%BB%D0%B5%D0%B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643182"/>
            <a:ext cx="5248275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FFFF00"/>
                </a:solidFill>
              </a:rPr>
              <a:t>Самый лучший способ чувствовать себя уверенно в воде - это научиться плавать и постоянно поддерживать навыки безопасного поведения на воде. 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FFFF00"/>
                </a:solidFill>
              </a:rPr>
              <a:t>Если ногу в воде свело судорогой, нужно набрать в легкие воздух, наклониться к ноге, взять ее двумя руками за пальцы и сильно потянуть их к себе. После этого немедленно плыть к берегу.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FFFF00"/>
                </a:solidFill>
              </a:rPr>
              <a:t>Необходимо научиться отдыхать на воде, не терять самообладания и правильно действовать в критической ситуации, не стесняться звать на помощь.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6237312"/>
            <a:ext cx="8229600" cy="620688"/>
          </a:xfrm>
        </p:spPr>
        <p:txBody>
          <a:bodyPr>
            <a:normAutofit/>
          </a:bodyPr>
          <a:lstStyle/>
          <a:p>
            <a:endParaRPr lang="ru-RU" sz="1400" dirty="0">
              <a:solidFill>
                <a:srgbClr val="FFC000"/>
              </a:solidFill>
              <a:latin typeface="Cambria" pitchFamily="18" charset="0"/>
            </a:endParaRPr>
          </a:p>
        </p:txBody>
      </p:sp>
      <p:pic>
        <p:nvPicPr>
          <p:cNvPr id="4" name="Рисунок 3" descr="Untitled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17016" y="5638952"/>
            <a:ext cx="2526984" cy="1219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е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196752"/>
            <a:ext cx="7416824" cy="172819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68960"/>
            <a:ext cx="6156176" cy="3528392"/>
          </a:xfrm>
        </p:spPr>
        <p:txBody>
          <a:bodyPr>
            <a:no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FF00"/>
                </a:solidFill>
                <a:latin typeface="Cambria" pitchFamily="18" charset="0"/>
              </a:rPr>
              <a:t> наиболее прочен чистый прозрачный лед,</a:t>
            </a:r>
          </a:p>
          <a:p>
            <a:pPr>
              <a:buClr>
                <a:srgbClr val="FFFF00"/>
              </a:buClr>
              <a:buNone/>
            </a:pPr>
            <a:r>
              <a:rPr lang="ru-RU" sz="2000" b="1" dirty="0" smtClean="0">
                <a:solidFill>
                  <a:srgbClr val="FFFF00"/>
                </a:solidFill>
                <a:latin typeface="Cambria" pitchFamily="18" charset="0"/>
              </a:rPr>
              <a:t>мутный лед ненадежен;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FF00"/>
                </a:solidFill>
                <a:latin typeface="Cambria" pitchFamily="18" charset="0"/>
              </a:rPr>
              <a:t> на участках, запорошенных</a:t>
            </a:r>
          </a:p>
          <a:p>
            <a:pPr>
              <a:buClr>
                <a:srgbClr val="FFFF00"/>
              </a:buClr>
              <a:buNone/>
            </a:pPr>
            <a:r>
              <a:rPr lang="ru-RU" sz="2000" b="1" dirty="0" smtClean="0">
                <a:solidFill>
                  <a:srgbClr val="FFFF00"/>
                </a:solidFill>
                <a:latin typeface="Cambria" pitchFamily="18" charset="0"/>
              </a:rPr>
              <a:t> снегом, лед тонкий и некрепкий;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FF00"/>
                </a:solidFill>
                <a:latin typeface="Cambria" pitchFamily="18" charset="0"/>
              </a:rPr>
              <a:t>в местах впадения в озеро (реку) </a:t>
            </a:r>
          </a:p>
          <a:p>
            <a:pPr>
              <a:buClr>
                <a:srgbClr val="FFFF00"/>
              </a:buClr>
              <a:buNone/>
            </a:pPr>
            <a:r>
              <a:rPr lang="ru-RU" sz="2000" b="1" dirty="0" smtClean="0">
                <a:solidFill>
                  <a:srgbClr val="FFFF00"/>
                </a:solidFill>
                <a:latin typeface="Cambria" pitchFamily="18" charset="0"/>
              </a:rPr>
              <a:t>ручьев, речек обычно образуется </a:t>
            </a:r>
          </a:p>
          <a:p>
            <a:pPr>
              <a:buClr>
                <a:srgbClr val="FFFF00"/>
              </a:buClr>
              <a:buNone/>
            </a:pPr>
            <a:r>
              <a:rPr lang="ru-RU" sz="2000" b="1" dirty="0" smtClean="0">
                <a:solidFill>
                  <a:srgbClr val="FFFF00"/>
                </a:solidFill>
                <a:latin typeface="Cambria" pitchFamily="18" charset="0"/>
              </a:rPr>
              <a:t>наиболее тонкий лед.</a:t>
            </a:r>
            <a:br>
              <a:rPr lang="ru-RU" sz="2000" b="1" dirty="0" smtClean="0">
                <a:solidFill>
                  <a:srgbClr val="FFFF00"/>
                </a:solidFill>
                <a:latin typeface="Cambria" pitchFamily="18" charset="0"/>
              </a:rPr>
            </a:br>
            <a:endParaRPr lang="ru-RU" sz="2000" dirty="0">
              <a:solidFill>
                <a:srgbClr val="FFFF00"/>
              </a:solidFill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Признаки прочности льда</a:t>
            </a:r>
            <a:endParaRPr lang="ru-RU" sz="4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5" name="Рисунок 4" descr="опасные места водоемов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3645024"/>
            <a:ext cx="3689206" cy="2384987"/>
          </a:xfrm>
          <a:prstGeom prst="rect">
            <a:avLst/>
          </a:prstGeom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395536" y="6021288"/>
            <a:ext cx="8388424" cy="10527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Не рекомендуется передвигаться по льду при плохой видимости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в туман, метель, сильный снегопад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251520" y="1844824"/>
            <a:ext cx="4392488" cy="4709160"/>
          </a:xfrm>
        </p:spPr>
        <p:txBody>
          <a:bodyPr>
            <a:no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FFFF00"/>
                </a:solidFill>
                <a:latin typeface="Cambria" pitchFamily="18" charset="0"/>
              </a:rPr>
              <a:t>Переходить водоем рекомендуется только в проверенных местах, обозначенных специальными предупредительными знаками.</a:t>
            </a:r>
          </a:p>
          <a:p>
            <a:pPr>
              <a:buClr>
                <a:srgbClr val="FFFF00"/>
              </a:buClr>
              <a:buNone/>
            </a:pPr>
            <a:endParaRPr lang="ru-RU" sz="2200" b="1" dirty="0" smtClean="0">
              <a:solidFill>
                <a:srgbClr val="FFFF00"/>
              </a:solidFill>
              <a:latin typeface="Cambria" pitchFamily="18" charset="0"/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FFFF00"/>
                </a:solidFill>
                <a:latin typeface="Cambria" pitchFamily="18" charset="0"/>
              </a:rPr>
              <a:t>Если безопасные места не обозначены, необходимо внимательно осмотреть лед.</a:t>
            </a:r>
            <a:r>
              <a:rPr lang="ru-RU" sz="2200" b="1" dirty="0" smtClean="0">
                <a:latin typeface="Cambria" pitchFamily="18" charset="0"/>
              </a:rPr>
              <a:t/>
            </a:r>
            <a:br>
              <a:rPr lang="ru-RU" sz="2200" b="1" dirty="0" smtClean="0">
                <a:latin typeface="Cambria" pitchFamily="18" charset="0"/>
              </a:rPr>
            </a:br>
            <a:endParaRPr lang="ru-RU" sz="2200" dirty="0">
              <a:latin typeface="Cambria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Правила  безопасного поведения </a:t>
            </a:r>
            <a:b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 замерзших водоемах </a:t>
            </a:r>
            <a:endParaRPr lang="ru-RU" sz="4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6" name="Рисунок 5" descr="10803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2060848"/>
            <a:ext cx="3961572" cy="3096344"/>
          </a:xfrm>
          <a:prstGeom prst="rect">
            <a:avLst/>
          </a:prstGeom>
          <a:ln w="28575">
            <a:solidFill>
              <a:srgbClr val="FF99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59632" y="1556792"/>
          <a:ext cx="6607799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462"/>
                <a:gridCol w="5236337"/>
              </a:tblGrid>
              <a:tr h="68394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Cambria" pitchFamily="18" charset="0"/>
                        </a:rPr>
                        <a:t>Толщина</a:t>
                      </a:r>
                    </a:p>
                    <a:p>
                      <a:r>
                        <a:rPr lang="ru-RU" dirty="0" smtClean="0">
                          <a:latin typeface="Cambria" pitchFamily="18" charset="0"/>
                        </a:rPr>
                        <a:t>См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b="1" i="0" kern="1200" dirty="0" smtClean="0">
                          <a:solidFill>
                            <a:schemeClr val="lt1"/>
                          </a:solidFill>
                          <a:latin typeface="Cambria" pitchFamily="18" charset="0"/>
                          <a:ea typeface="+mn-ea"/>
                          <a:cs typeface="+mn-cs"/>
                        </a:rPr>
                        <a:t>Допустимая нагрузка или допустимая деятельность.</a:t>
                      </a:r>
                      <a:endParaRPr lang="ru-RU" dirty="0">
                        <a:latin typeface="Cambria" pitchFamily="18" charset="0"/>
                      </a:endParaRPr>
                    </a:p>
                  </a:txBody>
                  <a:tcPr/>
                </a:tc>
              </a:tr>
              <a:tr h="396256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latin typeface="Cambria" pitchFamily="18" charset="0"/>
                        </a:rPr>
                        <a:t>&lt; 4.5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latin typeface="Cambria" pitchFamily="18" charset="0"/>
                        </a:rPr>
                        <a:t>не заходите на лед</a:t>
                      </a:r>
                    </a:p>
                  </a:txBody>
                  <a:tcPr marL="19050" marR="19050" marT="19050" marB="19050"/>
                </a:tc>
              </a:tr>
              <a:tr h="396256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latin typeface="Cambria" pitchFamily="18" charset="0"/>
                        </a:rPr>
                        <a:t>4.5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latin typeface="Cambria" pitchFamily="18" charset="0"/>
                        </a:rPr>
                        <a:t>Можно пройти на лыжах в одиночку</a:t>
                      </a:r>
                    </a:p>
                  </a:txBody>
                  <a:tcPr marL="19050" marR="19050" marT="19050" marB="19050"/>
                </a:tc>
              </a:tr>
              <a:tr h="626953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latin typeface="Cambria" pitchFamily="18" charset="0"/>
                        </a:rPr>
                        <a:t>5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latin typeface="Cambria" pitchFamily="18" charset="0"/>
                        </a:rPr>
                        <a:t>Можно пройти в одиночку, пешком или на лыжах</a:t>
                      </a:r>
                    </a:p>
                  </a:txBody>
                  <a:tcPr marL="19050" marR="19050" marT="19050" marB="19050"/>
                </a:tc>
              </a:tr>
              <a:tr h="920074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latin typeface="Cambria" pitchFamily="18" charset="0"/>
                        </a:rPr>
                        <a:t>7.5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latin typeface="Cambria" pitchFamily="18" charset="0"/>
                        </a:rPr>
                        <a:t>Снегоход или меньшее транспортное средство, группа людей идущих неплотной шеренгой и не в ногу</a:t>
                      </a:r>
                    </a:p>
                  </a:txBody>
                  <a:tcPr marL="19050" marR="19050" marT="19050" marB="19050"/>
                </a:tc>
              </a:tr>
              <a:tr h="396256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latin typeface="Cambria" pitchFamily="18" charset="0"/>
                        </a:rPr>
                        <a:t>10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latin typeface="Cambria" pitchFamily="18" charset="0"/>
                        </a:rPr>
                        <a:t>Рыбалка, хороший лед для пеших прогулок</a:t>
                      </a:r>
                    </a:p>
                  </a:txBody>
                  <a:tcPr marL="19050" marR="19050" marT="19050" marB="19050"/>
                </a:tc>
              </a:tr>
              <a:tr h="396256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latin typeface="Cambria" pitchFamily="18" charset="0"/>
                        </a:rPr>
                        <a:t>17.5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latin typeface="Cambria" pitchFamily="18" charset="0"/>
                        </a:rPr>
                        <a:t>Маленькая машина ("ока")</a:t>
                      </a:r>
                    </a:p>
                  </a:txBody>
                  <a:tcPr marL="19050" marR="19050" marT="19050" marB="19050"/>
                </a:tc>
              </a:tr>
              <a:tr h="396256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latin typeface="Cambria" pitchFamily="18" charset="0"/>
                        </a:rPr>
                        <a:t>20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latin typeface="Cambria" pitchFamily="18" charset="0"/>
                        </a:rPr>
                        <a:t>машины весом до 2,5 тонн</a:t>
                      </a:r>
                    </a:p>
                  </a:txBody>
                  <a:tcPr marL="19050" marR="19050" marT="19050" marB="19050"/>
                </a:tc>
              </a:tr>
              <a:tr h="396256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latin typeface="Cambria" pitchFamily="18" charset="0"/>
                        </a:rPr>
                        <a:t>22.5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dirty="0">
                          <a:latin typeface="Cambria" pitchFamily="18" charset="0"/>
                        </a:rPr>
                        <a:t>машины весом до 3,5 тонн</a:t>
                      </a:r>
                    </a:p>
                  </a:txBody>
                  <a:tcPr marL="19050" marR="19050" marT="19050" marB="19050"/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6147048"/>
            <a:ext cx="8229600" cy="710952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>
              <a:ln w="6350">
                <a:noFill/>
              </a:ln>
              <a:solidFill>
                <a:srgbClr val="FFC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295617574310090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2376264" cy="2376264"/>
          </a:xfrm>
          <a:ln w="28575">
            <a:solidFill>
              <a:srgbClr val="FF99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4824536" cy="590465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+mn-lt"/>
              </a:rPr>
            </a:br>
            <a:r>
              <a:rPr lang="ru-RU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+mn-lt"/>
              </a:rPr>
            </a:br>
            <a:r>
              <a:rPr lang="ru-RU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+mn-lt"/>
              </a:rPr>
            </a:br>
            <a:endParaRPr lang="ru-RU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7" name="Рисунок 6" descr="1295617579500057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3717032"/>
            <a:ext cx="2408634" cy="2408634"/>
          </a:xfrm>
          <a:prstGeom prst="rect">
            <a:avLst/>
          </a:prstGeom>
          <a:ln w="28575">
            <a:solidFill>
              <a:srgbClr val="FF9900"/>
            </a:solidFill>
          </a:ln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51520" y="116632"/>
            <a:ext cx="876874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Times New Roman" pitchFamily="18" charset="0"/>
                <a:cs typeface="Arial" pitchFamily="34" charset="0"/>
              </a:rPr>
              <a:t>Если вы провалились под лед: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951312" y="1340768"/>
            <a:ext cx="619268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не следует беспорядочно барахтаться и наваливаться всей тяжестью тела на кромку льда;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179512" y="3717032"/>
            <a:ext cx="583163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постарайтесь опереться локтем на лед и переместить тело в горизонтальное положение (учитывайте, что выбираться нужно в ту сторону, откуда вы шли, то есть возвращаться на уже пройденную и проверенную дорогу); 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14400" y="6147048"/>
            <a:ext cx="8229600" cy="710952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100" b="1" i="0" u="none" strike="noStrike" kern="1200" cap="none" spc="0" normalizeH="0" baseline="0" noProof="0" dirty="0" smtClean="0">
              <a:ln w="6350">
                <a:noFill/>
              </a:ln>
              <a:solidFill>
                <a:srgbClr val="FFC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95617585390024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332656"/>
            <a:ext cx="2808312" cy="2808312"/>
          </a:xfrm>
          <a:prstGeom prst="rect">
            <a:avLst/>
          </a:prstGeom>
          <a:ln w="28575">
            <a:solidFill>
              <a:srgbClr val="FF9900"/>
            </a:solidFill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419872" y="980728"/>
            <a:ext cx="547260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осторожно вытащите на лед одну ногу, затем другую;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</a:b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6" name="Рисунок 5" descr="1295617591590090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3717032"/>
            <a:ext cx="2808312" cy="2808312"/>
          </a:xfrm>
          <a:prstGeom prst="rect">
            <a:avLst/>
          </a:prstGeom>
          <a:ln w="28575">
            <a:solidFill>
              <a:srgbClr val="FF9900"/>
            </a:solidFill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1520" y="3603794"/>
            <a:ext cx="5688632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постарайтесь выкатиться на лед и без резких движений, не вставая,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переместитесь подальше от опасного места (ползите в ту сторону, откуда вы шли);</a:t>
            </a:r>
            <a:endParaRPr lang="ru-RU" sz="2200" b="1" dirty="0" smtClean="0">
              <a:solidFill>
                <a:srgbClr val="FFFF00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</a:pPr>
            <a:r>
              <a:rPr kumimoji="0" lang="ru-RU" sz="2200" b="1" i="0" u="none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на твердом льду встаньте и постарайтесь быстро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mbria" pitchFamily="18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добраться до жилья.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1512168"/>
          </a:xfrm>
        </p:spPr>
        <p:txBody>
          <a:bodyPr/>
          <a:lstStyle/>
          <a:p>
            <a:pPr>
              <a:buClr>
                <a:srgbClr val="FFC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FFFF00"/>
                </a:solidFill>
                <a:latin typeface="Cambria" pitchFamily="18" charset="0"/>
              </a:rPr>
              <a:t>Вы решили отправиться на зимнюю рыбалку. Какие меры безопасности необходимо строго выполнять?</a:t>
            </a:r>
            <a:endParaRPr lang="ru-RU" dirty="0"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99412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Ситуационная задача</a:t>
            </a:r>
            <a:endParaRPr lang="ru-RU" sz="4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2564904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65000"/>
              <a:buFont typeface="Wingdings" pitchFamily="2" charset="2"/>
              <a:buChar char="Ø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65000"/>
              <a:buFont typeface="Wingdings" pitchFamily="2" charset="2"/>
              <a:buChar char="Ø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Вы пойдете один с товарищами?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65000"/>
              <a:buFont typeface="Wingdings" pitchFamily="2" charset="2"/>
              <a:buChar char="Ø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65000"/>
              <a:buFont typeface="Wingdings" pitchFamily="2" charset="2"/>
              <a:buChar char="Ø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Что возьмете с собой на случай возможной беды?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65000"/>
              <a:buFont typeface="Wingdings" pitchFamily="2" charset="2"/>
              <a:buChar char="Ø"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65000"/>
              <a:buFont typeface="Wingdings" pitchFamily="2" charset="2"/>
              <a:buChar char="Ø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Какие знаете признаки опасности?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65000"/>
              <a:buFont typeface="Wingdings" pitchFamily="2" charset="2"/>
              <a:buChar char="Ø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11560" y="6021288"/>
            <a:ext cx="8229600" cy="710952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>
              <a:ln w="6350">
                <a:noFill/>
              </a:ln>
              <a:solidFill>
                <a:srgbClr val="FFC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5832688"/>
          </a:xfrm>
        </p:spPr>
        <p:txBody>
          <a:bodyPr/>
          <a:lstStyle/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FF00"/>
                </a:solidFill>
                <a:latin typeface="Cambria" pitchFamily="18" charset="0"/>
              </a:rPr>
              <a:t>Сегодня я узнал …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FF00"/>
                </a:solidFill>
                <a:latin typeface="Cambria" pitchFamily="18" charset="0"/>
              </a:rPr>
              <a:t>Было интересно…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FF00"/>
                </a:solidFill>
                <a:latin typeface="Cambria" pitchFamily="18" charset="0"/>
              </a:rPr>
              <a:t>Теперь я могу…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FF00"/>
                </a:solidFill>
                <a:latin typeface="Cambria" pitchFamily="18" charset="0"/>
              </a:rPr>
              <a:t>Я научился…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FFFF00"/>
                </a:solidFill>
                <a:latin typeface="Cambria" pitchFamily="18" charset="0"/>
              </a:rPr>
              <a:t>Меня удивило…</a:t>
            </a:r>
            <a:endParaRPr lang="ru-RU" b="1" dirty="0">
              <a:solidFill>
                <a:srgbClr val="FFFF00"/>
              </a:solidFill>
              <a:latin typeface="Cambria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11560" y="5877272"/>
            <a:ext cx="8229600" cy="710952"/>
          </a:xfrm>
        </p:spPr>
        <p:txBody>
          <a:bodyPr>
            <a:normAutofit/>
          </a:bodyPr>
          <a:lstStyle/>
          <a:p>
            <a:pPr algn="r"/>
            <a:endParaRPr lang="ru-RU" sz="1200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Домашнее задание. </a:t>
            </a:r>
            <a:br>
              <a:rPr lang="ru-RU" dirty="0" smtClean="0"/>
            </a:br>
            <a:r>
              <a:rPr lang="ru-RU" dirty="0" smtClean="0"/>
              <a:t>Пар.3.2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4">
                    <a:lumMod val="75000"/>
                  </a:schemeClr>
                </a:solidFill>
              </a:rPr>
              <a:t>Спасибо за внимание!</a:t>
            </a: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: ознакомить учащихся с правилами поведения на льду</a:t>
            </a:r>
          </a:p>
          <a:p>
            <a:r>
              <a:rPr lang="ru-RU" b="1" dirty="0" smtClean="0"/>
              <a:t>Задачи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уметь определять признаки пригодности водоемов для купания.</a:t>
            </a:r>
          </a:p>
          <a:p>
            <a:r>
              <a:rPr lang="ru-RU" dirty="0" smtClean="0"/>
              <a:t>применять правила безопасного поведения на водоемах в летний период</a:t>
            </a:r>
          </a:p>
          <a:p>
            <a:r>
              <a:rPr lang="ru-RU" dirty="0" smtClean="0"/>
              <a:t>применять правила безопасного поведения на водоемах в зимний период</a:t>
            </a:r>
          </a:p>
          <a:p>
            <a:r>
              <a:rPr lang="ru-RU" dirty="0" smtClean="0"/>
              <a:t>формировать умения работать в группе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Многие современные города и населенные пункты расположены на берегах рек, озер или морей, во многих есть пруды, водохранилища </a:t>
            </a: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3568" y="6525344"/>
            <a:ext cx="8229600" cy="33265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>
              <a:ln w="6350">
                <a:noFill/>
              </a:ln>
              <a:solidFill>
                <a:srgbClr val="FFC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pic>
        <p:nvPicPr>
          <p:cNvPr id="130050" name="Picture 2" descr="http://z-wall.ru/dld/49/gorod_reka_doma_les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00240"/>
            <a:ext cx="6429420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загрязнение водоем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43372" y="2143116"/>
            <a:ext cx="4140526" cy="3214710"/>
          </a:xfrm>
          <a:ln w="25400" cmpd="sng">
            <a:solidFill>
              <a:srgbClr val="FF99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856984" cy="151216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FF0000"/>
                </a:solidFill>
                <a:effectLst/>
                <a:latin typeface="Cambria" pitchFamily="18" charset="0"/>
              </a:rPr>
              <a:t>	</a:t>
            </a:r>
            <a:r>
              <a:rPr lang="ru-RU" sz="2400" dirty="0" smtClean="0">
                <a:solidFill>
                  <a:srgbClr val="FFFF00"/>
                </a:solidFill>
                <a:effectLst/>
                <a:latin typeface="Cambria" pitchFamily="18" charset="0"/>
              </a:rPr>
              <a:t>Вода в процессе ее промышленного использования загрязняется различными химическими веществами, становится непригодной для использования человеком и сбрасывается в реки и озера, загрязняя их. </a:t>
            </a:r>
            <a:endParaRPr lang="ru-RU" sz="2400" dirty="0">
              <a:effectLst/>
              <a:latin typeface="Cambri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348880"/>
            <a:ext cx="3384376" cy="432048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dirty="0" smtClean="0">
                <a:ln w="6350">
                  <a:noFill/>
                </a:ln>
                <a:solidFill>
                  <a:srgbClr val="FFFF00"/>
                </a:solidFill>
                <a:latin typeface="Cambria" pitchFamily="18" charset="0"/>
                <a:ea typeface="+mj-ea"/>
                <a:cs typeface="+mj-cs"/>
              </a:rPr>
              <a:t>   </a:t>
            </a: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uLnTx/>
                <a:uFillTx/>
                <a:latin typeface="Cambria" pitchFamily="18" charset="0"/>
                <a:ea typeface="+mj-ea"/>
                <a:cs typeface="+mj-cs"/>
              </a:rPr>
              <a:t>В черте города и вблизи него вниз по течению вода в реках непригодна для питья, а в некоторых местах опасна даже для купания.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uLnTx/>
                <a:uFillTx/>
                <a:latin typeface="Cambria" pitchFamily="18" charset="0"/>
                <a:ea typeface="+mj-ea"/>
                <a:cs typeface="+mj-cs"/>
              </a:rPr>
              <a:t>На загрязнение могут указывать такие признаки, как мёртвая рыба, наличие мусора на берегу.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22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6147048"/>
            <a:ext cx="9144000" cy="710952"/>
          </a:xfrm>
          <a:prstGeom prst="rect">
            <a:avLst/>
          </a:prstGeom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300" b="1" i="0" u="none" strike="noStrike" kern="1200" cap="none" spc="0" normalizeH="0" baseline="0" noProof="0" dirty="0">
              <a:ln w="6350">
                <a:noFill/>
              </a:ln>
              <a:solidFill>
                <a:srgbClr val="FFC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упаться запреще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6" y="3058098"/>
            <a:ext cx="3744909" cy="2852160"/>
          </a:xfrm>
          <a:ln w="25400" cmpd="sng">
            <a:solidFill>
              <a:srgbClr val="FF99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789040"/>
            <a:ext cx="4248472" cy="2434282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>
                <a:solidFill>
                  <a:srgbClr val="FFFF00"/>
                </a:solidFill>
                <a:effectLst/>
                <a:latin typeface="Cambria" pitchFamily="18" charset="0"/>
              </a:rPr>
              <a:t>    Если на берегу установлен знак </a:t>
            </a:r>
            <a:r>
              <a:rPr lang="ru-RU" sz="2200" i="1" dirty="0" smtClean="0">
                <a:solidFill>
                  <a:srgbClr val="FFC000"/>
                </a:solidFill>
                <a:effectLst/>
                <a:latin typeface="Cambria" pitchFamily="18" charset="0"/>
              </a:rPr>
              <a:t>«Купаться запрещено», </a:t>
            </a:r>
            <a:r>
              <a:rPr lang="ru-RU" sz="2200" dirty="0" smtClean="0">
                <a:solidFill>
                  <a:srgbClr val="FFFF00"/>
                </a:solidFill>
                <a:effectLst/>
                <a:latin typeface="Cambria" pitchFamily="18" charset="0"/>
              </a:rPr>
              <a:t>не следует нарушать этого запрета, как бы ни было велико желание искупаться</a:t>
            </a:r>
            <a:endParaRPr lang="ru-RU" sz="2200" dirty="0">
              <a:solidFill>
                <a:srgbClr val="FFFF00"/>
              </a:solidFill>
              <a:effectLst/>
              <a:latin typeface="Cambria" pitchFamily="18" charset="0"/>
            </a:endParaRPr>
          </a:p>
        </p:txBody>
      </p:sp>
      <p:pic>
        <p:nvPicPr>
          <p:cNvPr id="7" name="Рисунок 6" descr="pic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19" y="260648"/>
            <a:ext cx="3936437" cy="2952328"/>
          </a:xfrm>
          <a:prstGeom prst="rect">
            <a:avLst/>
          </a:prstGeom>
          <a:ln w="34925" cmpd="sng">
            <a:solidFill>
              <a:srgbClr val="FF9900">
                <a:alpha val="50000"/>
              </a:srgbClr>
            </a:solidFill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427984" y="332656"/>
            <a:ext cx="4248472" cy="272231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uLnTx/>
                <a:uFillTx/>
                <a:latin typeface="Cambria" pitchFamily="18" charset="0"/>
                <a:ea typeface="+mj-ea"/>
                <a:cs typeface="+mj-cs"/>
              </a:rPr>
              <a:t>    Летом, в жаркую погоду лучший отдых - на берегу реки, озера или водохранилища, но надо помнить, что не во всех местах можно купаться. </a:t>
            </a:r>
            <a:endParaRPr kumimoji="0" lang="ru-RU" sz="2200" b="1" i="0" u="none" strike="noStrike" kern="1200" cap="none" spc="0" normalizeH="0" baseline="0" noProof="0" dirty="0">
              <a:ln w="6350">
                <a:noFill/>
              </a:ln>
              <a:solidFill>
                <a:srgbClr val="FFFF00"/>
              </a:solidFill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424936" cy="1368152"/>
          </a:xfrm>
        </p:spPr>
        <p:txBody>
          <a:bodyPr>
            <a:normAutofit/>
          </a:bodyPr>
          <a:lstStyle/>
          <a:p>
            <a:pPr>
              <a:buClr>
                <a:srgbClr val="FFC000"/>
              </a:buCl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FFFF00"/>
                </a:solidFill>
                <a:latin typeface="Cambria" pitchFamily="18" charset="0"/>
              </a:rPr>
              <a:t>Знать места, где вода в водоемах проверена и не представляет опасности для здоровья человека, где купание разрешено</a:t>
            </a:r>
            <a:endParaRPr lang="ru-RU" sz="2400" b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b="1" dirty="0">
              <a:latin typeface="Cambr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/>
                <a:latin typeface="Cambria" pitchFamily="18" charset="0"/>
              </a:rPr>
              <a:t>Правила</a:t>
            </a:r>
            <a:endParaRPr lang="ru-RU" dirty="0">
              <a:solidFill>
                <a:srgbClr val="FFC000"/>
              </a:solidFill>
              <a:effectLst/>
              <a:latin typeface="Cambria" pitchFamily="18" charset="0"/>
            </a:endParaRPr>
          </a:p>
        </p:txBody>
      </p:sp>
      <p:pic>
        <p:nvPicPr>
          <p:cNvPr id="4" name="Рисунок 3" descr="пляж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3140968"/>
            <a:ext cx="4644008" cy="3483006"/>
          </a:xfrm>
          <a:prstGeom prst="rect">
            <a:avLst/>
          </a:prstGeom>
          <a:ln w="25400" cap="rnd" cmpd="sng">
            <a:solidFill>
              <a:srgbClr val="FF9900"/>
            </a:solidFill>
            <a:miter lim="800000"/>
          </a:ln>
        </p:spPr>
      </p:pic>
      <p:pic>
        <p:nvPicPr>
          <p:cNvPr id="7" name="Рисунок 6" descr="купайтесь.jpg"/>
          <p:cNvPicPr>
            <a:picLocks noChangeAspect="1"/>
          </p:cNvPicPr>
          <p:nvPr/>
        </p:nvPicPr>
        <p:blipFill>
          <a:blip r:embed="rId3" cstate="print"/>
          <a:srcRect b="43"/>
          <a:stretch>
            <a:fillRect/>
          </a:stretch>
        </p:blipFill>
        <p:spPr>
          <a:xfrm>
            <a:off x="323528" y="2636912"/>
            <a:ext cx="3367450" cy="2304256"/>
          </a:xfrm>
          <a:prstGeom prst="rect">
            <a:avLst/>
          </a:prstGeom>
          <a:ln w="25400" cmpd="sng">
            <a:solidFill>
              <a:srgbClr val="FF9900"/>
            </a:solidFill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79512" y="5229200"/>
            <a:ext cx="3888432" cy="106613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 w="6350"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Купайтесь только в разрешенных местах,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 w="6350"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на благоустроенных пляжах!</a:t>
            </a:r>
            <a:endParaRPr kumimoji="0" lang="ru-RU" sz="2200" b="1" i="0" u="none" strike="noStrike" kern="1200" cap="none" spc="0" normalizeH="0" baseline="0" noProof="0" dirty="0">
              <a:ln w="6350"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тече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14942" y="1928802"/>
            <a:ext cx="2951018" cy="1945178"/>
          </a:xfrm>
          <a:ln w="25400" cmpd="sng">
            <a:solidFill>
              <a:srgbClr val="FF99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4941168"/>
            <a:ext cx="4824536" cy="1584176"/>
          </a:xfrm>
        </p:spPr>
        <p:txBody>
          <a:bodyPr>
            <a:noAutofit/>
          </a:bodyPr>
          <a:lstStyle/>
          <a:p>
            <a:pPr algn="l">
              <a:buClr>
                <a:srgbClr val="FFC000"/>
              </a:buClr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FFFF00"/>
                </a:solidFill>
                <a:latin typeface="Cambria" pitchFamily="18" charset="0"/>
              </a:rPr>
              <a:t>  </a:t>
            </a:r>
            <a:r>
              <a:rPr lang="ru-RU" sz="2200" b="1" dirty="0" smtClean="0">
                <a:solidFill>
                  <a:srgbClr val="FFFF00"/>
                </a:solidFill>
                <a:latin typeface="Cambria" pitchFamily="18" charset="0"/>
              </a:rPr>
              <a:t>Желательно, чтобы температура воды была не ниже +18 °С. Глубина водоема для не умеющих плавать не должна быть более 1,2 м.</a:t>
            </a:r>
            <a:br>
              <a:rPr lang="ru-RU" sz="2200" b="1" dirty="0" smtClean="0">
                <a:solidFill>
                  <a:srgbClr val="FFFF00"/>
                </a:solidFill>
                <a:latin typeface="Cambria" pitchFamily="18" charset="0"/>
              </a:rPr>
            </a:br>
            <a:r>
              <a:rPr lang="ru-RU" sz="2200" dirty="0" smtClean="0">
                <a:solidFill>
                  <a:srgbClr val="FFFF00"/>
                </a:solidFill>
                <a:latin typeface="Cambria" pitchFamily="18" charset="0"/>
              </a:rPr>
              <a:t/>
            </a:r>
            <a:br>
              <a:rPr lang="ru-RU" sz="2200" dirty="0" smtClean="0">
                <a:solidFill>
                  <a:srgbClr val="FFFF00"/>
                </a:solidFill>
                <a:latin typeface="Cambria" pitchFamily="18" charset="0"/>
              </a:rPr>
            </a:br>
            <a:endParaRPr lang="ru-RU" sz="2200" dirty="0">
              <a:solidFill>
                <a:srgbClr val="FFFF00"/>
              </a:solidFill>
              <a:latin typeface="Cambria" pitchFamily="18" charset="0"/>
            </a:endParaRPr>
          </a:p>
        </p:txBody>
      </p:sp>
      <p:pic>
        <p:nvPicPr>
          <p:cNvPr id="8" name="Рисунок 7" descr="мест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041068"/>
            <a:ext cx="3528392" cy="2646295"/>
          </a:xfrm>
          <a:prstGeom prst="rect">
            <a:avLst/>
          </a:prstGeom>
          <a:ln w="25400" cmpd="sng">
            <a:solidFill>
              <a:srgbClr val="FF9900"/>
            </a:solidFill>
          </a:ln>
        </p:spPr>
      </p:pic>
      <p:pic>
        <p:nvPicPr>
          <p:cNvPr id="9" name="Рисунок 8" descr="дн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60647"/>
            <a:ext cx="3456384" cy="2189043"/>
          </a:xfrm>
          <a:prstGeom prst="rect">
            <a:avLst/>
          </a:prstGeom>
          <a:ln w="25400" cmpd="sng">
            <a:solidFill>
              <a:srgbClr val="FF9900"/>
            </a:solidFill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4211960" y="260648"/>
            <a:ext cx="4608512" cy="1196752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 smtClean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200" b="1" dirty="0" smtClean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Cambria" pitchFamily="18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 smtClean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1" i="0" u="none" strike="noStrike" kern="1200" cap="none" spc="0" normalizeH="0" baseline="0" noProof="0" dirty="0" smtClean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Дно водоема в месте купания должно быть пологим, ровным, плотным, лучше песчаным.</a:t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2200" b="1" i="0" u="none" strike="noStrike" kern="1200" cap="none" spc="0" normalizeH="0" baseline="0" noProof="0" dirty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07504" y="2564904"/>
            <a:ext cx="4392488" cy="1152128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2200" b="1" dirty="0" smtClean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Cambria" pitchFamily="18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ru-RU" sz="2200" b="1" i="0" u="none" strike="noStrike" kern="1200" cap="none" spc="0" normalizeH="0" baseline="0" noProof="0" dirty="0" smtClean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lang="ru-RU" sz="2200" b="1" dirty="0" smtClean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Cambria" pitchFamily="18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Скорость течения воды не должна быть более 10 м/мин. Не следует купаться в местах с быстрым течением.</a:t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2200" b="1" i="0" u="none" strike="noStrike" kern="1200" cap="none" spc="0" normalizeH="0" baseline="0" noProof="0" dirty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500570"/>
            <a:ext cx="8964488" cy="1736742"/>
          </a:xfrm>
        </p:spPr>
        <p:txBody>
          <a:bodyPr>
            <a:noAutofit/>
          </a:bodyPr>
          <a:lstStyle/>
          <a:p>
            <a:pPr>
              <a:buClr>
                <a:srgbClr val="FFC000"/>
              </a:buCl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Не следует входить в воду вспотевшим и разгоряченным, сразу после приема солнечных ванн или после подвижных игр. Прежде чем войти в воду, необходимо охладиться, отдохнуть в тени. </a:t>
            </a:r>
          </a:p>
          <a:p>
            <a:pPr>
              <a:buClr>
                <a:srgbClr val="FFC000"/>
              </a:buCl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Не рекомендуется входить в воду сразу после</a:t>
            </a:r>
          </a:p>
          <a:p>
            <a:pPr>
              <a:buClr>
                <a:srgbClr val="FFC000"/>
              </a:buClr>
              <a:buNone/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   приема пищи. Сделайте перерыв не менее 1 ч.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4" name="Рисунок 3" descr="разоряченны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7359" y="260648"/>
            <a:ext cx="6156289" cy="3954170"/>
          </a:xfrm>
          <a:prstGeom prst="rect">
            <a:avLst/>
          </a:prstGeom>
          <a:ln w="25400" cmpd="sng">
            <a:solidFill>
              <a:srgbClr val="FF9900"/>
            </a:solidFill>
          </a:ln>
        </p:spPr>
      </p:pic>
      <p:pic>
        <p:nvPicPr>
          <p:cNvPr id="5" name="Рисунок 4" descr="Untitled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7016" y="5638952"/>
            <a:ext cx="2526984" cy="1219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зап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4190" t="55055"/>
          <a:stretch>
            <a:fillRect/>
          </a:stretch>
        </p:blipFill>
        <p:spPr>
          <a:xfrm>
            <a:off x="2915816" y="3068960"/>
            <a:ext cx="2016224" cy="21162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Правилами запрещается</a:t>
            </a:r>
            <a:endParaRPr lang="ru-RU" sz="4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pic>
        <p:nvPicPr>
          <p:cNvPr id="4" name="Содержимое 5" descr="запр.jpg"/>
          <p:cNvPicPr>
            <a:picLocks noChangeAspect="1"/>
          </p:cNvPicPr>
          <p:nvPr/>
        </p:nvPicPr>
        <p:blipFill>
          <a:blip r:embed="rId2" cstate="print"/>
          <a:srcRect l="5068" r="50722" b="57179"/>
          <a:stretch>
            <a:fillRect/>
          </a:stretch>
        </p:blipFill>
        <p:spPr>
          <a:xfrm>
            <a:off x="539552" y="980728"/>
            <a:ext cx="1944216" cy="2016224"/>
          </a:xfrm>
          <a:prstGeom prst="rect">
            <a:avLst/>
          </a:prstGeom>
        </p:spPr>
      </p:pic>
      <p:pic>
        <p:nvPicPr>
          <p:cNvPr id="5" name="Содержимое 5" descr="запр.jpg"/>
          <p:cNvPicPr>
            <a:picLocks noChangeAspect="1"/>
          </p:cNvPicPr>
          <p:nvPr/>
        </p:nvPicPr>
        <p:blipFill>
          <a:blip r:embed="rId2" cstate="print"/>
          <a:srcRect t="50896" r="54153" b="6283"/>
          <a:stretch>
            <a:fillRect/>
          </a:stretch>
        </p:blipFill>
        <p:spPr>
          <a:xfrm>
            <a:off x="6444208" y="4653136"/>
            <a:ext cx="2016224" cy="2016224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203848" y="1052736"/>
            <a:ext cx="5688632" cy="144016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  <a:defRPr/>
            </a:pPr>
            <a:endParaRPr lang="ru-RU" sz="2200" b="1" dirty="0" smtClean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Cambria" pitchFamily="18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Заплывать за буйки;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ru-RU" sz="2200" b="1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Cambria" pitchFamily="18" charset="0"/>
                <a:ea typeface="+mj-ea"/>
                <a:cs typeface="+mj-cs"/>
              </a:rPr>
              <a:t> выплывать на судовой ход и приближаться к судам;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далеко заплывать на надувных матрасах или камерах;</a:t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2200" b="1" i="0" u="none" strike="noStrike" kern="1200" cap="none" spc="0" normalizeH="0" baseline="0" noProof="0" dirty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932040" y="3501008"/>
            <a:ext cx="4392488" cy="648072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  <a:defRPr/>
            </a:pPr>
            <a:endParaRPr lang="ru-RU" sz="2200" b="1" dirty="0" smtClean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Cambria" pitchFamily="18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нырять и прыгать  в воду</a:t>
            </a:r>
            <a:r>
              <a:rPr kumimoji="0" lang="ru-RU" sz="2200" b="1" i="0" u="none" strike="noStrike" kern="1200" cap="none" spc="0" normalizeH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в незнакомых местах;</a:t>
            </a: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2200" b="1" i="0" u="none" strike="noStrike" kern="1200" cap="none" spc="0" normalizeH="0" baseline="0" noProof="0" dirty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3528" y="5517232"/>
            <a:ext cx="5760640" cy="72008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  <a:defRPr/>
            </a:pPr>
            <a:endParaRPr lang="ru-RU" sz="2200" b="1" dirty="0" smtClean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Cambria" pitchFamily="18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200" b="1" i="0" u="none" strike="noStrike" kern="1200" cap="none" spc="0" normalizeH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 устраивать в воде игры, связанные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FFC000"/>
              </a:buClr>
              <a:buSzTx/>
              <a:tabLst/>
              <a:defRPr/>
            </a:pPr>
            <a:r>
              <a:rPr kumimoji="0" lang="ru-RU" sz="2200" b="1" i="0" u="none" strike="noStrike" kern="1200" cap="none" spc="0" normalizeH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>с захватами;</a:t>
            </a: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FFFF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2200" b="1" i="0" u="none" strike="noStrike" kern="1200" cap="none" spc="0" normalizeH="0" baseline="0" noProof="0" dirty="0">
              <a:ln w="6350">
                <a:noFill/>
              </a:ln>
              <a:solidFill>
                <a:srgbClr val="FFFF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1057</TotalTime>
  <Words>772</Words>
  <Application>Microsoft Office PowerPoint</Application>
  <PresentationFormat>Экран (4:3)</PresentationFormat>
  <Paragraphs>114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       </vt:lpstr>
      <vt:lpstr>Презентация PowerPoint</vt:lpstr>
      <vt:lpstr>Многие современные города и населенные пункты расположены на берегах рек, озер или морей, во многих есть пруды, водохранилища </vt:lpstr>
      <vt:lpstr> Вода в процессе ее промышленного использования загрязняется различными химическими веществами, становится непригодной для использования человеком и сбрасывается в реки и озера, загрязняя их. </vt:lpstr>
      <vt:lpstr>    Если на берегу установлен знак «Купаться запрещено», не следует нарушать этого запрета, как бы ни было велико желание искупаться</vt:lpstr>
      <vt:lpstr>Правила</vt:lpstr>
      <vt:lpstr>  Желательно, чтобы температура воды была не ниже +18 °С. Глубина водоема для не умеющих плавать не должна быть более 1,2 м.  </vt:lpstr>
      <vt:lpstr>Презентация PowerPoint</vt:lpstr>
      <vt:lpstr>Правилами запрещается</vt:lpstr>
      <vt:lpstr>Презентация PowerPoint</vt:lpstr>
      <vt:lpstr>Признаки прочности льда</vt:lpstr>
      <vt:lpstr>Правила  безопасного поведения  на замерзших водоемах </vt:lpstr>
      <vt:lpstr>Презентация PowerPoint</vt:lpstr>
      <vt:lpstr>   </vt:lpstr>
      <vt:lpstr>Презентация PowerPoint</vt:lpstr>
      <vt:lpstr>Ситуационная задача</vt:lpstr>
      <vt:lpstr>Презентация PowerPoint</vt:lpstr>
      <vt:lpstr>Домашнее задание.  Пар.3.2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на водоемах</dc:title>
  <dc:creator>A</dc:creator>
  <cp:lastModifiedBy>User</cp:lastModifiedBy>
  <cp:revision>70</cp:revision>
  <dcterms:created xsi:type="dcterms:W3CDTF">2012-11-02T02:33:08Z</dcterms:created>
  <dcterms:modified xsi:type="dcterms:W3CDTF">2022-09-15T18:05:24Z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689604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