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1" r:id="rId7"/>
    <p:sldId id="263" r:id="rId8"/>
    <p:sldId id="267" r:id="rId9"/>
    <p:sldId id="270" r:id="rId10"/>
    <p:sldId id="271" r:id="rId11"/>
    <p:sldId id="272" r:id="rId12"/>
    <p:sldId id="269" r:id="rId13"/>
    <p:sldId id="275" r:id="rId14"/>
    <p:sldId id="274" r:id="rId15"/>
    <p:sldId id="273" r:id="rId16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8BE1FF"/>
    <a:srgbClr val="3E3E3E"/>
    <a:srgbClr val="6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7853C-536D-4A76-A0AE-DD22124D55A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4328" autoAdjust="0"/>
  </p:normalViewPr>
  <p:slideViewPr>
    <p:cSldViewPr snapToGrid="0">
      <p:cViewPr varScale="1">
        <p:scale>
          <a:sx n="96" d="100"/>
          <a:sy n="96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EDD3B8-5E68-48E9-AAB1-5DE570C28E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897E35-4312-4077-83D3-69953080BC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715CE6E-8B7A-4428-8872-53D818A7521E}" type="datetime1">
              <a:rPr lang="ru-RU" smtClean="0"/>
              <a:t>чт 29.09.22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853C52-2B92-4B9E-86F4-DB78684BEC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20E0EA4-BAD2-4335-9446-CA4CCFEC14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D65BC62-3B36-43F8-8B69-D6E5E743D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184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F563F55-2CAB-4E4E-B51A-EEB550E0289F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6AEB063-7F11-4E3B-BA52-07405B1C2D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62930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должен быть конкретным и недвусмысленным. Используйте подзаголовок, чтобы уточнить контекст речи.</a:t>
            </a:r>
          </a:p>
          <a:p>
            <a:pPr rtl="0"/>
            <a:r>
              <a:rPr lang="ru-RU"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Цель — привлечь внимание аудитории с помощью цитаты, впечатляющей статистики или факта.  Необязательно привлекать внимание именно к слайду.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55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помощью фоновых пунктов можно публиковать сведения, не относящиеся к широко известным или к тем, которые аудитория должна будет понять в контексте доклада.</a:t>
            </a:r>
          </a:p>
          <a:p>
            <a:pPr rtl="0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Не читайте эти основные пункты прямо из PowerPoint, а раскрывайте их значение во время доклада.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AEB063-7F11-4E3B-BA52-07405B1C2D9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194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помощью фоновых пунктов можно публиковать сведения, не относящиеся к широко известным или к тем, которые аудитория должна будет понять в контексте доклада.</a:t>
            </a:r>
          </a:p>
          <a:p>
            <a:pPr rtl="0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Не читайте эти основные пункты прямо из PowerPoint, а раскрывайте их значение во время доклада.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0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основного пункта № 1 должен быть четким и лаконичным.  Каждый фрагмент обоснования должен быть представлен в сводном виде для четкости понимания и правильности цитирования.  Не нужно просто читать фрагменты обоснования. При необходимости их следует развить.  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[введите заметки для развития мысли]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 должен быть переход ко второму основному пункту и следующему слайду.</a:t>
            </a:r>
          </a:p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52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основного пункта № 2 должен быть четким и лаконичным.  Каждый фрагмент обоснования должен быть представлен в сводном виде для четкости понимания и правильности цитирования.  Не нужно просто читать фрагменты обоснования. При необходимости их следует развить.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[введите заметки для развития мысли]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 должен быть переход к третьему основному пункту и следующему слайду.</a:t>
            </a:r>
          </a:p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61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качестве контраргумента нужно привести аргумент, который высказывается против рассматриваемой темы чаще всего.  Цель этого слайда — рассмотреть контраргумент таким образом, чтобы укрепить первоначальную тему.  Обязательно рассмотрите каждый элемент возражения против темы.  При рассмотрении каждого элемента обоснования развивайте мысль, выраженную с помощью текста на слайде.  Не забудьте о переходе к заключительному слайду — к этапу действия.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4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основного пункта № 2 должен быть четким и лаконичным.  Каждый фрагмент обоснования должен быть представлен в сводном виде для четкости понимания и правильности цитирования.  Не нужно просто читать фрагменты обоснования. При необходимости их следует развить.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[введите заметки для развития мысли]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 должен быть переход к третьему основному пункту и следующему слайду.</a:t>
            </a:r>
          </a:p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AEB063-7F11-4E3B-BA52-07405B1C2D9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4973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основного пункта № 1 должен быть четким и лаконичным.  Каждый фрагмент обоснования должен быть представлен в сводном виде для четкости понимания и правильности цитирования.  Не нужно просто читать фрагменты обоснования. При необходимости их следует развить.  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[введите заметки для развития мысли]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 должен быть переход ко второму основному пункту и следующему слайду.</a:t>
            </a:r>
          </a:p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AEB063-7F11-4E3B-BA52-07405B1C2D9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100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основного пункта № 2 должен быть четким и лаконичным.  Каждый фрагмент обоснования должен быть представлен в сводном виде для четкости понимания и правильности цитирования.  Не нужно просто читать фрагменты обоснования. При необходимости их следует развить.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[введите заметки для развития мысли]</a:t>
            </a:r>
          </a:p>
          <a:p>
            <a:pPr rtl="0"/>
            <a:r>
              <a: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 должен быть переход к третьему основному пункту и следующему слайду.</a:t>
            </a:r>
          </a:p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AEB063-7F11-4E3B-BA52-07405B1C2D9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441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6AEB063-7F11-4E3B-BA52-07405B1C2D9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06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381388F-6D01-4763-9497-2C5F78AF5477}"/>
              </a:ext>
            </a:extLst>
          </p:cNvPr>
          <p:cNvSpPr/>
          <p:nvPr userDrawn="1"/>
        </p:nvSpPr>
        <p:spPr>
          <a:xfrm>
            <a:off x="0" y="4818185"/>
            <a:ext cx="12192000" cy="2039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олилиния 6"/>
          <p:cNvSpPr/>
          <p:nvPr/>
        </p:nvSpPr>
        <p:spPr bwMode="ltGray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 rtlCol="0"/>
          <a:lstStyle>
            <a:lvl1pPr algn="ctr">
              <a:defRPr sz="5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48C15D-1182-49BC-BDB3-CB0CBCD227D5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7432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7"/>
          <p:cNvSpPr/>
          <p:nvPr/>
        </p:nvSpPr>
        <p:spPr bwMode="ltGray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606669"/>
            <a:ext cx="10561418" cy="3813527"/>
          </a:xfrm>
        </p:spPr>
        <p:txBody>
          <a:bodyPr rtlCol="0" anchor="ctr" anchorCtr="0"/>
          <a:lstStyle>
            <a:lvl1pPr algn="ctr">
              <a:defRPr sz="4800" b="0" cap="none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rtlCol="0" anchor="ctr" anchorCtr="0">
            <a:noAutofit/>
          </a:bodyPr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6098865-F4B5-45A3-BD1F-E35651101E17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7640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6"/>
          <p:cNvSpPr/>
          <p:nvPr/>
        </p:nvSpPr>
        <p:spPr bwMode="ltGray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 anchor="ctr" anchorCtr="0"/>
          <a:lstStyle>
            <a:lvl1pPr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0FA7DC-137C-4E49-A009-8A99388DD81A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550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6"/>
          <p:cNvSpPr/>
          <p:nvPr/>
        </p:nvSpPr>
        <p:spPr bwMode="ltGray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 anchor="ctr" anchorCtr="0"/>
          <a:lstStyle>
            <a:lvl1pPr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CB193FC-6C50-4AD9-8075-C1C503C6B356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98126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EF27DC-AADB-4A11-B262-3276EAECEE03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40365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6"/>
          <p:cNvSpPr>
            <a:spLocks noChangeAspect="1"/>
          </p:cNvSpPr>
          <p:nvPr/>
        </p:nvSpPr>
        <p:spPr bwMode="ltGray">
          <a:xfrm>
            <a:off x="1073151" y="446087"/>
            <a:ext cx="3547533" cy="2838449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ffectLst>
            <a:innerShdw blurRad="114300">
              <a:prstClr val="black"/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2576512"/>
          </a:xfrm>
        </p:spPr>
        <p:txBody>
          <a:bodyPr rtlCol="0" anchor="ctr" anchorCtr="0"/>
          <a:lstStyle>
            <a:lvl1pPr algn="l">
              <a:defRPr sz="4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073151" y="3022600"/>
            <a:ext cx="3547533" cy="2838449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2D55B6-3E31-452E-BDF4-03F8B62BC94A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05611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>
            <a:spLocks noChangeAspect="1"/>
          </p:cNvSpPr>
          <p:nvPr/>
        </p:nvSpPr>
        <p:spPr bwMode="ltGray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rtlCol="0" anchor="ctr" anchorCtr="0"/>
          <a:lstStyle>
            <a:lvl1pPr algn="l">
              <a:defRPr sz="4000" b="0" cap="none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rtlCol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rtlCol="0" anchor="t" anchorCtr="0">
            <a:normAutofit/>
          </a:bodyPr>
          <a:lstStyle>
            <a:lvl1pPr marL="0" indent="0" algn="l">
              <a:buFontTx/>
              <a:buNone/>
              <a:defRPr sz="2800"/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5D885D-C7AA-476D-BA7F-CFE12D37BE79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40964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6"/>
          <p:cNvSpPr>
            <a:spLocks noChangeAspect="1"/>
          </p:cNvSpPr>
          <p:nvPr/>
        </p:nvSpPr>
        <p:spPr bwMode="ltGray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Заголовок 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 rtlCol="0" anchor="ctr" anchorCtr="0"/>
          <a:lstStyle>
            <a:lvl1pPr algn="l">
              <a:defRPr sz="4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rtlCol="0" anchor="ctr" anchorCtr="0">
            <a:norm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3030BA-C2BB-467F-A9E1-6234B9A47349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6846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6"/>
          <p:cNvSpPr>
            <a:spLocks noChangeAspect="1"/>
          </p:cNvSpPr>
          <p:nvPr/>
        </p:nvSpPr>
        <p:spPr bwMode="ltGray">
          <a:xfrm>
            <a:off x="7669651" y="0"/>
            <a:ext cx="4522349" cy="5861051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3754460" cy="5134798"/>
          </a:xfrm>
        </p:spPr>
        <p:txBody>
          <a:bodyPr vert="horz" rtlCol="0" anchor="ctr" anchorCtr="1"/>
          <a:lstStyle>
            <a:lvl1pPr algn="l"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horz" rtlCol="0" anchor="ctr" anchorCtr="1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024773-984D-4F67-B954-8CE47D21244A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8369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/>
          <p:nvPr/>
        </p:nvSpPr>
        <p:spPr bwMode="ltGray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 anchor="ctr" anchorCtr="0"/>
          <a:lstStyle>
            <a:lvl1pPr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  <a:noFill/>
          <a:ln w="25400">
            <a:gradFill>
              <a:gsLst>
                <a:gs pos="50000">
                  <a:schemeClr val="bg2"/>
                </a:gs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211D4F-4A39-485C-AE52-E868657F7298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2A4059F8-A688-4FFE-AA79-3B6D811FA9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22287"/>
            <a:ext cx="5181600" cy="363876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6491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содержимое раздел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7"/>
          <p:cNvSpPr/>
          <p:nvPr/>
        </p:nvSpPr>
        <p:spPr bwMode="ltGray">
          <a:xfrm>
            <a:off x="0" y="1"/>
            <a:ext cx="12192000" cy="6251330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514" y="451513"/>
            <a:ext cx="11288972" cy="5149187"/>
          </a:xfrm>
        </p:spPr>
        <p:txBody>
          <a:bodyPr rtlCol="0" anchor="ctr" anchorCtr="0"/>
          <a:lstStyle>
            <a:lvl1pPr algn="ctr">
              <a:defRPr sz="4800" b="0" cap="none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9E880F-36F8-4C99-B0E2-60519C06D931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7319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/>
          <p:nvPr/>
        </p:nvSpPr>
        <p:spPr bwMode="ltGray">
          <a:xfrm flipH="1">
            <a:off x="12699" y="0"/>
            <a:ext cx="6004585" cy="2041975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451514" y="375313"/>
            <a:ext cx="5114017" cy="1139895"/>
          </a:xfrm>
        </p:spPr>
        <p:txBody>
          <a:bodyPr rtlCol="0"/>
          <a:lstStyle>
            <a:lvl1pPr algn="l"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451514" y="2222287"/>
            <a:ext cx="5553071" cy="3638763"/>
          </a:xfrm>
          <a:ln w="25400">
            <a:gradFill>
              <a:gsLst>
                <a:gs pos="0">
                  <a:schemeClr val="bg2"/>
                </a:gs>
                <a:gs pos="50000">
                  <a:srgbClr val="4A3030"/>
                </a:gs>
                <a:gs pos="100000">
                  <a:schemeClr val="accent1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CD49A3-0C15-4C1E-82D9-DBFFE234EE4B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9" name="Объект 9">
            <a:extLst>
              <a:ext uri="{FF2B5EF4-FFF2-40B4-BE49-F238E27FC236}">
                <a16:creationId xmlns:a16="http://schemas.microsoft.com/office/drawing/2014/main" id="{C95D556F-51D2-4EF4-B60F-D319BF2328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56099" y="375312"/>
            <a:ext cx="5186363" cy="5485737"/>
          </a:xfrm>
        </p:spPr>
        <p:txBody>
          <a:bodyPr rtlCol="0" anchor="t" anchorCtr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4464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Два 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/>
          <p:nvPr/>
        </p:nvSpPr>
        <p:spPr bwMode="ltGray">
          <a:xfrm flipH="1">
            <a:off x="6187414" y="0"/>
            <a:ext cx="6004583" cy="2041975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632696" y="359551"/>
            <a:ext cx="5114017" cy="1139895"/>
          </a:xfrm>
        </p:spPr>
        <p:txBody>
          <a:bodyPr rtlCol="0"/>
          <a:lstStyle>
            <a:lvl1pPr algn="l"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451514" y="451513"/>
            <a:ext cx="5553071" cy="5409537"/>
          </a:xfrm>
        </p:spPr>
        <p:txBody>
          <a:bodyPr rtlCol="0" anchor="t" anchorCtr="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 rtl="0"/>
            <a:r>
              <a:rPr lang="ru-RU" noProof="0"/>
              <a:t>Редактирование основных стилей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354563" y="2222287"/>
            <a:ext cx="5553071" cy="3638764"/>
          </a:xfrm>
          <a:ln>
            <a:gradFill>
              <a:gsLst>
                <a:gs pos="0">
                  <a:schemeClr val="bg2"/>
                </a:gs>
                <a:gs pos="5000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CFB890-90CD-47DC-945E-917D8AAB2421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8703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B2B99B50-4971-48A5-8202-4CC55C7F9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7999"/>
          </a:xfrm>
          <a:custGeom>
            <a:avLst/>
            <a:gdLst>
              <a:gd name="connsiteX0" fmla="*/ 404916 w 6526400"/>
              <a:gd name="connsiteY0" fmla="*/ 0 h 6857999"/>
              <a:gd name="connsiteX1" fmla="*/ 1425163 w 6526400"/>
              <a:gd name="connsiteY1" fmla="*/ 0 h 6857999"/>
              <a:gd name="connsiteX2" fmla="*/ 2955534 w 6526400"/>
              <a:gd name="connsiteY2" fmla="*/ 0 h 6857999"/>
              <a:gd name="connsiteX3" fmla="*/ 6526400 w 6526400"/>
              <a:gd name="connsiteY3" fmla="*/ 0 h 6857999"/>
              <a:gd name="connsiteX4" fmla="*/ 6526400 w 6526400"/>
              <a:gd name="connsiteY4" fmla="*/ 6857999 h 6857999"/>
              <a:gd name="connsiteX5" fmla="*/ 404916 w 6526400"/>
              <a:gd name="connsiteY5" fmla="*/ 6857999 h 6857999"/>
              <a:gd name="connsiteX6" fmla="*/ 377830 w 6526400"/>
              <a:gd name="connsiteY6" fmla="*/ 2463800 h 6857999"/>
              <a:gd name="connsiteX7" fmla="*/ 0 w 6526400"/>
              <a:gd name="connsiteY7" fmla="*/ 2203407 h 6857999"/>
              <a:gd name="connsiteX8" fmla="*/ 391373 w 6526400"/>
              <a:gd name="connsiteY8" fmla="*/ 1854200 h 6857999"/>
              <a:gd name="connsiteX9" fmla="*/ 404916 w 6526400"/>
              <a:gd name="connsiteY9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26400" h="6857999">
                <a:moveTo>
                  <a:pt x="404916" y="0"/>
                </a:moveTo>
                <a:lnTo>
                  <a:pt x="1425163" y="0"/>
                </a:lnTo>
                <a:lnTo>
                  <a:pt x="2955534" y="0"/>
                </a:lnTo>
                <a:lnTo>
                  <a:pt x="6526400" y="0"/>
                </a:lnTo>
                <a:lnTo>
                  <a:pt x="6526400" y="6857999"/>
                </a:lnTo>
                <a:lnTo>
                  <a:pt x="404916" y="6857999"/>
                </a:lnTo>
                <a:lnTo>
                  <a:pt x="377830" y="2463800"/>
                </a:lnTo>
                <a:lnTo>
                  <a:pt x="0" y="2203407"/>
                </a:lnTo>
                <a:lnTo>
                  <a:pt x="391373" y="1854200"/>
                </a:lnTo>
                <a:cubicBezTo>
                  <a:pt x="395887" y="1282700"/>
                  <a:pt x="400402" y="571500"/>
                  <a:pt x="404916" y="0"/>
                </a:cubicBez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396" y="311813"/>
            <a:ext cx="5334448" cy="1453488"/>
          </a:xfrm>
          <a:effectLst/>
        </p:spPr>
        <p:txBody>
          <a:bodyPr rtlCol="0" anchor="b">
            <a:normAutofit/>
          </a:bodyPr>
          <a:lstStyle>
            <a:lvl1pPr algn="l">
              <a:defRPr sz="4000" b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 rtlCol="0"/>
          <a:lstStyle/>
          <a:p>
            <a:pPr rtl="0"/>
            <a:fld id="{3BEDC295-C750-446A-8ADD-12EB0116A7B8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2" name="Текст 3">
            <a:extLst>
              <a:ext uri="{FF2B5EF4-FFF2-40B4-BE49-F238E27FC236}">
                <a16:creationId xmlns:a16="http://schemas.microsoft.com/office/drawing/2014/main" id="{EB4FB892-38DF-40F9-B034-BC1E61FC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0396" y="2057400"/>
            <a:ext cx="5334448" cy="3811588"/>
          </a:xfrm>
        </p:spPr>
        <p:txBody>
          <a:bodyPr rtlCol="0" anchor="t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97305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 — 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/>
          <p:nvPr/>
        </p:nvSpPr>
        <p:spPr bwMode="ltGray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 anchor="ctr" anchorCtr="0"/>
          <a:lstStyle>
            <a:lvl1pPr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810001" y="2222287"/>
            <a:ext cx="10571998" cy="3638764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 rtl="0"/>
            <a:r>
              <a:rPr lang="ru-RU" noProof="0"/>
              <a:t>Редактирование основных стилей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CB5FA3-01BC-4A48-9607-979805D440C5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3768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4489884"/>
            <a:ext cx="10561418" cy="1426004"/>
          </a:xfrm>
        </p:spPr>
        <p:txBody>
          <a:bodyPr rtlCol="0" anchor="ctr" anchorCtr="0">
            <a:normAutofit/>
          </a:bodyPr>
          <a:lstStyle>
            <a:lvl1pPr algn="ctr">
              <a:defRPr sz="4000" b="0">
                <a:ln>
                  <a:noFill/>
                </a:ln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D6DB4B2-7128-4FAB-9796-4A8596B2F5BE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EC1FEB3F-0898-4AE0-B8C4-970BF80A3766}"/>
              </a:ext>
            </a:extLst>
          </p:cNvPr>
          <p:cNvSpPr>
            <a:spLocks noGrp="1"/>
          </p:cNvSpPr>
          <p:nvPr>
            <p:ph sz="quarter" idx="14"/>
          </p:nvPr>
        </p:nvSpPr>
        <p:spPr bwMode="ltGray">
          <a:xfrm>
            <a:off x="-5291" y="-57584"/>
            <a:ext cx="12192000" cy="4851400"/>
          </a:xfrm>
          <a:custGeom>
            <a:avLst/>
            <a:gdLst>
              <a:gd name="connsiteX0" fmla="*/ 0 w 10561638"/>
              <a:gd name="connsiteY0" fmla="*/ 0 h 3937000"/>
              <a:gd name="connsiteX1" fmla="*/ 1760273 w 10561638"/>
              <a:gd name="connsiteY1" fmla="*/ 0 h 3937000"/>
              <a:gd name="connsiteX2" fmla="*/ 1760273 w 10561638"/>
              <a:gd name="connsiteY2" fmla="*/ 0 h 3937000"/>
              <a:gd name="connsiteX3" fmla="*/ 4400683 w 10561638"/>
              <a:gd name="connsiteY3" fmla="*/ 0 h 3937000"/>
              <a:gd name="connsiteX4" fmla="*/ 10561638 w 10561638"/>
              <a:gd name="connsiteY4" fmla="*/ 0 h 3937000"/>
              <a:gd name="connsiteX5" fmla="*/ 10561638 w 10561638"/>
              <a:gd name="connsiteY5" fmla="*/ 2296583 h 3937000"/>
              <a:gd name="connsiteX6" fmla="*/ 10561638 w 10561638"/>
              <a:gd name="connsiteY6" fmla="*/ 2296583 h 3937000"/>
              <a:gd name="connsiteX7" fmla="*/ 10561638 w 10561638"/>
              <a:gd name="connsiteY7" fmla="*/ 3280833 h 3937000"/>
              <a:gd name="connsiteX8" fmla="*/ 10561638 w 10561638"/>
              <a:gd name="connsiteY8" fmla="*/ 3937000 h 3937000"/>
              <a:gd name="connsiteX9" fmla="*/ 4400683 w 10561638"/>
              <a:gd name="connsiteY9" fmla="*/ 3937000 h 3937000"/>
              <a:gd name="connsiteX10" fmla="*/ 2077263 w 10561638"/>
              <a:gd name="connsiteY10" fmla="*/ 4251330 h 3937000"/>
              <a:gd name="connsiteX11" fmla="*/ 1760273 w 10561638"/>
              <a:gd name="connsiteY11" fmla="*/ 3937000 h 3937000"/>
              <a:gd name="connsiteX12" fmla="*/ 0 w 10561638"/>
              <a:gd name="connsiteY12" fmla="*/ 3937000 h 3937000"/>
              <a:gd name="connsiteX13" fmla="*/ 0 w 10561638"/>
              <a:gd name="connsiteY13" fmla="*/ 3280833 h 3937000"/>
              <a:gd name="connsiteX14" fmla="*/ 0 w 10561638"/>
              <a:gd name="connsiteY14" fmla="*/ 2296583 h 3937000"/>
              <a:gd name="connsiteX15" fmla="*/ 0 w 10561638"/>
              <a:gd name="connsiteY15" fmla="*/ 2296583 h 3937000"/>
              <a:gd name="connsiteX16" fmla="*/ 0 w 10561638"/>
              <a:gd name="connsiteY16" fmla="*/ 0 h 3937000"/>
              <a:gd name="connsiteX0" fmla="*/ 0 w 10561638"/>
              <a:gd name="connsiteY0" fmla="*/ 0 h 4251330"/>
              <a:gd name="connsiteX1" fmla="*/ 1760273 w 10561638"/>
              <a:gd name="connsiteY1" fmla="*/ 0 h 4251330"/>
              <a:gd name="connsiteX2" fmla="*/ 1760273 w 10561638"/>
              <a:gd name="connsiteY2" fmla="*/ 0 h 4251330"/>
              <a:gd name="connsiteX3" fmla="*/ 4400683 w 10561638"/>
              <a:gd name="connsiteY3" fmla="*/ 0 h 4251330"/>
              <a:gd name="connsiteX4" fmla="*/ 10561638 w 10561638"/>
              <a:gd name="connsiteY4" fmla="*/ 0 h 4251330"/>
              <a:gd name="connsiteX5" fmla="*/ 10561638 w 10561638"/>
              <a:gd name="connsiteY5" fmla="*/ 2296583 h 4251330"/>
              <a:gd name="connsiteX6" fmla="*/ 10561638 w 10561638"/>
              <a:gd name="connsiteY6" fmla="*/ 2296583 h 4251330"/>
              <a:gd name="connsiteX7" fmla="*/ 10561638 w 10561638"/>
              <a:gd name="connsiteY7" fmla="*/ 3280833 h 4251330"/>
              <a:gd name="connsiteX8" fmla="*/ 10561638 w 10561638"/>
              <a:gd name="connsiteY8" fmla="*/ 3937000 h 4251330"/>
              <a:gd name="connsiteX9" fmla="*/ 2482983 w 10561638"/>
              <a:gd name="connsiteY9" fmla="*/ 3975100 h 4251330"/>
              <a:gd name="connsiteX10" fmla="*/ 2077263 w 10561638"/>
              <a:gd name="connsiteY10" fmla="*/ 4251330 h 4251330"/>
              <a:gd name="connsiteX11" fmla="*/ 1760273 w 10561638"/>
              <a:gd name="connsiteY11" fmla="*/ 3937000 h 4251330"/>
              <a:gd name="connsiteX12" fmla="*/ 0 w 10561638"/>
              <a:gd name="connsiteY12" fmla="*/ 3937000 h 4251330"/>
              <a:gd name="connsiteX13" fmla="*/ 0 w 10561638"/>
              <a:gd name="connsiteY13" fmla="*/ 3280833 h 4251330"/>
              <a:gd name="connsiteX14" fmla="*/ 0 w 10561638"/>
              <a:gd name="connsiteY14" fmla="*/ 2296583 h 4251330"/>
              <a:gd name="connsiteX15" fmla="*/ 0 w 10561638"/>
              <a:gd name="connsiteY15" fmla="*/ 2296583 h 4251330"/>
              <a:gd name="connsiteX16" fmla="*/ 0 w 10561638"/>
              <a:gd name="connsiteY16" fmla="*/ 0 h 4251330"/>
              <a:gd name="connsiteX0" fmla="*/ 0 w 10561638"/>
              <a:gd name="connsiteY0" fmla="*/ 0 h 4251330"/>
              <a:gd name="connsiteX1" fmla="*/ 1760273 w 10561638"/>
              <a:gd name="connsiteY1" fmla="*/ 0 h 4251330"/>
              <a:gd name="connsiteX2" fmla="*/ 1760273 w 10561638"/>
              <a:gd name="connsiteY2" fmla="*/ 0 h 4251330"/>
              <a:gd name="connsiteX3" fmla="*/ 4400683 w 10561638"/>
              <a:gd name="connsiteY3" fmla="*/ 0 h 4251330"/>
              <a:gd name="connsiteX4" fmla="*/ 10561638 w 10561638"/>
              <a:gd name="connsiteY4" fmla="*/ 0 h 4251330"/>
              <a:gd name="connsiteX5" fmla="*/ 10561638 w 10561638"/>
              <a:gd name="connsiteY5" fmla="*/ 2296583 h 4251330"/>
              <a:gd name="connsiteX6" fmla="*/ 10561638 w 10561638"/>
              <a:gd name="connsiteY6" fmla="*/ 2296583 h 4251330"/>
              <a:gd name="connsiteX7" fmla="*/ 10561638 w 10561638"/>
              <a:gd name="connsiteY7" fmla="*/ 3280833 h 4251330"/>
              <a:gd name="connsiteX8" fmla="*/ 10561638 w 10561638"/>
              <a:gd name="connsiteY8" fmla="*/ 3937000 h 4251330"/>
              <a:gd name="connsiteX9" fmla="*/ 2343283 w 10561638"/>
              <a:gd name="connsiteY9" fmla="*/ 3987800 h 4251330"/>
              <a:gd name="connsiteX10" fmla="*/ 2077263 w 10561638"/>
              <a:gd name="connsiteY10" fmla="*/ 4251330 h 4251330"/>
              <a:gd name="connsiteX11" fmla="*/ 1760273 w 10561638"/>
              <a:gd name="connsiteY11" fmla="*/ 3937000 h 4251330"/>
              <a:gd name="connsiteX12" fmla="*/ 0 w 10561638"/>
              <a:gd name="connsiteY12" fmla="*/ 3937000 h 4251330"/>
              <a:gd name="connsiteX13" fmla="*/ 0 w 10561638"/>
              <a:gd name="connsiteY13" fmla="*/ 3280833 h 4251330"/>
              <a:gd name="connsiteX14" fmla="*/ 0 w 10561638"/>
              <a:gd name="connsiteY14" fmla="*/ 2296583 h 4251330"/>
              <a:gd name="connsiteX15" fmla="*/ 0 w 10561638"/>
              <a:gd name="connsiteY15" fmla="*/ 2296583 h 4251330"/>
              <a:gd name="connsiteX16" fmla="*/ 0 w 10561638"/>
              <a:gd name="connsiteY16" fmla="*/ 0 h 4251330"/>
              <a:gd name="connsiteX0" fmla="*/ 0 w 10561638"/>
              <a:gd name="connsiteY0" fmla="*/ 0 h 4251330"/>
              <a:gd name="connsiteX1" fmla="*/ 1760273 w 10561638"/>
              <a:gd name="connsiteY1" fmla="*/ 0 h 4251330"/>
              <a:gd name="connsiteX2" fmla="*/ 1760273 w 10561638"/>
              <a:gd name="connsiteY2" fmla="*/ 0 h 4251330"/>
              <a:gd name="connsiteX3" fmla="*/ 4400683 w 10561638"/>
              <a:gd name="connsiteY3" fmla="*/ 0 h 4251330"/>
              <a:gd name="connsiteX4" fmla="*/ 10561638 w 10561638"/>
              <a:gd name="connsiteY4" fmla="*/ 0 h 4251330"/>
              <a:gd name="connsiteX5" fmla="*/ 10561638 w 10561638"/>
              <a:gd name="connsiteY5" fmla="*/ 2296583 h 4251330"/>
              <a:gd name="connsiteX6" fmla="*/ 10561638 w 10561638"/>
              <a:gd name="connsiteY6" fmla="*/ 2296583 h 4251330"/>
              <a:gd name="connsiteX7" fmla="*/ 10561638 w 10561638"/>
              <a:gd name="connsiteY7" fmla="*/ 3280833 h 4251330"/>
              <a:gd name="connsiteX8" fmla="*/ 10561638 w 10561638"/>
              <a:gd name="connsiteY8" fmla="*/ 3937000 h 4251330"/>
              <a:gd name="connsiteX9" fmla="*/ 2343283 w 10561638"/>
              <a:gd name="connsiteY9" fmla="*/ 3962400 h 4251330"/>
              <a:gd name="connsiteX10" fmla="*/ 2077263 w 10561638"/>
              <a:gd name="connsiteY10" fmla="*/ 4251330 h 4251330"/>
              <a:gd name="connsiteX11" fmla="*/ 1760273 w 10561638"/>
              <a:gd name="connsiteY11" fmla="*/ 3937000 h 4251330"/>
              <a:gd name="connsiteX12" fmla="*/ 0 w 10561638"/>
              <a:gd name="connsiteY12" fmla="*/ 3937000 h 4251330"/>
              <a:gd name="connsiteX13" fmla="*/ 0 w 10561638"/>
              <a:gd name="connsiteY13" fmla="*/ 3280833 h 4251330"/>
              <a:gd name="connsiteX14" fmla="*/ 0 w 10561638"/>
              <a:gd name="connsiteY14" fmla="*/ 2296583 h 4251330"/>
              <a:gd name="connsiteX15" fmla="*/ 0 w 10561638"/>
              <a:gd name="connsiteY15" fmla="*/ 2296583 h 4251330"/>
              <a:gd name="connsiteX16" fmla="*/ 0 w 10561638"/>
              <a:gd name="connsiteY16" fmla="*/ 0 h 4251330"/>
              <a:gd name="connsiteX0" fmla="*/ 0 w 10561638"/>
              <a:gd name="connsiteY0" fmla="*/ 0 h 4251330"/>
              <a:gd name="connsiteX1" fmla="*/ 1760273 w 10561638"/>
              <a:gd name="connsiteY1" fmla="*/ 0 h 4251330"/>
              <a:gd name="connsiteX2" fmla="*/ 1760273 w 10561638"/>
              <a:gd name="connsiteY2" fmla="*/ 0 h 4251330"/>
              <a:gd name="connsiteX3" fmla="*/ 4400683 w 10561638"/>
              <a:gd name="connsiteY3" fmla="*/ 0 h 4251330"/>
              <a:gd name="connsiteX4" fmla="*/ 10561638 w 10561638"/>
              <a:gd name="connsiteY4" fmla="*/ 0 h 4251330"/>
              <a:gd name="connsiteX5" fmla="*/ 10561638 w 10561638"/>
              <a:gd name="connsiteY5" fmla="*/ 2296583 h 4251330"/>
              <a:gd name="connsiteX6" fmla="*/ 10561638 w 10561638"/>
              <a:gd name="connsiteY6" fmla="*/ 2296583 h 4251330"/>
              <a:gd name="connsiteX7" fmla="*/ 10561638 w 10561638"/>
              <a:gd name="connsiteY7" fmla="*/ 3280833 h 4251330"/>
              <a:gd name="connsiteX8" fmla="*/ 10561638 w 10561638"/>
              <a:gd name="connsiteY8" fmla="*/ 3937000 h 4251330"/>
              <a:gd name="connsiteX9" fmla="*/ 2343283 w 10561638"/>
              <a:gd name="connsiteY9" fmla="*/ 3924300 h 4251330"/>
              <a:gd name="connsiteX10" fmla="*/ 2077263 w 10561638"/>
              <a:gd name="connsiteY10" fmla="*/ 4251330 h 4251330"/>
              <a:gd name="connsiteX11" fmla="*/ 1760273 w 10561638"/>
              <a:gd name="connsiteY11" fmla="*/ 3937000 h 4251330"/>
              <a:gd name="connsiteX12" fmla="*/ 0 w 10561638"/>
              <a:gd name="connsiteY12" fmla="*/ 3937000 h 4251330"/>
              <a:gd name="connsiteX13" fmla="*/ 0 w 10561638"/>
              <a:gd name="connsiteY13" fmla="*/ 3280833 h 4251330"/>
              <a:gd name="connsiteX14" fmla="*/ 0 w 10561638"/>
              <a:gd name="connsiteY14" fmla="*/ 2296583 h 4251330"/>
              <a:gd name="connsiteX15" fmla="*/ 0 w 10561638"/>
              <a:gd name="connsiteY15" fmla="*/ 2296583 h 4251330"/>
              <a:gd name="connsiteX16" fmla="*/ 0 w 10561638"/>
              <a:gd name="connsiteY16" fmla="*/ 0 h 425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61638" h="4251330">
                <a:moveTo>
                  <a:pt x="0" y="0"/>
                </a:moveTo>
                <a:lnTo>
                  <a:pt x="1760273" y="0"/>
                </a:lnTo>
                <a:lnTo>
                  <a:pt x="1760273" y="0"/>
                </a:lnTo>
                <a:lnTo>
                  <a:pt x="4400683" y="0"/>
                </a:lnTo>
                <a:lnTo>
                  <a:pt x="10561638" y="0"/>
                </a:lnTo>
                <a:lnTo>
                  <a:pt x="10561638" y="2296583"/>
                </a:lnTo>
                <a:lnTo>
                  <a:pt x="10561638" y="2296583"/>
                </a:lnTo>
                <a:lnTo>
                  <a:pt x="10561638" y="3280833"/>
                </a:lnTo>
                <a:lnTo>
                  <a:pt x="10561638" y="3937000"/>
                </a:lnTo>
                <a:lnTo>
                  <a:pt x="2343283" y="3924300"/>
                </a:lnTo>
                <a:lnTo>
                  <a:pt x="2077263" y="4251330"/>
                </a:lnTo>
                <a:lnTo>
                  <a:pt x="1760273" y="3937000"/>
                </a:lnTo>
                <a:lnTo>
                  <a:pt x="0" y="3937000"/>
                </a:lnTo>
                <a:lnTo>
                  <a:pt x="0" y="3280833"/>
                </a:lnTo>
                <a:lnTo>
                  <a:pt x="0" y="2296583"/>
                </a:lnTo>
                <a:lnTo>
                  <a:pt x="0" y="22965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3111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 6"/>
          <p:cNvSpPr/>
          <p:nvPr/>
        </p:nvSpPr>
        <p:spPr bwMode="ltGray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rtlCol="0" anchor="ctr" anchorCtr="0"/>
          <a:lstStyle>
            <a:lvl1pPr>
              <a:defRPr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2DD16A1-8A95-4F89-B817-05533609E529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4028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rtl="0"/>
            <a:fld id="{F2C79380-4B81-4509-BAC9-AA909471C824}" type="datetime1">
              <a:rPr lang="ru-RU" noProof="0" smtClean="0"/>
              <a:t>чт 29.09.22</a:t>
            </a:fld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 rtl="0"/>
            <a:fld id="{A4942799-31AF-4FF8-9D79-C1A3E01FB20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8948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87" r:id="rId3"/>
    <p:sldLayoutId id="2147483688" r:id="rId4"/>
    <p:sldLayoutId id="2147483689" r:id="rId5"/>
    <p:sldLayoutId id="2147483681" r:id="rId6"/>
    <p:sldLayoutId id="2147483690" r:id="rId7"/>
    <p:sldLayoutId id="2147483682" r:id="rId8"/>
    <p:sldLayoutId id="2147483674" r:id="rId9"/>
    <p:sldLayoutId id="2147483675" r:id="rId10"/>
    <p:sldLayoutId id="2147483677" r:id="rId11"/>
    <p:sldLayoutId id="2147483678" r:id="rId12"/>
    <p:sldLayoutId id="2147483679" r:id="rId13"/>
    <p:sldLayoutId id="2147483680" r:id="rId14"/>
    <p:sldLayoutId id="2147483683" r:id="rId15"/>
    <p:sldLayoutId id="2147483684" r:id="rId16"/>
    <p:sldLayoutId id="214748368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D37BC-7D91-4F83-845D-70080D7DD6FC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5024193" y="240548"/>
            <a:ext cx="5415869" cy="2971051"/>
          </a:xfrm>
        </p:spPr>
        <p:txBody>
          <a:bodyPr rtlCol="0"/>
          <a:lstStyle/>
          <a:p>
            <a:pPr rtl="0"/>
            <a:r>
              <a:rPr lang="ru-RU" sz="6000" b="1" dirty="0" smtClean="0"/>
              <a:t>ЦИЛИНДР</a:t>
            </a:r>
            <a:endParaRPr lang="ru-RU" sz="6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E5DACC-1D74-41AD-B036-C015472B9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ru-RU" dirty="0" smtClean="0"/>
              <a:t>УРОК 1(лекция)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2" t="7809" r="8799" b="5334"/>
          <a:stretch/>
        </p:blipFill>
        <p:spPr>
          <a:xfrm>
            <a:off x="571462" y="366401"/>
            <a:ext cx="2520564" cy="271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97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47112" y="280210"/>
            <a:ext cx="4167517" cy="970450"/>
          </a:xfrm>
        </p:spPr>
        <p:txBody>
          <a:bodyPr/>
          <a:lstStyle/>
          <a:p>
            <a:r>
              <a:rPr lang="ru-RU" dirty="0" smtClean="0">
                <a:solidFill>
                  <a:prstClr val="white"/>
                </a:solidFill>
              </a:rPr>
              <a:t>Устно</a:t>
            </a:r>
            <a:r>
              <a:rPr lang="ru-RU" dirty="0">
                <a:solidFill>
                  <a:prstClr val="white"/>
                </a:solidFill>
              </a:rPr>
              <a:t>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Содержимое 2"/>
              <p:cNvSpPr txBox="1">
                <a:spLocks/>
              </p:cNvSpPr>
              <p:nvPr/>
            </p:nvSpPr>
            <p:spPr>
              <a:xfrm>
                <a:off x="2745995" y="2045401"/>
                <a:ext cx="8242707" cy="393398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Задача 1.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Радиус основания цилиндра 2 м, а высота 3 м. найдите диагональ осевого сечения.                                                                  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                                 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Дано: </a:t>
                </a:r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АВ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В</m:t>
                        </m:r>
                      </m:e>
                      <m:sub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А</m:t>
                        </m:r>
                      </m:e>
                      <m:sub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</m:oMath>
                </a14:m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-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цилиндр,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                                   </a:t>
                </a: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R = . . . . . = </a:t>
                </a: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2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м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                                    </a:t>
                </a: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H =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</a:t>
                </a: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. . . . . = 3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м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                                  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ru-RU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ru-RU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В</m:t>
                        </m:r>
                      </m:e>
                      <m:sub>
                        <m:r>
                          <a:rPr kumimoji="0" lang="ru-RU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</m:oMath>
                </a14:m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-</a:t>
                </a:r>
                <a:r>
                  <a:rPr kumimoji="0" lang="ru-RU" sz="24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диаг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. осев. сеч. 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                                           </a:t>
                </a: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Найти: </a:t>
                </a:r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В</m:t>
                        </m:r>
                      </m:e>
                      <m:sub>
                        <m:r>
                          <a:rPr kumimoji="0" lang="ru-RU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</m:oMath>
                </a14:m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.</a:t>
                </a: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entury Schoolbook"/>
                    <a:ea typeface="+mn-ea"/>
                    <a:cs typeface="+mn-cs"/>
                  </a:rPr>
                  <a:t>           </a:t>
                </a:r>
                <a:endPara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Schoolbook"/>
                  <a:ea typeface="+mn-ea"/>
                  <a:cs typeface="+mn-cs"/>
                </a:endParaRPr>
              </a:p>
              <a:p>
                <a:pPr marL="274320" marR="0" lvl="0" indent="-27432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FE8637"/>
                  </a:buClr>
                  <a:buSzPct val="70000"/>
                  <a:buFont typeface="Wingdings"/>
                  <a:buNone/>
                  <a:tabLst/>
                  <a:defRPr/>
                </a:pPr>
                <a:endPara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Schoolbook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5" name="Содержимо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5995" y="2045401"/>
                <a:ext cx="8242707" cy="3933981"/>
              </a:xfrm>
              <a:prstGeom prst="rect">
                <a:avLst/>
              </a:prstGeom>
              <a:blipFill>
                <a:blip r:embed="rId3"/>
                <a:stretch>
                  <a:fillRect l="-1109" t="-12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Цилиндр — урок. Геометрия, 11 клас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633" y="3226753"/>
            <a:ext cx="1887910" cy="282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H="1" flipV="1">
            <a:off x="3600907" y="3578087"/>
            <a:ext cx="1201681" cy="22661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9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0136" y="359723"/>
            <a:ext cx="1980908" cy="970450"/>
          </a:xfrm>
        </p:spPr>
        <p:txBody>
          <a:bodyPr/>
          <a:lstStyle/>
          <a:p>
            <a:r>
              <a:rPr lang="ru-RU" dirty="0" smtClean="0"/>
              <a:t>Устно: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56287" t="35497" r="32958" b="46374"/>
          <a:stretch/>
        </p:blipFill>
        <p:spPr>
          <a:xfrm>
            <a:off x="810000" y="2552370"/>
            <a:ext cx="3354364" cy="31805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842344" y="2782956"/>
                <a:ext cx="549906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В цилиндре 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ВАС=45°, ВС=5. </m:t>
                      </m:r>
                    </m:oMath>
                  </m:oMathPara>
                </a14:m>
                <a:endParaRPr lang="ru-RU" sz="28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Найти </m:t>
                      </m:r>
                      <m:sSub>
                        <m:sSubPr>
                          <m:ctrlP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полн.</m:t>
                          </m:r>
                        </m:sub>
                      </m:sSub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344" y="2782956"/>
                <a:ext cx="5499069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2718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0589" y="346704"/>
            <a:ext cx="5741525" cy="97045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85100" y="2543107"/>
            <a:ext cx="4998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П. 59 </a:t>
            </a:r>
            <a:r>
              <a:rPr lang="ru-RU" sz="4800" dirty="0" smtClean="0"/>
              <a:t>– 60, №522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519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FF1311-DD92-45BA-B10F-C1A324C27B5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16644" y="2763079"/>
            <a:ext cx="7268900" cy="4476584"/>
          </a:xfrm>
        </p:spPr>
        <p:txBody>
          <a:bodyPr rtlCol="0">
            <a:normAutofit fontScale="92500" lnSpcReduction="10000"/>
          </a:bodyPr>
          <a:lstStyle/>
          <a:p>
            <a:pPr rtl="0">
              <a:buAutoNum type="arabicPeriod"/>
            </a:pPr>
            <a:r>
              <a:rPr lang="ru-RU" sz="2800" dirty="0" smtClean="0"/>
              <a:t>Примеры цилиндров</a:t>
            </a:r>
          </a:p>
          <a:p>
            <a:pPr rtl="0">
              <a:buAutoNum type="arabicPeriod"/>
            </a:pPr>
            <a:r>
              <a:rPr lang="ru-RU" sz="2800" dirty="0" smtClean="0"/>
              <a:t>Виды цилиндров</a:t>
            </a:r>
          </a:p>
          <a:p>
            <a:pPr rtl="0">
              <a:buAutoNum type="arabicPeriod"/>
            </a:pPr>
            <a:r>
              <a:rPr lang="ru-RU" sz="2800" dirty="0" smtClean="0"/>
              <a:t>Понятие цилиндра, его получение.</a:t>
            </a:r>
          </a:p>
          <a:p>
            <a:pPr rtl="0">
              <a:buAutoNum type="arabicPeriod"/>
            </a:pPr>
            <a:r>
              <a:rPr lang="ru-RU" sz="2800" dirty="0" smtClean="0"/>
              <a:t>Определение цилиндра. Элементы цилиндра</a:t>
            </a:r>
          </a:p>
          <a:p>
            <a:pPr rtl="0">
              <a:buAutoNum type="arabicPeriod"/>
            </a:pPr>
            <a:r>
              <a:rPr lang="ru-RU" sz="2800" dirty="0" smtClean="0"/>
              <a:t>Свойства цилиндра</a:t>
            </a:r>
          </a:p>
          <a:p>
            <a:pPr rtl="0">
              <a:buAutoNum type="arabicPeriod"/>
            </a:pPr>
            <a:r>
              <a:rPr lang="ru-RU" sz="2800" dirty="0" smtClean="0"/>
              <a:t>Сечения цилиндра</a:t>
            </a:r>
          </a:p>
          <a:p>
            <a:pPr rtl="0">
              <a:buAutoNum type="arabicPeriod"/>
            </a:pPr>
            <a:r>
              <a:rPr lang="ru-RU" sz="2800" dirty="0" smtClean="0"/>
              <a:t>Площадь боковой поверхности. Площадь полной поверхности.</a:t>
            </a:r>
          </a:p>
          <a:p>
            <a:pPr rtl="0">
              <a:buAutoNum type="arabicPeriod"/>
            </a:pPr>
            <a:endParaRPr lang="ru-RU" dirty="0" smtClean="0"/>
          </a:p>
          <a:p>
            <a:pPr rtl="0">
              <a:buAutoNum type="arabicPeriod"/>
            </a:pPr>
            <a:endParaRPr lang="ru-RU" dirty="0" smtClean="0"/>
          </a:p>
          <a:p>
            <a:pPr rtl="0"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67600" y="423334"/>
            <a:ext cx="1845736" cy="970450"/>
          </a:xfrm>
        </p:spPr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76" y="2763079"/>
            <a:ext cx="4330531" cy="324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6498D-2480-4101-BEA1-C2190270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588" y="180370"/>
            <a:ext cx="5553071" cy="1370756"/>
          </a:xfrm>
        </p:spPr>
        <p:txBody>
          <a:bodyPr rtlCol="0"/>
          <a:lstStyle/>
          <a:p>
            <a:pPr rtl="0"/>
            <a:r>
              <a:rPr lang="ru-RU" dirty="0" smtClean="0"/>
              <a:t>Примеры цилиндров из повседневной жизни</a:t>
            </a:r>
            <a:endParaRPr lang="ru-RU" dirty="0"/>
          </a:p>
        </p:txBody>
      </p:sp>
      <p:pic>
        <p:nvPicPr>
          <p:cNvPr id="9" name="Picture 6" descr="Картинки по запросу цилиндр в жизни фотограф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3347" y="3817492"/>
            <a:ext cx="3198592" cy="2481666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643" y="539415"/>
            <a:ext cx="1648246" cy="2023422"/>
          </a:xfrm>
          <a:prstGeom prst="rect">
            <a:avLst/>
          </a:prstGeom>
        </p:spPr>
      </p:pic>
      <p:pic>
        <p:nvPicPr>
          <p:cNvPr id="3076" name="Picture 4" descr="Презентация по математике &quot;Объём цилиндра и конуса&quot; - скачать бесплатно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" t="28339" b="6618"/>
          <a:stretch/>
        </p:blipFill>
        <p:spPr bwMode="auto">
          <a:xfrm>
            <a:off x="8385436" y="410608"/>
            <a:ext cx="3484628" cy="173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/>
          <a:stretch/>
        </p:blipFill>
        <p:spPr>
          <a:xfrm>
            <a:off x="230588" y="2049776"/>
            <a:ext cx="2981802" cy="31090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9" t="19524" r="18781" b="20624"/>
          <a:stretch/>
        </p:blipFill>
        <p:spPr>
          <a:xfrm>
            <a:off x="8229027" y="3179283"/>
            <a:ext cx="3235569" cy="197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8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3FF28-EDA9-498B-BF3A-243D718D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696" y="231007"/>
            <a:ext cx="5466260" cy="1396984"/>
          </a:xfrm>
        </p:spPr>
        <p:txBody>
          <a:bodyPr rtlCol="0"/>
          <a:lstStyle/>
          <a:p>
            <a:pPr rtl="0"/>
            <a:r>
              <a:rPr lang="ru-RU" dirty="0" smtClean="0"/>
              <a:t>Виды цилиндров</a:t>
            </a:r>
            <a:endParaRPr lang="ru-RU" dirty="0"/>
          </a:p>
        </p:txBody>
      </p:sp>
      <p:pic>
        <p:nvPicPr>
          <p:cNvPr id="9" name="Picture 2" descr="Виды цилиндров"/>
          <p:cNvPicPr>
            <a:picLocks noChangeAspect="1" noChangeArrowheads="1"/>
          </p:cNvPicPr>
          <p:nvPr/>
        </p:nvPicPr>
        <p:blipFill rotWithShape="1">
          <a:blip r:embed="rId3"/>
          <a:srcRect l="8522" t="10531" r="8869" b="9120"/>
          <a:stretch/>
        </p:blipFill>
        <p:spPr bwMode="auto">
          <a:xfrm>
            <a:off x="2592127" y="1868558"/>
            <a:ext cx="6599582" cy="4814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891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597A3-CAEC-4FBF-94DF-5925729E0C97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 rtlCol="0"/>
          <a:lstStyle/>
          <a:p>
            <a:pPr rtl="0"/>
            <a:r>
              <a:rPr lang="ru-RU" dirty="0" smtClean="0"/>
              <a:t>Понятие цилиндра (получение цилиндра)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0580" y="2411604"/>
            <a:ext cx="38619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AutoNum type="arabicPeriod"/>
            </a:pPr>
            <a:r>
              <a:rPr lang="ru-RU" sz="2800" dirty="0" smtClean="0"/>
              <a:t>Строим вместе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5122" name="Picture 2" descr="Цилиндр. Конус. - математика, презентаци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9" t="21428" r="6124" b="16813"/>
          <a:stretch/>
        </p:blipFill>
        <p:spPr bwMode="auto">
          <a:xfrm>
            <a:off x="5295481" y="2502039"/>
            <a:ext cx="6839387" cy="382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53354" y="2233378"/>
            <a:ext cx="1075174" cy="578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6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3FF28-EDA9-498B-BF3A-243D718D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268" y="231007"/>
            <a:ext cx="5808688" cy="1396984"/>
          </a:xfrm>
        </p:spPr>
        <p:txBody>
          <a:bodyPr rtlCol="0"/>
          <a:lstStyle/>
          <a:p>
            <a:pPr rtl="0"/>
            <a:r>
              <a:rPr lang="ru-RU" dirty="0" smtClean="0"/>
              <a:t>Определение и элементы цилиндра</a:t>
            </a:r>
            <a:endParaRPr lang="ru-RU" dirty="0"/>
          </a:p>
        </p:txBody>
      </p:sp>
      <p:pic>
        <p:nvPicPr>
          <p:cNvPr id="7170" name="Picture 2" descr="Урок 6. тела вращения. цилиндр - Геометрия - 11 класс - Российская  электронная школ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" r="6162"/>
          <a:stretch/>
        </p:blipFill>
        <p:spPr bwMode="auto">
          <a:xfrm>
            <a:off x="4440941" y="2361362"/>
            <a:ext cx="7491847" cy="37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6515" y="407497"/>
                <a:ext cx="3805485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ОПРЕДЕЛЕНИЕ: </a:t>
                </a:r>
              </a:p>
              <a:p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Тело, ограниченное </a:t>
                </a:r>
              </a:p>
              <a:p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цилиндрической поверхностью и двумя кругами с границами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называется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цилиндром</a:t>
                </a: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515" y="407497"/>
                <a:ext cx="3805485" cy="3108543"/>
              </a:xfrm>
              <a:prstGeom prst="rect">
                <a:avLst/>
              </a:prstGeom>
              <a:blipFill>
                <a:blip r:embed="rId4"/>
                <a:stretch>
                  <a:fillRect l="-3365" t="-2157" b="-45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66515" y="3882726"/>
            <a:ext cx="357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образующей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высотой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цилиндра,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 основания –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радиусом цилиндра.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6498D-2480-4101-BEA1-C2190270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588" y="180370"/>
            <a:ext cx="5553071" cy="1370756"/>
          </a:xfrm>
        </p:spPr>
        <p:txBody>
          <a:bodyPr rtlCol="0"/>
          <a:lstStyle/>
          <a:p>
            <a:pPr rtl="0"/>
            <a:r>
              <a:rPr lang="ru-RU" dirty="0" smtClean="0"/>
              <a:t>Свойства цилиндра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2611" y="2371411"/>
            <a:ext cx="8467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i="1" dirty="0" smtClean="0"/>
              <a:t>Основания цилиндра равны и параллельны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610" y="3384027"/>
            <a:ext cx="10530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srgbClr val="000000"/>
                </a:solidFill>
              </a:rPr>
              <a:t>2. Все образующие </a:t>
            </a:r>
            <a:r>
              <a:rPr lang="ru-RU" sz="2800" i="1" dirty="0">
                <a:solidFill>
                  <a:srgbClr val="000000"/>
                </a:solidFill>
              </a:rPr>
              <a:t>цилиндра равны и параллельны</a:t>
            </a:r>
            <a:r>
              <a:rPr lang="ru-RU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710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3FF28-EDA9-498B-BF3A-243D718D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696" y="231007"/>
            <a:ext cx="5466260" cy="1396984"/>
          </a:xfrm>
        </p:spPr>
        <p:txBody>
          <a:bodyPr rtlCol="0"/>
          <a:lstStyle/>
          <a:p>
            <a:pPr rtl="0"/>
            <a:r>
              <a:rPr lang="ru-RU" dirty="0" smtClean="0"/>
              <a:t>Сечения цилиндра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7" r="632"/>
          <a:stretch/>
        </p:blipFill>
        <p:spPr>
          <a:xfrm>
            <a:off x="1015646" y="1"/>
            <a:ext cx="8962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Площадь боковой поверхности. Площадь полной поверхности.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9179" t="34652" r="80925" b="45043"/>
          <a:stretch/>
        </p:blipFill>
        <p:spPr>
          <a:xfrm>
            <a:off x="241434" y="1935106"/>
            <a:ext cx="1889090" cy="2180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2580" t="33255" r="47256" b="45043"/>
          <a:stretch/>
        </p:blipFill>
        <p:spPr>
          <a:xfrm>
            <a:off x="2376314" y="1929284"/>
            <a:ext cx="5823141" cy="23565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228506" y="2871644"/>
                <a:ext cx="315349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бок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𝒓𝒉</m:t>
                      </m:r>
                    </m:oMath>
                  </m:oMathPara>
                </a14:m>
                <a:endParaRPr lang="ru-RU" sz="4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506" y="2871644"/>
                <a:ext cx="3153492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5526" y="4203543"/>
            <a:ext cx="12000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боковой поверхности цилиндра равна произведению длины окружности основания на высоту цилиндра.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910797" y="5404325"/>
                <a:ext cx="5185202" cy="5568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ru-RU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цил</m:t>
                        </m:r>
                      </m:sub>
                    </m:sSub>
                    <m:r>
                      <a:rPr lang="en-US" sz="28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8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8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𝑟h</m:t>
                    </m:r>
                    <m:r>
                      <a:rPr lang="ru-RU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ru-RU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ru-RU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8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ru-RU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797" y="5404325"/>
                <a:ext cx="5185202" cy="556819"/>
              </a:xfrm>
              <a:prstGeom prst="rect">
                <a:avLst/>
              </a:prstGeom>
              <a:blipFill>
                <a:blip r:embed="rId5"/>
                <a:stretch>
                  <a:fillRect t="-10989" b="-25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10434" y="5157650"/>
                <a:ext cx="4618893" cy="743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ru-RU" sz="4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4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цил</m:t>
                        </m:r>
                      </m:sub>
                    </m:sSub>
                  </m:oMath>
                </a14:m>
                <a:r>
                  <a:rPr lang="en-US" sz="4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𝝅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𝒓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𝒉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𝒓</m:t>
                    </m:r>
                    <m:r>
                      <a:rPr lang="en-US" sz="4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ru-RU" sz="4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0434" y="5157650"/>
                <a:ext cx="4618893" cy="743537"/>
              </a:xfrm>
              <a:prstGeom prst="rect">
                <a:avLst/>
              </a:prstGeom>
              <a:blipFill>
                <a:blip r:embed="rId6"/>
                <a:stretch>
                  <a:fillRect t="-14754" b="-29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Default">
      <a:dk1>
        <a:srgbClr val="000000"/>
      </a:dk1>
      <a:lt1>
        <a:sysClr val="window" lastClr="FFFFFF"/>
      </a:lt1>
      <a:dk2>
        <a:srgbClr val="3F3F3F"/>
      </a:dk2>
      <a:lt2>
        <a:srgbClr val="E7E6E6"/>
      </a:lt2>
      <a:accent1>
        <a:srgbClr val="7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700000"/>
      </a:accent5>
      <a:accent6>
        <a:srgbClr val="978869"/>
      </a:accent6>
      <a:hlink>
        <a:srgbClr val="FFC000"/>
      </a:hlink>
      <a:folHlink>
        <a:srgbClr val="7F7F7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154_TF45182065" id="{F7445337-2D91-4CE5-9FD0-77A359430257}" vid="{10D17C8D-F4E5-41B6-A874-2AC04D09EB5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1DE3E1-BE43-4468-8986-14BA0CF36A3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0DC75368-59C6-47C9-94A5-81D396CCE5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8C4112-5095-4F1B-BBD1-26FC52CA7D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Структура убедительной речи </Template>
  <TotalTime>0</TotalTime>
  <Words>590</Words>
  <Application>Microsoft Office PowerPoint</Application>
  <PresentationFormat>Широкоэкранный</PresentationFormat>
  <Paragraphs>78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Calibri</vt:lpstr>
      <vt:lpstr>Cambria Math</vt:lpstr>
      <vt:lpstr>Century Gothic</vt:lpstr>
      <vt:lpstr>Century Schoolbook</vt:lpstr>
      <vt:lpstr>Tahoma</vt:lpstr>
      <vt:lpstr>Times New Roman</vt:lpstr>
      <vt:lpstr>Wingdings</vt:lpstr>
      <vt:lpstr>Wingdings 2</vt:lpstr>
      <vt:lpstr>Цитаты</vt:lpstr>
      <vt:lpstr>ЦИЛИНДР</vt:lpstr>
      <vt:lpstr>ПЛАН:</vt:lpstr>
      <vt:lpstr>Примеры цилиндров из повседневной жизни</vt:lpstr>
      <vt:lpstr>Виды цилиндров</vt:lpstr>
      <vt:lpstr>Понятие цилиндра (получение цилиндра)</vt:lpstr>
      <vt:lpstr>Определение и элементы цилиндра</vt:lpstr>
      <vt:lpstr>Свойства цилиндра</vt:lpstr>
      <vt:lpstr>Сечения цилиндра</vt:lpstr>
      <vt:lpstr>Площадь боковой поверхности. Площадь полной поверхности.</vt:lpstr>
      <vt:lpstr>Устно:</vt:lpstr>
      <vt:lpstr>Устно: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2022-09-29T02:04:33Z</dcterms:created>
  <dcterms:modified xsi:type="dcterms:W3CDTF">2022-09-29T04:26:25Z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