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9" r:id="rId3"/>
    <p:sldId id="280" r:id="rId4"/>
    <p:sldId id="281" r:id="rId5"/>
    <p:sldId id="282" r:id="rId6"/>
    <p:sldId id="283" r:id="rId7"/>
    <p:sldId id="284" r:id="rId8"/>
    <p:sldId id="297" r:id="rId9"/>
    <p:sldId id="286" r:id="rId10"/>
    <p:sldId id="287" r:id="rId11"/>
    <p:sldId id="288" r:id="rId12"/>
    <p:sldId id="289" r:id="rId13"/>
    <p:sldId id="290" r:id="rId14"/>
    <p:sldId id="292" r:id="rId15"/>
    <p:sldId id="294" r:id="rId16"/>
    <p:sldId id="293" r:id="rId17"/>
    <p:sldId id="295" r:id="rId18"/>
    <p:sldId id="296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—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3296810-A885-4BE3-A3E7-6D5BEEA58F35}" styleName="Средний стиль 2 —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936" y="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30.09.2022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30.09.2022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30.09.2022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30.09.2022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30.09.2022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30.09.2022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39000"/>
            <a:lum/>
          </a:blip>
          <a:srcRect/>
          <a:stretch>
            <a:fillRect l="-21000" r="-2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30.09.2022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hyperlink" Target="https://yandex.ru/images/search?pos=12&amp;img_url=http%3A%2F%2Fcolorweek.ru%2Fwp-content%2Fuploads%2F2016%2F06%2F01davinchi.jpg&amp;text=%D0%BF%D0%BE%D1%80%D1%82%D1%80%D0%B5%D1%82%D1%8B%20%D1%83%D1%87%D1%91%D0%BD%D1%8B%D1%85%20%D1%8D%D0%BF%D0%BE%D1%85%D0%B8%20%D0%B2%D0%BE%D0%B7%D1%80%D0%BE%D0%B6%D0%B4%D0%B5%D0%BD%D0%B8%D1%8F&amp;lr=117273&amp;rpt=simage&amp;source=serp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976752" y="5661248"/>
            <a:ext cx="410445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Автор презентации:</a:t>
            </a:r>
          </a:p>
          <a:p>
            <a:r>
              <a:rPr lang="ru-RU" sz="20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Ерискина</a:t>
            </a:r>
            <a:r>
              <a:rPr lang="ru-RU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Александра Ивановна </a:t>
            </a:r>
          </a:p>
          <a:p>
            <a:r>
              <a:rPr lang="ru-RU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( </a:t>
            </a:r>
            <a:r>
              <a:rPr lang="ru-RU" sz="20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уччитель</a:t>
            </a:r>
            <a:r>
              <a:rPr lang="ru-RU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МБОУ СОШ №3)</a:t>
            </a:r>
          </a:p>
        </p:txBody>
      </p:sp>
      <p:pic>
        <p:nvPicPr>
          <p:cNvPr id="2050" name="Picture 2" descr="http://freepngimages.com/wp-content/uploads/2016/11/brass-reflector-telescope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3887182"/>
            <a:ext cx="2234978" cy="2577315"/>
          </a:xfrm>
          <a:prstGeom prst="rect">
            <a:avLst/>
          </a:prstGeom>
          <a:noFill/>
        </p:spPr>
      </p:pic>
      <p:pic>
        <p:nvPicPr>
          <p:cNvPr id="2054" name="Picture 6" descr="http://s40.radikal.ru/i087/0902/bb/2c38a3723355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28980" y="149134"/>
            <a:ext cx="2115020" cy="2604814"/>
          </a:xfrm>
          <a:prstGeom prst="rect">
            <a:avLst/>
          </a:prstGeom>
          <a:noFill/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1518A670-0B84-C381-7E70-F82B68BD214C}"/>
              </a:ext>
            </a:extLst>
          </p:cNvPr>
          <p:cNvSpPr txBox="1"/>
          <p:nvPr/>
        </p:nvSpPr>
        <p:spPr>
          <a:xfrm>
            <a:off x="179512" y="2826143"/>
            <a:ext cx="878497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Рождение новой европейской науки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506D505-5125-2FE9-2A8F-8B3382C45D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rmAutofit/>
          </a:bodyPr>
          <a:lstStyle/>
          <a:p>
            <a:r>
              <a:rPr kumimoji="0" lang="ru-RU" sz="3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Рождение новой европейской науки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7DC016D-6092-F077-BBFB-2E67100E0C5F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F3A447"/>
              </a:buClr>
              <a:buSzPct val="85000"/>
              <a:buFont typeface="Wingdings 2" panose="05020102010507070707" pitchFamily="18" charset="2"/>
              <a:buNone/>
              <a:tabLst/>
              <a:defRPr/>
            </a:pPr>
            <a:r>
              <a:rPr kumimoji="0" lang="en-US" altLang="ru-RU" sz="2100" b="1" i="0" u="none" strike="noStrike" kern="1200" cap="none" spc="0" normalizeH="0" baseline="0" noProof="0" dirty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t>II. </a:t>
            </a:r>
            <a:r>
              <a:rPr kumimoji="0" lang="ru-RU" altLang="ru-RU" sz="2100" b="1" i="0" u="none" strike="noStrike" kern="1200" cap="none" spc="0" normalizeH="0" baseline="0" noProof="0" dirty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t>Актуализация знаний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F3A447"/>
              </a:buClr>
              <a:buSzPct val="85000"/>
              <a:buFont typeface="Wingdings 2" panose="05020102010507070707" pitchFamily="18" charset="2"/>
              <a:buNone/>
              <a:tabLst/>
              <a:defRPr/>
            </a:pPr>
            <a:r>
              <a:rPr kumimoji="0" lang="ru-RU" altLang="ru-RU" sz="2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t>•</a:t>
            </a:r>
            <a:r>
              <a:rPr kumimoji="0" lang="ru-RU" altLang="ru-RU" sz="21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t>Пробуждение интереса к получению новой информации;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F3A447"/>
              </a:buClr>
              <a:buSzPct val="85000"/>
              <a:buFont typeface="Wingdings 2" panose="05020102010507070707" pitchFamily="18" charset="2"/>
              <a:buNone/>
              <a:tabLst/>
              <a:defRPr/>
            </a:pPr>
            <a:r>
              <a:rPr kumimoji="0" lang="ru-RU" altLang="ru-RU" sz="21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t>•Постановка учеником собственных целей обучения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F3A447"/>
              </a:buClr>
              <a:buSzPct val="85000"/>
              <a:buFont typeface="Wingdings 2" panose="05020102010507070707" pitchFamily="18" charset="2"/>
              <a:buNone/>
              <a:tabLst/>
              <a:defRPr/>
            </a:pPr>
            <a:endParaRPr kumimoji="0" lang="ru-RU" altLang="ru-RU" sz="2100" b="1" i="0" u="none" strike="noStrike" kern="1200" cap="none" spc="0" normalizeH="0" baseline="0" noProof="0" dirty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67E24518-5706-FBBE-59A9-63116858CF83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F3A447"/>
              </a:buClr>
              <a:buSzPct val="85000"/>
              <a:buFont typeface="Wingdings 2" panose="05020102010507070707" pitchFamily="18" charset="2"/>
              <a:buNone/>
              <a:tabLst/>
              <a:defRPr/>
            </a:pPr>
            <a:r>
              <a:rPr lang="ru-RU" altLang="ru-RU" sz="2100" b="1" dirty="0">
                <a:solidFill>
                  <a:prstClr val="black"/>
                </a:solidFill>
                <a:latin typeface="Constantia"/>
              </a:rPr>
              <a:t> - Какие представления о мире существовали у европейцев в Средневековье?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F3A447"/>
              </a:buClr>
              <a:buSzPct val="85000"/>
              <a:buFont typeface="Wingdings 2" panose="05020102010507070707" pitchFamily="18" charset="2"/>
              <a:buNone/>
              <a:tabLst/>
              <a:defRPr/>
            </a:pPr>
            <a:r>
              <a:rPr kumimoji="0" lang="ru-RU" altLang="ru-RU" sz="21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t> - Какие процессы и события в развитии европейского общества в X</a:t>
            </a:r>
            <a:r>
              <a:rPr kumimoji="0" lang="en-US" altLang="ru-RU" sz="21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t>V</a:t>
            </a:r>
            <a:r>
              <a:rPr kumimoji="0" lang="ru-RU" altLang="ru-RU" sz="21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t>-</a:t>
            </a:r>
            <a:r>
              <a:rPr kumimoji="0" lang="en-US" altLang="ru-RU" sz="21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t>XVI</a:t>
            </a:r>
            <a:r>
              <a:rPr kumimoji="0" lang="ru-RU" altLang="ru-RU" sz="21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t> вв. повлияли на изменение старых представлений о мире?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F3A447"/>
              </a:buClr>
              <a:buSzPct val="85000"/>
              <a:buFont typeface="Wingdings 2" panose="05020102010507070707" pitchFamily="18" charset="2"/>
              <a:buNone/>
              <a:tabLst/>
              <a:defRPr/>
            </a:pPr>
            <a:r>
              <a:rPr lang="ru-RU" altLang="ru-RU" sz="2100" b="1" dirty="0">
                <a:solidFill>
                  <a:prstClr val="black"/>
                </a:solidFill>
                <a:latin typeface="Constantia"/>
              </a:rPr>
              <a:t> - Какую роль в развитии научных знаний сыграло изобретение книгопечатания?</a:t>
            </a:r>
            <a:endParaRPr kumimoji="0" lang="ru-RU" altLang="ru-RU" sz="21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5830852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506D505-5125-2FE9-2A8F-8B3382C45D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rmAutofit/>
          </a:bodyPr>
          <a:lstStyle/>
          <a:p>
            <a:r>
              <a:rPr kumimoji="0" lang="ru-RU" sz="3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Рождение новой европейской науки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7DC016D-6092-F077-BBFB-2E67100E0C5F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F3A447"/>
              </a:buClr>
              <a:buSzPct val="85000"/>
              <a:buFont typeface="Wingdings 2" panose="05020102010507070707" pitchFamily="18" charset="2"/>
              <a:buNone/>
              <a:tabLst/>
              <a:defRPr/>
            </a:pPr>
            <a:r>
              <a:rPr kumimoji="0" lang="ru-RU" altLang="ru-RU" sz="2100" b="1" i="0" u="none" strike="noStrike" kern="1200" cap="none" spc="0" normalizeH="0" baseline="0" noProof="0" dirty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Constantia"/>
                <a:ea typeface="+mn-ea"/>
                <a:cs typeface="Calibri" panose="020F0502020204030204" pitchFamily="34" charset="0"/>
              </a:rPr>
              <a:t>III. Постановка учебной задачи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F3A447"/>
              </a:buClr>
              <a:buSzPct val="85000"/>
              <a:buFont typeface="Wingdings 2" panose="05020102010507070707" pitchFamily="18" charset="2"/>
              <a:buNone/>
              <a:tabLst/>
              <a:defRPr/>
            </a:pPr>
            <a:r>
              <a:rPr kumimoji="0" lang="ru-RU" altLang="ru-RU" sz="21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nstantia"/>
                <a:ea typeface="+mn-ea"/>
                <a:cs typeface="Calibri" panose="020F0502020204030204" pitchFamily="34" charset="0"/>
              </a:rPr>
              <a:t>Знакомство с темой, формулирование проблемных вопросов.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F3A447"/>
              </a:buClr>
              <a:buSzPct val="85000"/>
              <a:buFont typeface="Wingdings 2" panose="05020102010507070707" pitchFamily="18" charset="2"/>
              <a:buNone/>
              <a:tabLst/>
              <a:defRPr/>
            </a:pPr>
            <a:endParaRPr kumimoji="0" lang="ru-RU" altLang="ru-RU" sz="2100" b="1" i="0" u="none" strike="noStrike" kern="1200" cap="none" spc="0" normalizeH="0" baseline="0" noProof="0" dirty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67E24518-5706-FBBE-59A9-63116858CF83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F3A447"/>
              </a:buClr>
              <a:buSzPct val="85000"/>
              <a:buFont typeface="Wingdings 2" panose="05020102010507070707" pitchFamily="18" charset="2"/>
              <a:buNone/>
              <a:tabLst/>
              <a:defRPr/>
            </a:pPr>
            <a:r>
              <a:rPr kumimoji="0" lang="ru-RU" altLang="ru-RU" sz="21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t> 1. Почему бурное развитие науки происходит именно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F3A447"/>
              </a:buClr>
              <a:buSzPct val="85000"/>
              <a:buFont typeface="Wingdings 2" panose="05020102010507070707" pitchFamily="18" charset="2"/>
              <a:buNone/>
              <a:tabLst/>
              <a:defRPr/>
            </a:pPr>
            <a:r>
              <a:rPr kumimoji="0" lang="ru-RU" altLang="ru-RU" sz="21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t>в XVI—XVIII вв., почему именно в это время складывается новое представление о Вселенной и человеке?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F3A447"/>
              </a:buClr>
              <a:buSzPct val="85000"/>
              <a:buFont typeface="Wingdings 2" panose="05020102010507070707" pitchFamily="18" charset="2"/>
              <a:buNone/>
              <a:tabLst/>
              <a:defRPr/>
            </a:pPr>
            <a:r>
              <a:rPr lang="ru-RU" altLang="ru-RU" sz="2100" b="1" dirty="0">
                <a:solidFill>
                  <a:prstClr val="black"/>
                </a:solidFill>
                <a:latin typeface="Constantia"/>
              </a:rPr>
              <a:t>2. Какие из сформировавшихся к XVIII в. представлений о мире и человеке сохранились до настоящего времени?</a:t>
            </a:r>
            <a:endParaRPr kumimoji="0" lang="ru-RU" altLang="ru-RU" sz="21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5917916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506D505-5125-2FE9-2A8F-8B3382C45D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rmAutofit/>
          </a:bodyPr>
          <a:lstStyle/>
          <a:p>
            <a:r>
              <a:rPr kumimoji="0" lang="ru-RU" sz="3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Рождение новой европейской науки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7DC016D-6092-F077-BBFB-2E67100E0C5F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F3A447"/>
              </a:buClr>
              <a:buSzPct val="85000"/>
              <a:buFont typeface="Wingdings 2" panose="05020102010507070707" pitchFamily="18" charset="2"/>
              <a:buNone/>
              <a:tabLst/>
              <a:defRPr/>
            </a:pPr>
            <a:r>
              <a:rPr kumimoji="0" lang="ru-RU" altLang="ru-RU" sz="2100" b="1" i="0" u="none" strike="noStrike" kern="1200" cap="none" spc="0" normalizeH="0" baseline="0" noProof="0" dirty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Constantia"/>
                <a:ea typeface="+mn-ea"/>
                <a:cs typeface="Calibri" panose="020F0502020204030204" pitchFamily="34" charset="0"/>
              </a:rPr>
              <a:t>I</a:t>
            </a:r>
            <a:r>
              <a:rPr kumimoji="0" lang="en-US" altLang="ru-RU" sz="2100" b="1" i="0" u="none" strike="noStrike" kern="1200" cap="none" spc="0" normalizeH="0" baseline="0" noProof="0" dirty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Constantia"/>
                <a:ea typeface="+mn-ea"/>
                <a:cs typeface="Calibri" panose="020F0502020204030204" pitchFamily="34" charset="0"/>
              </a:rPr>
              <a:t>V</a:t>
            </a:r>
            <a:r>
              <a:rPr kumimoji="0" lang="ru-RU" altLang="ru-RU" sz="2100" b="1" i="0" u="none" strike="noStrike" kern="1200" cap="none" spc="0" normalizeH="0" baseline="0" noProof="0" dirty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Constantia"/>
                <a:ea typeface="+mn-ea"/>
                <a:cs typeface="Calibri" panose="020F0502020204030204" pitchFamily="34" charset="0"/>
              </a:rPr>
              <a:t>. Усвоение новых знаний и способов действий.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F3A447"/>
              </a:buClr>
              <a:buSzPct val="85000"/>
              <a:buFont typeface="Wingdings 2" panose="05020102010507070707" pitchFamily="18" charset="2"/>
              <a:buNone/>
              <a:tabLst/>
              <a:defRPr/>
            </a:pPr>
            <a:r>
              <a:rPr kumimoji="0" lang="ru-RU" altLang="ru-RU" sz="2100" b="1" i="0" u="none" strike="noStrike" kern="1200" cap="none" spc="0" normalizeH="0" baseline="0" noProof="0" dirty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Constantia"/>
                <a:ea typeface="+mn-ea"/>
                <a:cs typeface="Calibri" panose="020F0502020204030204" pitchFamily="34" charset="0"/>
              </a:rPr>
              <a:t> </a:t>
            </a:r>
            <a:r>
              <a:rPr kumimoji="0" lang="ru-RU" altLang="ru-RU" sz="21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onstantia"/>
                <a:ea typeface="+mn-ea"/>
                <a:cs typeface="Calibri" panose="020F0502020204030204" pitchFamily="34" charset="0"/>
              </a:rPr>
              <a:t>Обобщив ответы учащихся, учитель организует изучение первого вопроса плана на основании текста параграфа, акцентируя внимание учащихся на суждении, которое завершает первый раздел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F3A447"/>
              </a:buClr>
              <a:buSzPct val="85000"/>
              <a:buFont typeface="Wingdings 2" panose="05020102010507070707" pitchFamily="18" charset="2"/>
              <a:buNone/>
              <a:tabLst/>
              <a:defRPr/>
            </a:pPr>
            <a:endParaRPr kumimoji="0" lang="ru-RU" altLang="ru-RU" sz="21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nstantia"/>
              <a:ea typeface="+mn-ea"/>
              <a:cs typeface="Calibri" panose="020F050202020403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F3A447"/>
              </a:buClr>
              <a:buSzPct val="85000"/>
              <a:buFont typeface="Wingdings 2" panose="05020102010507070707" pitchFamily="18" charset="2"/>
              <a:buNone/>
              <a:tabLst/>
              <a:defRPr/>
            </a:pPr>
            <a:endParaRPr kumimoji="0" lang="ru-RU" altLang="ru-RU" sz="2100" b="1" i="0" u="none" strike="noStrike" kern="1200" cap="none" spc="0" normalizeH="0" baseline="0" noProof="0" dirty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67E24518-5706-FBBE-59A9-63116858CF83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F3A447"/>
              </a:buClr>
              <a:buSzPct val="85000"/>
              <a:buFont typeface="Wingdings 2" panose="05020102010507070707" pitchFamily="18" charset="2"/>
              <a:buNone/>
              <a:tabLst/>
              <a:defRPr/>
            </a:pPr>
            <a:r>
              <a:rPr kumimoji="0" lang="ru-RU" altLang="ru-RU" sz="21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t> </a:t>
            </a:r>
            <a:r>
              <a:rPr lang="ru-RU" altLang="ru-RU" sz="2100" b="1" dirty="0">
                <a:solidFill>
                  <a:prstClr val="black"/>
                </a:solidFill>
                <a:latin typeface="Constantia"/>
              </a:rPr>
              <a:t>Учащиеся работают с тестом учебника на стр. 94-95. Отвечают на первый проблемный вопрос.</a:t>
            </a:r>
            <a:endParaRPr kumimoji="0" lang="ru-RU" altLang="ru-RU" sz="21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2343751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506D505-5125-2FE9-2A8F-8B3382C45D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rmAutofit/>
          </a:bodyPr>
          <a:lstStyle/>
          <a:p>
            <a:r>
              <a:rPr kumimoji="0" lang="ru-RU" sz="3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Рождение новой европейской науки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7DC016D-6092-F077-BBFB-2E67100E0C5F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F3A447"/>
              </a:buClr>
              <a:buSzPct val="85000"/>
              <a:buFont typeface="Wingdings 2" panose="05020102010507070707" pitchFamily="18" charset="2"/>
              <a:buNone/>
              <a:tabLst/>
              <a:defRPr/>
            </a:pPr>
            <a:r>
              <a:rPr kumimoji="0" lang="ru-RU" altLang="ru-RU" sz="2300" b="1" i="0" u="none" strike="noStrike" kern="1200" cap="none" spc="0" normalizeH="0" baseline="0" noProof="0" dirty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Constantia"/>
                <a:ea typeface="+mn-ea"/>
                <a:cs typeface="Calibri" panose="020F0502020204030204" pitchFamily="34" charset="0"/>
              </a:rPr>
              <a:t>I</a:t>
            </a:r>
            <a:r>
              <a:rPr kumimoji="0" lang="en-US" altLang="ru-RU" sz="2300" b="1" i="0" u="none" strike="noStrike" kern="1200" cap="none" spc="0" normalizeH="0" baseline="0" noProof="0" dirty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Constantia"/>
                <a:ea typeface="+mn-ea"/>
                <a:cs typeface="Calibri" panose="020F0502020204030204" pitchFamily="34" charset="0"/>
              </a:rPr>
              <a:t>V</a:t>
            </a:r>
            <a:r>
              <a:rPr kumimoji="0" lang="ru-RU" altLang="ru-RU" sz="2300" b="1" i="0" u="none" strike="noStrike" kern="1200" cap="none" spc="0" normalizeH="0" baseline="0" noProof="0" dirty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Constantia"/>
                <a:ea typeface="+mn-ea"/>
                <a:cs typeface="Calibri" panose="020F0502020204030204" pitchFamily="34" charset="0"/>
              </a:rPr>
              <a:t>. Усвоение новых знаний и способов действий.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F3A447"/>
              </a:buClr>
              <a:buSzPct val="85000"/>
              <a:buFont typeface="Wingdings 2" panose="05020102010507070707" pitchFamily="18" charset="2"/>
              <a:buNone/>
              <a:tabLst/>
              <a:defRPr/>
            </a:pPr>
            <a:r>
              <a:rPr kumimoji="0" lang="ru-RU" altLang="ru-RU" sz="2100" b="1" i="0" u="none" strike="noStrike" kern="1200" cap="none" spc="0" normalizeH="0" baseline="0" noProof="0" dirty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Constantia"/>
                <a:ea typeface="+mn-ea"/>
                <a:cs typeface="Calibri" panose="020F0502020204030204" pitchFamily="34" charset="0"/>
              </a:rPr>
              <a:t> </a:t>
            </a:r>
            <a:r>
              <a:rPr lang="ru-RU" altLang="ru-RU" sz="2300" b="1" dirty="0">
                <a:latin typeface="Constantia"/>
                <a:cs typeface="Calibri" panose="020F0502020204030204" pitchFamily="34" charset="0"/>
              </a:rPr>
              <a:t>У</a:t>
            </a:r>
            <a:r>
              <a:rPr kumimoji="0" lang="ru-RU" altLang="ru-RU" sz="23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Constantia"/>
                <a:ea typeface="+mn-ea"/>
                <a:cs typeface="Calibri" panose="020F0502020204030204" pitchFamily="34" charset="0"/>
              </a:rPr>
              <a:t>читель</a:t>
            </a:r>
            <a:r>
              <a:rPr kumimoji="0" lang="ru-RU" altLang="ru-RU" sz="23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onstantia"/>
                <a:ea typeface="+mn-ea"/>
                <a:cs typeface="Calibri" panose="020F0502020204030204" pitchFamily="34" charset="0"/>
              </a:rPr>
              <a:t> делит класс на шесть групп (в соответствии с информацией учебника) и выдаёт задания.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F3A447"/>
              </a:buClr>
              <a:buSzPct val="85000"/>
              <a:buFont typeface="Wingdings 2" panose="05020102010507070707" pitchFamily="18" charset="2"/>
              <a:buNone/>
              <a:tabLst/>
              <a:defRPr/>
            </a:pPr>
            <a:endParaRPr kumimoji="0" lang="ru-RU" altLang="ru-RU" sz="21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nstantia"/>
              <a:ea typeface="+mn-ea"/>
              <a:cs typeface="Calibri" panose="020F050202020403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F3A447"/>
              </a:buClr>
              <a:buSzPct val="85000"/>
              <a:buFont typeface="Wingdings 2" panose="05020102010507070707" pitchFamily="18" charset="2"/>
              <a:buNone/>
              <a:tabLst/>
              <a:defRPr/>
            </a:pPr>
            <a:endParaRPr kumimoji="0" lang="ru-RU" altLang="ru-RU" sz="2100" b="1" i="0" u="none" strike="noStrike" kern="1200" cap="none" spc="0" normalizeH="0" baseline="0" noProof="0" dirty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67E24518-5706-FBBE-59A9-63116858CF83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F3A447"/>
              </a:buClr>
              <a:buSzPct val="85000"/>
              <a:buFont typeface="Wingdings 2" panose="05020102010507070707" pitchFamily="18" charset="2"/>
              <a:buNone/>
              <a:tabLst/>
              <a:defRPr/>
            </a:pPr>
            <a:r>
              <a:rPr kumimoji="0" lang="ru-RU" altLang="ru-RU" sz="21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t>  </a:t>
            </a:r>
            <a:r>
              <a:rPr kumimoji="0" lang="ru-RU" altLang="ru-RU" sz="23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t>- У</a:t>
            </a:r>
            <a:r>
              <a:rPr lang="ru-RU" altLang="ru-RU" sz="2300" b="1" dirty="0" err="1">
                <a:solidFill>
                  <a:prstClr val="black"/>
                </a:solidFill>
                <a:latin typeface="Constantia"/>
              </a:rPr>
              <a:t>чащиеся</a:t>
            </a:r>
            <a:r>
              <a:rPr lang="ru-RU" altLang="ru-RU" sz="2300" b="1" dirty="0">
                <a:solidFill>
                  <a:prstClr val="black"/>
                </a:solidFill>
                <a:latin typeface="Constantia"/>
              </a:rPr>
              <a:t> в группе изучают</a:t>
            </a:r>
            <a:r>
              <a:rPr kumimoji="0" lang="ru-RU" altLang="ru-RU" sz="23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t> соответствующий раздел параграфа. </a:t>
            </a:r>
            <a:r>
              <a:rPr lang="ru-RU" altLang="ru-RU" sz="2300" b="1" dirty="0">
                <a:solidFill>
                  <a:prstClr val="black"/>
                </a:solidFill>
                <a:latin typeface="Constantia"/>
              </a:rPr>
              <a:t>Готовят</a:t>
            </a:r>
            <a:r>
              <a:rPr kumimoji="0" lang="ru-RU" altLang="ru-RU" sz="23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t> материал, который нужно внести в таблицу «Основные научные идеи, способствовавшие развитию новых взглядов на мир и общество» (не более двух минут).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F3A447"/>
              </a:buClr>
              <a:buSzPct val="85000"/>
              <a:buFont typeface="Wingdings 2" panose="05020102010507070707" pitchFamily="18" charset="2"/>
              <a:buNone/>
              <a:tabLst/>
              <a:defRPr/>
            </a:pPr>
            <a:r>
              <a:rPr lang="ru-RU" altLang="ru-RU" sz="2300" b="1" dirty="0">
                <a:solidFill>
                  <a:prstClr val="black"/>
                </a:solidFill>
                <a:latin typeface="Constantia"/>
              </a:rPr>
              <a:t>- Выступают с полученной информацией.</a:t>
            </a:r>
            <a:endParaRPr kumimoji="0" lang="ru-RU" altLang="ru-RU" sz="23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F3A447"/>
              </a:buClr>
              <a:buSzPct val="85000"/>
              <a:buFont typeface="Wingdings 2" panose="05020102010507070707" pitchFamily="18" charset="2"/>
              <a:buNone/>
              <a:tabLst/>
              <a:defRPr/>
            </a:pPr>
            <a:r>
              <a:rPr kumimoji="0" lang="ru-RU" altLang="ru-RU" sz="23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t>Во время выступлений представителей групп заполняется таблица.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F3A447"/>
              </a:buClr>
              <a:buSzPct val="85000"/>
              <a:buFont typeface="Wingdings 2" panose="05020102010507070707" pitchFamily="18" charset="2"/>
              <a:buNone/>
              <a:tabLst/>
              <a:defRPr/>
            </a:pPr>
            <a:endParaRPr kumimoji="0" lang="ru-RU" altLang="ru-RU" sz="21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1375688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A2C14B7-5EAC-36AB-6E33-07DF0CFB5E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/>
          <a:lstStyle/>
          <a:p>
            <a:r>
              <a:rPr kumimoji="0" lang="ru-RU" sz="3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Рождение новой европейской науки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7B43212-C999-73AE-E4A9-581E2E529A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485527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100" b="1" dirty="0"/>
              <a:t>Примерный вариант заполнения таблицы</a:t>
            </a:r>
          </a:p>
          <a:p>
            <a:pPr marL="0" indent="0" algn="ctr">
              <a:buNone/>
            </a:pPr>
            <a:endParaRPr lang="ru-RU" sz="2100" b="1" dirty="0"/>
          </a:p>
          <a:p>
            <a:pPr marL="0" indent="0" algn="ctr">
              <a:buNone/>
            </a:pPr>
            <a:endParaRPr lang="ru-RU" sz="2100" b="1" dirty="0"/>
          </a:p>
        </p:txBody>
      </p:sp>
      <p:graphicFrame>
        <p:nvGraphicFramePr>
          <p:cNvPr id="7" name="Таблица 7">
            <a:extLst>
              <a:ext uri="{FF2B5EF4-FFF2-40B4-BE49-F238E27FC236}">
                <a16:creationId xmlns:a16="http://schemas.microsoft.com/office/drawing/2014/main" id="{F8CA4C48-7F90-6C79-BCCD-53CDA53BF77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13010511"/>
              </p:ext>
            </p:extLst>
          </p:nvPr>
        </p:nvGraphicFramePr>
        <p:xfrm>
          <a:off x="457200" y="2852936"/>
          <a:ext cx="8229600" cy="288032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057400">
                  <a:extLst>
                    <a:ext uri="{9D8B030D-6E8A-4147-A177-3AD203B41FA5}">
                      <a16:colId xmlns:a16="http://schemas.microsoft.com/office/drawing/2014/main" val="1237870489"/>
                    </a:ext>
                  </a:extLst>
                </a:gridCol>
                <a:gridCol w="1697360">
                  <a:extLst>
                    <a:ext uri="{9D8B030D-6E8A-4147-A177-3AD203B41FA5}">
                      <a16:colId xmlns:a16="http://schemas.microsoft.com/office/drawing/2014/main" val="378244784"/>
                    </a:ext>
                  </a:extLst>
                </a:gridCol>
                <a:gridCol w="2016224">
                  <a:extLst>
                    <a:ext uri="{9D8B030D-6E8A-4147-A177-3AD203B41FA5}">
                      <a16:colId xmlns:a16="http://schemas.microsoft.com/office/drawing/2014/main" val="2544235044"/>
                    </a:ext>
                  </a:extLst>
                </a:gridCol>
                <a:gridCol w="2458616">
                  <a:extLst>
                    <a:ext uri="{9D8B030D-6E8A-4147-A177-3AD203B41FA5}">
                      <a16:colId xmlns:a16="http://schemas.microsoft.com/office/drawing/2014/main" val="1762372530"/>
                    </a:ext>
                  </a:extLst>
                </a:gridCol>
              </a:tblGrid>
              <a:tr h="2049240">
                <a:tc>
                  <a:txBody>
                    <a:bodyPr/>
                    <a:lstStyle/>
                    <a:p>
                      <a:r>
                        <a:rPr lang="ru-RU" dirty="0">
                          <a:solidFill>
                            <a:schemeClr val="tx1"/>
                          </a:solidFill>
                        </a:rPr>
                        <a:t>Учёные и мыслители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solidFill>
                            <a:schemeClr val="tx1"/>
                          </a:solidFill>
                        </a:rPr>
                        <a:t>Страна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solidFill>
                            <a:schemeClr val="tx1"/>
                          </a:solidFill>
                        </a:rPr>
                        <a:t>Основные идеи, открытия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solidFill>
                            <a:schemeClr val="tx1"/>
                          </a:solidFill>
                        </a:rPr>
                        <a:t>Влияние на формирование взглядов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81768783"/>
                  </a:ext>
                </a:extLst>
              </a:tr>
              <a:tr h="83108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4040405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4067808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506D505-5125-2FE9-2A8F-8B3382C45D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rmAutofit/>
          </a:bodyPr>
          <a:lstStyle/>
          <a:p>
            <a:r>
              <a:rPr kumimoji="0" lang="ru-RU" sz="3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Рождение новой европейской науки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7DC016D-6092-F077-BBFB-2E67100E0C5F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F3A447"/>
              </a:buClr>
              <a:buSzPct val="85000"/>
              <a:buFont typeface="Wingdings 2" panose="05020102010507070707" pitchFamily="18" charset="2"/>
              <a:buNone/>
              <a:tabLst/>
              <a:defRPr/>
            </a:pPr>
            <a:r>
              <a:rPr kumimoji="0" lang="ru-RU" altLang="ru-RU" sz="2100" b="1" i="0" u="none" strike="noStrike" kern="1200" cap="none" spc="0" normalizeH="0" baseline="0" noProof="0" dirty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Calibri" panose="020F0502020204030204" pitchFamily="34" charset="0"/>
              </a:rPr>
              <a:t>V. Закрепление знаний</a:t>
            </a:r>
            <a:r>
              <a:rPr kumimoji="0" lang="ru-RU" altLang="ru-RU" sz="2100" b="1" i="0" u="none" strike="noStrike" kern="1200" cap="none" spc="0" normalizeH="0" baseline="0" noProof="0" dirty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Constantia"/>
                <a:ea typeface="+mn-ea"/>
                <a:cs typeface="Calibri" panose="020F0502020204030204" pitchFamily="34" charset="0"/>
              </a:rPr>
              <a:t>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F3A447"/>
              </a:buClr>
              <a:buSzPct val="85000"/>
              <a:buFont typeface="Wingdings 2" panose="05020102010507070707" pitchFamily="18" charset="2"/>
              <a:buNone/>
              <a:tabLst/>
              <a:defRPr/>
            </a:pPr>
            <a:endParaRPr kumimoji="0" lang="ru-RU" altLang="ru-RU" sz="2100" b="0" i="0" u="none" strike="noStrike" kern="1200" cap="none" spc="0" normalizeH="0" baseline="0" noProof="0" dirty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uLnTx/>
              <a:uFillTx/>
              <a:latin typeface="Constantia"/>
              <a:ea typeface="+mn-ea"/>
              <a:cs typeface="Calibri" panose="020F050202020403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F3A447"/>
              </a:buClr>
              <a:buSzPct val="85000"/>
              <a:buFont typeface="Wingdings 2" panose="05020102010507070707" pitchFamily="18" charset="2"/>
              <a:buNone/>
              <a:tabLst/>
              <a:defRPr/>
            </a:pPr>
            <a:endParaRPr kumimoji="0" lang="ru-RU" altLang="ru-RU" sz="2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nstantia"/>
              <a:ea typeface="+mn-ea"/>
              <a:cs typeface="Calibri" panose="020F050202020403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F3A447"/>
              </a:buClr>
              <a:buSzPct val="85000"/>
              <a:buFont typeface="Wingdings 2" panose="05020102010507070707" pitchFamily="18" charset="2"/>
              <a:buNone/>
              <a:tabLst/>
              <a:defRPr/>
            </a:pPr>
            <a:endParaRPr kumimoji="0" lang="ru-RU" altLang="ru-RU" sz="21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Constantia"/>
              <a:ea typeface="+mn-ea"/>
              <a:cs typeface="Calibri" panose="020F050202020403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F3A447"/>
              </a:buClr>
              <a:buSzPct val="85000"/>
              <a:buFont typeface="Wingdings 2" panose="05020102010507070707" pitchFamily="18" charset="2"/>
              <a:buNone/>
              <a:tabLst/>
              <a:defRPr/>
            </a:pPr>
            <a:endParaRPr kumimoji="0" lang="ru-RU" altLang="ru-RU" sz="21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nstantia"/>
              <a:ea typeface="+mn-ea"/>
              <a:cs typeface="Calibri" panose="020F050202020403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F3A447"/>
              </a:buClr>
              <a:buSzPct val="85000"/>
              <a:buFont typeface="Wingdings 2" panose="05020102010507070707" pitchFamily="18" charset="2"/>
              <a:buNone/>
              <a:tabLst/>
              <a:defRPr/>
            </a:pPr>
            <a:endParaRPr kumimoji="0" lang="ru-RU" altLang="ru-RU" sz="2100" b="1" i="0" u="none" strike="noStrike" kern="1200" cap="none" spc="0" normalizeH="0" baseline="0" noProof="0" dirty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67E24518-5706-FBBE-59A9-63116858CF83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F3A447"/>
              </a:buClr>
              <a:buSzPct val="85000"/>
              <a:buFont typeface="Wingdings 2" panose="05020102010507070707" pitchFamily="18" charset="2"/>
              <a:buNone/>
              <a:tabLst/>
              <a:defRPr/>
            </a:pPr>
            <a:r>
              <a:rPr kumimoji="0" lang="ru-RU" altLang="ru-RU" sz="21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t> </a:t>
            </a:r>
            <a:r>
              <a:rPr lang="ru-RU" altLang="ru-RU" sz="2100" b="1" dirty="0">
                <a:solidFill>
                  <a:srgbClr val="000000"/>
                </a:solidFill>
                <a:latin typeface="Constantia"/>
                <a:cs typeface="Calibri" panose="020F0502020204030204" pitchFamily="34" charset="0"/>
              </a:rPr>
              <a:t>Подведение итогов. Ответы на второй проблемный вопрос: </a:t>
            </a:r>
            <a:r>
              <a:rPr kumimoji="0" lang="ru-RU" altLang="ru-RU" sz="21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t>Какие из сформировавшихся к XVIII в. представлений о мире и человеке сохранились до настоящего времени?</a:t>
            </a:r>
            <a:endParaRPr kumimoji="0" lang="ru-RU" altLang="ru-RU" sz="21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nstantia"/>
              <a:ea typeface="+mn-ea"/>
              <a:cs typeface="Calibri" panose="020F050202020403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F3A447"/>
              </a:buClr>
              <a:buSzPct val="85000"/>
              <a:buFont typeface="Wingdings 2" panose="05020102010507070707" pitchFamily="18" charset="2"/>
              <a:buNone/>
              <a:tabLst/>
              <a:defRPr/>
            </a:pPr>
            <a:endParaRPr kumimoji="0" lang="ru-RU" altLang="ru-RU" sz="21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7236516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506D505-5125-2FE9-2A8F-8B3382C45D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rmAutofit/>
          </a:bodyPr>
          <a:lstStyle/>
          <a:p>
            <a:r>
              <a:rPr kumimoji="0" lang="ru-RU" sz="3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Рождение новой европейской науки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7DC016D-6092-F077-BBFB-2E67100E0C5F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F3A447"/>
              </a:buClr>
              <a:buSzPct val="85000"/>
              <a:buFont typeface="Wingdings 2" panose="05020102010507070707" pitchFamily="18" charset="2"/>
              <a:buNone/>
              <a:tabLst/>
              <a:defRPr/>
            </a:pPr>
            <a:r>
              <a:rPr kumimoji="0" lang="ru-RU" altLang="ru-RU" sz="2100" b="1" i="0" u="none" strike="noStrike" kern="1200" cap="none" spc="0" normalizeH="0" baseline="0" noProof="0" dirty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Constantia"/>
                <a:ea typeface="+mn-ea"/>
                <a:cs typeface="Calibri" panose="020F0502020204030204" pitchFamily="34" charset="0"/>
              </a:rPr>
              <a:t>VI. Рефлексия</a:t>
            </a:r>
            <a:endParaRPr kumimoji="0" lang="ru-RU" altLang="ru-RU" sz="2100" b="0" i="0" u="none" strike="noStrike" kern="1200" cap="none" spc="0" normalizeH="0" baseline="0" noProof="0" dirty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uLnTx/>
              <a:uFillTx/>
              <a:latin typeface="Constantia"/>
              <a:ea typeface="+mn-ea"/>
              <a:cs typeface="Calibri" panose="020F050202020403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F3A447"/>
              </a:buClr>
              <a:buSzPct val="85000"/>
              <a:buFont typeface="Wingdings 2" panose="05020102010507070707" pitchFamily="18" charset="2"/>
              <a:buNone/>
              <a:tabLst/>
              <a:defRPr/>
            </a:pPr>
            <a:endParaRPr kumimoji="0" lang="ru-RU" altLang="ru-RU" sz="2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nstantia"/>
              <a:ea typeface="+mn-ea"/>
              <a:cs typeface="Calibri" panose="020F050202020403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F3A447"/>
              </a:buClr>
              <a:buSzPct val="85000"/>
              <a:buFont typeface="Wingdings 2" panose="05020102010507070707" pitchFamily="18" charset="2"/>
              <a:buNone/>
              <a:tabLst/>
              <a:defRPr/>
            </a:pPr>
            <a:endParaRPr kumimoji="0" lang="ru-RU" altLang="ru-RU" sz="21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Constantia"/>
              <a:ea typeface="+mn-ea"/>
              <a:cs typeface="Calibri" panose="020F050202020403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F3A447"/>
              </a:buClr>
              <a:buSzPct val="85000"/>
              <a:buFont typeface="Wingdings 2" panose="05020102010507070707" pitchFamily="18" charset="2"/>
              <a:buNone/>
              <a:tabLst/>
              <a:defRPr/>
            </a:pPr>
            <a:endParaRPr kumimoji="0" lang="ru-RU" altLang="ru-RU" sz="21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nstantia"/>
              <a:ea typeface="+mn-ea"/>
              <a:cs typeface="Calibri" panose="020F050202020403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F3A447"/>
              </a:buClr>
              <a:buSzPct val="85000"/>
              <a:buFont typeface="Wingdings 2" panose="05020102010507070707" pitchFamily="18" charset="2"/>
              <a:buNone/>
              <a:tabLst/>
              <a:defRPr/>
            </a:pPr>
            <a:endParaRPr kumimoji="0" lang="ru-RU" altLang="ru-RU" sz="2100" b="1" i="0" u="none" strike="noStrike" kern="1200" cap="none" spc="0" normalizeH="0" baseline="0" noProof="0" dirty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67E24518-5706-FBBE-59A9-63116858CF83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F3A447"/>
              </a:buClr>
              <a:buSzPct val="85000"/>
              <a:buFont typeface="Wingdings 2" panose="05020102010507070707" pitchFamily="18" charset="2"/>
              <a:buNone/>
              <a:tabLst/>
              <a:defRPr/>
            </a:pPr>
            <a:r>
              <a:rPr kumimoji="0" lang="ru-RU" altLang="ru-RU" sz="21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t> </a:t>
            </a:r>
            <a:r>
              <a:rPr kumimoji="0" lang="ru-RU" altLang="ru-RU" sz="21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tantia"/>
                <a:ea typeface="+mn-ea"/>
                <a:cs typeface="Calibri" panose="020F0502020204030204" pitchFamily="34" charset="0"/>
              </a:rPr>
              <a:t>– Что вам понравилось больше всего на этом уроке?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F3A447"/>
              </a:buClr>
              <a:buSzPct val="85000"/>
              <a:buFont typeface="Wingdings 2" panose="05020102010507070707" pitchFamily="18" charset="2"/>
              <a:buNone/>
              <a:tabLst/>
              <a:defRPr/>
            </a:pPr>
            <a:r>
              <a:rPr kumimoji="0" lang="ru-RU" altLang="ru-RU" sz="21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tantia"/>
                <a:ea typeface="+mn-ea"/>
                <a:cs typeface="Calibri" panose="020F0502020204030204" pitchFamily="34" charset="0"/>
              </a:rPr>
              <a:t>– Что было самым ценным из услышанного?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F3A447"/>
              </a:buClr>
              <a:buSzPct val="85000"/>
              <a:buFont typeface="Wingdings 2" panose="05020102010507070707" pitchFamily="18" charset="2"/>
              <a:buNone/>
              <a:tabLst/>
              <a:defRPr/>
            </a:pPr>
            <a:r>
              <a:rPr kumimoji="0" lang="ru-RU" altLang="ru-RU" sz="21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tantia"/>
                <a:ea typeface="+mn-ea"/>
                <a:cs typeface="Calibri" panose="020F0502020204030204" pitchFamily="34" charset="0"/>
              </a:rPr>
              <a:t>– Хотели бы вы что-нибудь изменить? Если да, то как именно и какова степень вашего участия в этом процессе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F3A447"/>
              </a:buClr>
              <a:buSzPct val="85000"/>
              <a:buFont typeface="Wingdings 2" panose="05020102010507070707" pitchFamily="18" charset="2"/>
              <a:buNone/>
              <a:tabLst/>
              <a:defRPr/>
            </a:pPr>
            <a:endParaRPr kumimoji="0" lang="ru-RU" altLang="ru-RU" sz="21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4311904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506D505-5125-2FE9-2A8F-8B3382C45D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rmAutofit/>
          </a:bodyPr>
          <a:lstStyle/>
          <a:p>
            <a:r>
              <a:rPr kumimoji="0" lang="ru-RU" sz="3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Рождение новой европейской науки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7DC016D-6092-F077-BBFB-2E67100E0C5F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F3A447"/>
              </a:buClr>
              <a:buSzPct val="85000"/>
              <a:buFont typeface="Wingdings 2" panose="05020102010507070707" pitchFamily="18" charset="2"/>
              <a:buNone/>
              <a:tabLst/>
              <a:defRPr/>
            </a:pPr>
            <a:r>
              <a:rPr kumimoji="0" lang="ru-RU" altLang="ru-RU" sz="2100" b="1" i="0" u="none" strike="noStrike" kern="1200" cap="none" spc="0" normalizeH="0" baseline="0" noProof="0" dirty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Constantia"/>
                <a:ea typeface="+mn-ea"/>
                <a:cs typeface="Calibri" panose="020F0502020204030204" pitchFamily="34" charset="0"/>
              </a:rPr>
              <a:t>VII. Информация о домашнем задании</a:t>
            </a:r>
            <a:endParaRPr kumimoji="0" lang="ru-RU" altLang="ru-RU" sz="2100" b="0" i="0" u="none" strike="noStrike" kern="1200" cap="none" spc="0" normalizeH="0" baseline="0" noProof="0" dirty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F3A447"/>
              </a:buClr>
              <a:buSzPct val="85000"/>
              <a:buFont typeface="Wingdings 2" panose="05020102010507070707" pitchFamily="18" charset="2"/>
              <a:buNone/>
              <a:tabLst/>
              <a:defRPr/>
            </a:pPr>
            <a:endParaRPr kumimoji="0" lang="ru-RU" altLang="ru-RU" sz="2100" b="0" i="0" u="none" strike="noStrike" kern="1200" cap="none" spc="0" normalizeH="0" baseline="0" noProof="0" dirty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uLnTx/>
              <a:uFillTx/>
              <a:latin typeface="Constantia"/>
              <a:ea typeface="+mn-ea"/>
              <a:cs typeface="Calibri" panose="020F050202020403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F3A447"/>
              </a:buClr>
              <a:buSzPct val="85000"/>
              <a:buFont typeface="Wingdings 2" panose="05020102010507070707" pitchFamily="18" charset="2"/>
              <a:buNone/>
              <a:tabLst/>
              <a:defRPr/>
            </a:pPr>
            <a:endParaRPr kumimoji="0" lang="ru-RU" altLang="ru-RU" sz="2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nstantia"/>
              <a:ea typeface="+mn-ea"/>
              <a:cs typeface="Calibri" panose="020F050202020403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F3A447"/>
              </a:buClr>
              <a:buSzPct val="85000"/>
              <a:buFont typeface="Wingdings 2" panose="05020102010507070707" pitchFamily="18" charset="2"/>
              <a:buNone/>
              <a:tabLst/>
              <a:defRPr/>
            </a:pPr>
            <a:endParaRPr kumimoji="0" lang="ru-RU" altLang="ru-RU" sz="21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Constantia"/>
              <a:ea typeface="+mn-ea"/>
              <a:cs typeface="Calibri" panose="020F050202020403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F3A447"/>
              </a:buClr>
              <a:buSzPct val="85000"/>
              <a:buFont typeface="Wingdings 2" panose="05020102010507070707" pitchFamily="18" charset="2"/>
              <a:buNone/>
              <a:tabLst/>
              <a:defRPr/>
            </a:pPr>
            <a:endParaRPr kumimoji="0" lang="ru-RU" altLang="ru-RU" sz="21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nstantia"/>
              <a:ea typeface="+mn-ea"/>
              <a:cs typeface="Calibri" panose="020F050202020403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F3A447"/>
              </a:buClr>
              <a:buSzPct val="85000"/>
              <a:buFont typeface="Wingdings 2" panose="05020102010507070707" pitchFamily="18" charset="2"/>
              <a:buNone/>
              <a:tabLst/>
              <a:defRPr/>
            </a:pPr>
            <a:endParaRPr kumimoji="0" lang="ru-RU" altLang="ru-RU" sz="2100" b="1" i="0" u="none" strike="noStrike" kern="1200" cap="none" spc="0" normalizeH="0" baseline="0" noProof="0" dirty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67E24518-5706-FBBE-59A9-63116858CF83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F3A447"/>
              </a:buClr>
              <a:buSzPct val="85000"/>
              <a:buFont typeface="Wingdings 2" panose="05020102010507070707" pitchFamily="18" charset="2"/>
              <a:buNone/>
              <a:tabLst/>
              <a:defRPr/>
            </a:pPr>
            <a:r>
              <a:rPr kumimoji="0" lang="ru-RU" altLang="ru-RU" sz="21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t> </a:t>
            </a:r>
            <a:r>
              <a:rPr lang="ru-RU" altLang="ru-RU" sz="2100" b="1" dirty="0">
                <a:solidFill>
                  <a:srgbClr val="000000"/>
                </a:solidFill>
                <a:latin typeface="Constantia"/>
                <a:cs typeface="Calibri" panose="020F0502020204030204" pitchFamily="34" charset="0"/>
              </a:rPr>
              <a:t>Закончить оформление таблицы по теме</a:t>
            </a:r>
            <a:endParaRPr kumimoji="0" lang="ru-RU" altLang="ru-RU" sz="21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nstantia"/>
              <a:ea typeface="+mn-ea"/>
              <a:cs typeface="Calibri" panose="020F050202020403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F3A447"/>
              </a:buClr>
              <a:buSzPct val="85000"/>
              <a:buFont typeface="Wingdings 2" panose="05020102010507070707" pitchFamily="18" charset="2"/>
              <a:buNone/>
              <a:tabLst/>
              <a:defRPr/>
            </a:pPr>
            <a:endParaRPr kumimoji="0" lang="ru-RU" altLang="ru-RU" sz="21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2144574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D51B09E-7B9F-6069-2AD1-56BCA78DC7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634082"/>
          </a:xfrm>
        </p:spPr>
        <p:txBody>
          <a:bodyPr>
            <a:normAutofit fontScale="90000"/>
          </a:bodyPr>
          <a:lstStyle/>
          <a:p>
            <a:r>
              <a:rPr kumimoji="0" lang="ru-RU" sz="36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Рождение новой европейской науки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8871B62-7615-54CA-9810-2B32EAF6423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F3A447"/>
              </a:buClr>
              <a:buSzPct val="85000"/>
              <a:buFont typeface="Wingdings 2" panose="05020102010507070707" pitchFamily="18" charset="2"/>
              <a:buNone/>
              <a:tabLst/>
              <a:defRPr/>
            </a:pPr>
            <a:r>
              <a:rPr lang="ru-RU" altLang="ru-RU" sz="2100" b="1" dirty="0">
                <a:solidFill>
                  <a:schemeClr val="accent6">
                    <a:lumMod val="50000"/>
                  </a:schemeClr>
                </a:solidFill>
                <a:latin typeface="Constantia"/>
              </a:rPr>
              <a:t>Литература</a:t>
            </a:r>
            <a:r>
              <a:rPr kumimoji="0" lang="ru-RU" altLang="ru-RU" sz="2100" b="1" i="0" u="none" strike="noStrike" kern="1200" cap="none" spc="0" normalizeH="0" baseline="0" noProof="0" dirty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t>: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F3A447"/>
              </a:buClr>
              <a:buSzPct val="85000"/>
              <a:buFont typeface="Wingdings 2" panose="05020102010507070707" pitchFamily="18" charset="2"/>
              <a:buNone/>
              <a:tabLst/>
              <a:defRPr/>
            </a:pPr>
            <a:r>
              <a:rPr kumimoji="0" lang="ru-RU" altLang="ru-RU" sz="2100" b="1" i="0" u="none" strike="noStrike" kern="1200" cap="none" spc="0" normalizeH="0" baseline="0" noProof="0" dirty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t>1</a:t>
            </a:r>
            <a:r>
              <a:rPr kumimoji="0" lang="ru-RU" altLang="ru-RU" sz="21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onstantia"/>
                <a:ea typeface="+mn-ea"/>
                <a:cs typeface="+mn-cs"/>
              </a:rPr>
              <a:t>. Всеобщая история. История Нового времени.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F3A447"/>
              </a:buClr>
              <a:buSzPct val="85000"/>
              <a:buFont typeface="Wingdings 2" panose="05020102010507070707" pitchFamily="18" charset="2"/>
              <a:buNone/>
              <a:tabLst/>
              <a:defRPr/>
            </a:pPr>
            <a:r>
              <a:rPr kumimoji="0" lang="ru-RU" altLang="ru-RU" sz="21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onstantia"/>
                <a:ea typeface="+mn-ea"/>
                <a:cs typeface="+mn-cs"/>
              </a:rPr>
              <a:t>1500—1800. Поурочные разработки. 7 класс : пособие для учителей </a:t>
            </a:r>
            <a:r>
              <a:rPr kumimoji="0" lang="ru-RU" altLang="ru-RU" sz="21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Constantia"/>
                <a:ea typeface="+mn-ea"/>
                <a:cs typeface="+mn-cs"/>
              </a:rPr>
              <a:t>общеобразоват</a:t>
            </a:r>
            <a:r>
              <a:rPr kumimoji="0" lang="ru-RU" altLang="ru-RU" sz="21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onstantia"/>
                <a:ea typeface="+mn-ea"/>
                <a:cs typeface="+mn-cs"/>
              </a:rPr>
              <a:t>. организаций /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F3A447"/>
              </a:buClr>
              <a:buSzPct val="85000"/>
              <a:buFont typeface="Wingdings 2" panose="05020102010507070707" pitchFamily="18" charset="2"/>
              <a:buNone/>
              <a:tabLst/>
              <a:defRPr/>
            </a:pPr>
            <a:r>
              <a:rPr kumimoji="0" lang="ru-RU" altLang="ru-RU" sz="21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onstantia"/>
                <a:ea typeface="+mn-ea"/>
                <a:cs typeface="+mn-cs"/>
              </a:rPr>
              <a:t>А. Я. </a:t>
            </a:r>
            <a:r>
              <a:rPr kumimoji="0" lang="ru-RU" altLang="ru-RU" sz="21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Constantia"/>
                <a:ea typeface="+mn-ea"/>
                <a:cs typeface="+mn-cs"/>
              </a:rPr>
              <a:t>Юдовская</a:t>
            </a:r>
            <a:r>
              <a:rPr kumimoji="0" lang="ru-RU" altLang="ru-RU" sz="21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onstantia"/>
                <a:ea typeface="+mn-ea"/>
                <a:cs typeface="+mn-cs"/>
              </a:rPr>
              <a:t>, Л. М. Ванюшкина, Т. В. Коваль. —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F3A447"/>
              </a:buClr>
              <a:buSzPct val="85000"/>
              <a:buFont typeface="Wingdings 2" panose="05020102010507070707" pitchFamily="18" charset="2"/>
              <a:buNone/>
              <a:tabLst/>
              <a:defRPr/>
            </a:pPr>
            <a:r>
              <a:rPr kumimoji="0" lang="ru-RU" altLang="ru-RU" sz="21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onstantia"/>
                <a:ea typeface="+mn-ea"/>
                <a:cs typeface="+mn-cs"/>
              </a:rPr>
              <a:t>М. : Просвещение, 2013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F3A447"/>
              </a:buClr>
              <a:buSzPct val="85000"/>
              <a:buFont typeface="Wingdings 2" panose="05020102010507070707" pitchFamily="18" charset="2"/>
              <a:buNone/>
              <a:tabLst/>
              <a:defRPr/>
            </a:pPr>
            <a:r>
              <a:rPr lang="ru-RU" altLang="ru-RU" sz="2100" b="1" dirty="0">
                <a:solidFill>
                  <a:schemeClr val="accent6">
                    <a:lumMod val="50000"/>
                  </a:schemeClr>
                </a:solidFill>
                <a:latin typeface="Constantia"/>
              </a:rPr>
              <a:t>Ссылки на сайты: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F3A447"/>
              </a:buClr>
              <a:buSzPct val="85000"/>
              <a:buFont typeface="Wingdings 2" panose="05020102010507070707" pitchFamily="18" charset="2"/>
              <a:buNone/>
              <a:tabLst/>
              <a:defRPr/>
            </a:pPr>
            <a:r>
              <a:rPr lang="en-US" sz="2100" dirty="0"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https://yandex.ru/images/search?pos=12&amp;img_url=http%3A%2F%2Fcolorweek.ru%2Fwp-content%2Fuploads%2F2016%2F06%2F01davinchi.jpg&amp;text=</a:t>
            </a:r>
            <a:r>
              <a:rPr lang="ru-RU" sz="2100" dirty="0"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портреты%20учёных%20эпохи%20возрождения&amp;</a:t>
            </a:r>
            <a:r>
              <a:rPr lang="en-US" sz="2100" dirty="0" err="1"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lr</a:t>
            </a:r>
            <a:r>
              <a:rPr lang="en-US" sz="2100" dirty="0"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=117273&amp;rpt=</a:t>
            </a:r>
            <a:r>
              <a:rPr lang="en-US" sz="2100" dirty="0" err="1"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simage&amp;source</a:t>
            </a:r>
            <a:r>
              <a:rPr lang="en-US" sz="2100" dirty="0"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=</a:t>
            </a:r>
            <a:r>
              <a:rPr lang="en-US" sz="2100" dirty="0" err="1"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serp</a:t>
            </a:r>
            <a:endParaRPr lang="ru-RU" altLang="ru-RU" sz="2100" b="1" dirty="0">
              <a:latin typeface="Constantia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F3A447"/>
              </a:buClr>
              <a:buSzPct val="85000"/>
              <a:buFont typeface="Wingdings 2" panose="05020102010507070707" pitchFamily="18" charset="2"/>
              <a:buNone/>
              <a:tabLst/>
              <a:defRPr/>
            </a:pPr>
            <a:endParaRPr kumimoji="0" lang="ru-RU" altLang="ru-RU" sz="2100" b="1" i="0" u="none" strike="noStrike" kern="1200" cap="none" spc="0" normalizeH="0" baseline="0" noProof="0" dirty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F3A447"/>
              </a:buClr>
              <a:buSzPct val="85000"/>
              <a:buFont typeface="Wingdings 2" panose="05020102010507070707" pitchFamily="18" charset="2"/>
              <a:buNone/>
              <a:tabLst/>
              <a:defRPr/>
            </a:pPr>
            <a:endParaRPr kumimoji="0" lang="ru-RU" altLang="ru-RU" sz="2300" b="1" i="0" u="none" strike="noStrike" kern="1200" cap="none" spc="0" normalizeH="0" baseline="0" noProof="0" dirty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F3A447"/>
              </a:buClr>
              <a:buSzPct val="85000"/>
              <a:buNone/>
              <a:tabLst/>
              <a:defRPr/>
            </a:pPr>
            <a:endParaRPr kumimoji="0" lang="ru-RU" altLang="ru-RU" sz="23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Constantia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F3A447"/>
              </a:buClr>
              <a:buSzPct val="85000"/>
              <a:buFont typeface="Wingdings 2" panose="05020102010507070707" pitchFamily="18" charset="2"/>
              <a:buNone/>
              <a:tabLst/>
              <a:defRPr/>
            </a:pPr>
            <a:endParaRPr kumimoji="0" lang="ru-RU" altLang="ru-RU" sz="2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F3A447"/>
              </a:buClr>
              <a:buSzPct val="85000"/>
              <a:buFont typeface="Wingdings 2" panose="05020102010507070707" pitchFamily="18" charset="2"/>
              <a:buNone/>
              <a:tabLst/>
              <a:defRPr/>
            </a:pPr>
            <a:endParaRPr kumimoji="0" lang="ru-RU" altLang="ru-RU" sz="2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216048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E0F744E-8B07-B846-337C-86A327CF2D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 fontScale="90000"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tabLst/>
              <a:defRPr/>
            </a:pPr>
            <a:r>
              <a:rPr kumimoji="0" lang="ru-RU" sz="4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Рождение новой европейской науки</a:t>
            </a:r>
            <a:br>
              <a:rPr kumimoji="0" lang="ru-RU" sz="4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5BF87B7-6C9E-2E43-D18D-108136A936C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1520" y="1052736"/>
            <a:ext cx="8640960" cy="5616624"/>
          </a:xfrm>
        </p:spPr>
        <p:txBody>
          <a:bodyPr>
            <a:normAutofit lnSpcReduction="1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F3A447"/>
              </a:buClr>
              <a:buSzPct val="85000"/>
              <a:buFont typeface="Wingdings 2"/>
              <a:buNone/>
              <a:tabLst/>
              <a:defRPr/>
            </a:pPr>
            <a:r>
              <a:rPr kumimoji="0" lang="ru-RU" sz="2100" b="1" i="0" u="none" strike="noStrike" kern="1200" cap="none" spc="0" normalizeH="0" baseline="0" noProof="0" dirty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t>Цель урока:  </a:t>
            </a:r>
            <a:r>
              <a:rPr kumimoji="0" lang="ru-RU" sz="21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onstantia"/>
                <a:ea typeface="+mn-ea"/>
                <a:cs typeface="+mn-cs"/>
              </a:rPr>
              <a:t>Познакомить учащихся с развитием новой европейской науки и учеными, которые внесли свой вклад в развитие науки.</a:t>
            </a:r>
            <a:endParaRPr kumimoji="0" lang="ru-RU" sz="21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Constantia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F3A447"/>
              </a:buClr>
              <a:buSzPct val="85000"/>
              <a:buFont typeface="Wingdings 2"/>
              <a:buNone/>
              <a:tabLst/>
              <a:defRPr/>
            </a:pPr>
            <a:r>
              <a:rPr kumimoji="0" lang="ru-RU" sz="2100" b="1" i="0" u="none" strike="noStrike" kern="1200" cap="none" spc="0" normalizeH="0" baseline="0" noProof="0" dirty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t>Задачи: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F3A447"/>
              </a:buClr>
              <a:buSzPct val="85000"/>
              <a:buFont typeface="Wingdings 2"/>
              <a:buNone/>
              <a:tabLst/>
              <a:defRPr/>
            </a:pPr>
            <a:r>
              <a:rPr kumimoji="0" lang="ru-RU" sz="2100" b="1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t>Образовательные: </a:t>
            </a:r>
            <a:endParaRPr kumimoji="0" lang="ru-RU" sz="2100" b="0" i="0" u="sng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F3A447"/>
              </a:buClr>
              <a:buSzPct val="85000"/>
              <a:buFont typeface="Wingdings 2"/>
              <a:buChar char=""/>
              <a:tabLst/>
              <a:defRPr/>
            </a:pPr>
            <a:r>
              <a:rPr kumimoji="0" lang="ru-RU" sz="2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t>Сформировать представление о путях развития новой европейской науки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F3A447"/>
              </a:buClr>
              <a:buSzPct val="85000"/>
              <a:buFont typeface="Wingdings 2"/>
              <a:buNone/>
              <a:tabLst/>
              <a:defRPr/>
            </a:pPr>
            <a:r>
              <a:rPr kumimoji="0" lang="ru-RU" sz="2100" b="1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t>Развивающие:</a:t>
            </a:r>
            <a:r>
              <a:rPr kumimoji="0" lang="ru-RU" sz="21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t> </a:t>
            </a:r>
            <a:endParaRPr kumimoji="0" lang="ru-RU" sz="21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F3A447"/>
              </a:buClr>
              <a:buSzPct val="85000"/>
              <a:buFont typeface="Wingdings 2"/>
              <a:buChar char=""/>
              <a:tabLst/>
              <a:defRPr/>
            </a:pPr>
            <a:r>
              <a:rPr kumimoji="0" lang="ru-RU" sz="2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t>Развивать монологическую речь, образное и творческое мышление, навыки анализа, сравнения, описания;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F3A447"/>
              </a:buClr>
              <a:buSzPct val="85000"/>
              <a:buFont typeface="Wingdings 2"/>
              <a:buChar char=""/>
              <a:tabLst/>
              <a:defRPr/>
            </a:pPr>
            <a:r>
              <a:rPr kumimoji="0" lang="ru-RU" sz="2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t>Развивать умение работать с текстом учебника, находить нужную информацию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F3A447"/>
              </a:buClr>
              <a:buSzPct val="85000"/>
              <a:buFont typeface="Wingdings 2"/>
              <a:buNone/>
              <a:tabLst/>
              <a:defRPr/>
            </a:pPr>
            <a:r>
              <a:rPr kumimoji="0" lang="ru-RU" sz="2100" b="1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t>Воспитательные: </a:t>
            </a:r>
            <a:endParaRPr kumimoji="0" lang="ru-RU" sz="2100" b="0" i="0" u="sng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F3A447"/>
              </a:buClr>
              <a:buSzPct val="85000"/>
              <a:buFont typeface="Wingdings 2"/>
              <a:buChar char=""/>
              <a:tabLst/>
              <a:defRPr/>
            </a:pPr>
            <a:r>
              <a:rPr kumimoji="0" lang="ru-RU" sz="2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t>Воспитывать сознательное отношение к учению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F3A447"/>
              </a:buClr>
              <a:buSzPct val="85000"/>
              <a:buFont typeface="Wingdings 2"/>
              <a:buNone/>
              <a:tabLst/>
              <a:defRPr/>
            </a:pPr>
            <a:endParaRPr kumimoji="0" lang="ru-RU" sz="2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F3A447"/>
              </a:buClr>
              <a:buSzPct val="85000"/>
              <a:buFont typeface="Wingdings 2"/>
              <a:buNone/>
              <a:tabLst/>
              <a:defRPr/>
            </a:pPr>
            <a:r>
              <a:rPr kumimoji="0" lang="ru-RU" sz="2100" b="1" i="0" u="none" strike="noStrike" kern="1200" cap="none" spc="0" normalizeH="0" baseline="0" noProof="0" dirty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t>Тип урока: </a:t>
            </a:r>
            <a:r>
              <a:rPr kumimoji="0" lang="ru-RU" sz="21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t>урок усвоения новых знаний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612341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D51B09E-7B9F-6069-2AD1-56BCA78DC7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r>
              <a:rPr kumimoji="0" lang="ru-RU" sz="36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Рождение новой европейской науки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8871B62-7615-54CA-9810-2B32EAF6423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F3A447"/>
              </a:buClr>
              <a:buSzPct val="85000"/>
              <a:buFont typeface="Wingdings 2" panose="05020102010507070707" pitchFamily="18" charset="2"/>
              <a:buNone/>
              <a:tabLst/>
              <a:defRPr/>
            </a:pPr>
            <a:r>
              <a:rPr kumimoji="0" lang="ru-RU" altLang="ru-RU" sz="2100" b="1" i="0" u="none" strike="noStrike" kern="1200" cap="none" spc="0" normalizeH="0" baseline="0" noProof="0" dirty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t>Форма урока: </a:t>
            </a:r>
            <a:r>
              <a:rPr kumimoji="0" lang="ru-RU" altLang="ru-RU" sz="21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onstantia"/>
                <a:ea typeface="+mn-ea"/>
                <a:cs typeface="+mn-cs"/>
              </a:rPr>
              <a:t>индивидуальная, фронтальная, работа в группах</a:t>
            </a:r>
            <a:endParaRPr kumimoji="0" lang="ru-RU" altLang="ru-RU" sz="21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Constantia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F3A447"/>
              </a:buClr>
              <a:buSzPct val="85000"/>
              <a:buFont typeface="Wingdings 2" panose="05020102010507070707" pitchFamily="18" charset="2"/>
              <a:buNone/>
              <a:tabLst/>
              <a:defRPr/>
            </a:pPr>
            <a:r>
              <a:rPr kumimoji="0" lang="ru-RU" altLang="ru-RU" sz="2100" b="1" i="0" u="none" strike="noStrike" kern="1200" cap="none" spc="0" normalizeH="0" baseline="0" noProof="0" dirty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t>Планируемые результаты: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F3A447"/>
              </a:buClr>
              <a:buSzPct val="85000"/>
              <a:buFont typeface="Wingdings 2" panose="05020102010507070707" pitchFamily="18" charset="2"/>
              <a:buNone/>
              <a:tabLst/>
              <a:defRPr/>
            </a:pPr>
            <a:r>
              <a:rPr kumimoji="0" lang="ru-RU" altLang="ru-RU" sz="2100" b="1" i="0" u="none" strike="noStrike" kern="1200" cap="none" spc="0" normalizeH="0" baseline="0" noProof="0" dirty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t>Предметные:</a:t>
            </a:r>
            <a:r>
              <a:rPr kumimoji="0" lang="ru-RU" altLang="ru-RU" sz="21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t> </a:t>
            </a:r>
            <a:r>
              <a:rPr kumimoji="0" lang="ru-RU" altLang="ru-RU" sz="21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onstantia"/>
                <a:ea typeface="+mn-ea"/>
                <a:cs typeface="+mn-cs"/>
              </a:rPr>
              <a:t>Учащиеся осознают, что в XVI—XVII вв. происходит бурное развитие науки, прежде всего в области математики и естествознания, и на этой основе складывается новая картина мира. Возникают идеи о праве человека на свободу, счастье, развитие и проявление своих способностей, на достойное духовное и физическое существование.</a:t>
            </a:r>
            <a:endParaRPr kumimoji="0" lang="ru-RU" altLang="ru-RU" sz="21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Constantia"/>
              <a:ea typeface="+mn-ea"/>
              <a:cs typeface="+mn-cs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205074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D51B09E-7B9F-6069-2AD1-56BCA78DC7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r>
              <a:rPr kumimoji="0" lang="ru-RU" sz="36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Рождение новой европейской науки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8871B62-7615-54CA-9810-2B32EAF6423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F3A447"/>
              </a:buClr>
              <a:buSzPct val="85000"/>
              <a:buFont typeface="Wingdings 2" panose="05020102010507070707" pitchFamily="18" charset="2"/>
              <a:buNone/>
              <a:tabLst/>
              <a:defRPr/>
            </a:pPr>
            <a:endParaRPr kumimoji="0" lang="ru-RU" altLang="ru-RU" sz="2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F3A447"/>
              </a:buClr>
              <a:buSzPct val="85000"/>
              <a:buFont typeface="Wingdings 2" panose="05020102010507070707" pitchFamily="18" charset="2"/>
              <a:buNone/>
              <a:tabLst/>
              <a:defRPr/>
            </a:pPr>
            <a:r>
              <a:rPr kumimoji="0" lang="ru-RU" altLang="ru-RU" sz="2100" b="1" i="0" u="none" strike="noStrike" kern="1200" cap="none" spc="0" normalizeH="0" baseline="0" noProof="0" dirty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t>Планируемые результаты: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F3A447"/>
              </a:buClr>
              <a:buSzPct val="85000"/>
              <a:buFont typeface="Wingdings 2" panose="05020102010507070707" pitchFamily="18" charset="2"/>
              <a:buNone/>
              <a:tabLst/>
              <a:defRPr/>
            </a:pPr>
            <a:r>
              <a:rPr kumimoji="0" lang="ru-RU" altLang="ru-RU" sz="2100" b="1" i="0" u="none" strike="noStrike" kern="1200" cap="none" spc="0" normalizeH="0" baseline="0" noProof="0" dirty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t>Личностные:</a:t>
            </a:r>
            <a:r>
              <a:rPr kumimoji="0" lang="ru-RU" altLang="ru-RU" sz="21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t> </a:t>
            </a:r>
            <a:r>
              <a:rPr kumimoji="0" lang="ru-RU" altLang="ru-RU" sz="21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onstantia"/>
                <a:ea typeface="+mn-ea"/>
                <a:cs typeface="+mn-cs"/>
              </a:rPr>
              <a:t>Осмысление социально-нравственного опыта предшествующих поколений; установление связи между целью учебной деятельности и ее мотивом (между результатом учения, и тем, что побуждает деятельность, ради чего она осуществляется); формирование коммуникативной компетентности в общении и  сотрудничестве со сверстниками, детьми старшего и младшего возраста, взрослыми в процессе образовательной, общественно полезной, учебно-исследовательской, творческой и других видов деятельности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894266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D51B09E-7B9F-6069-2AD1-56BCA78DC7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r>
              <a:rPr kumimoji="0" lang="ru-RU" sz="36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Рождение новой европейской науки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8871B62-7615-54CA-9810-2B32EAF6423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F3A447"/>
              </a:buClr>
              <a:buSzPct val="85000"/>
              <a:buFont typeface="Wingdings 2" panose="05020102010507070707" pitchFamily="18" charset="2"/>
              <a:buNone/>
              <a:tabLst/>
              <a:defRPr/>
            </a:pPr>
            <a:endParaRPr kumimoji="0" lang="ru-RU" altLang="ru-RU" sz="2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F3A447"/>
              </a:buClr>
              <a:buSzPct val="85000"/>
              <a:buFont typeface="Wingdings 2" panose="05020102010507070707" pitchFamily="18" charset="2"/>
              <a:buNone/>
              <a:tabLst/>
              <a:defRPr/>
            </a:pPr>
            <a:r>
              <a:rPr kumimoji="0" lang="ru-RU" altLang="ru-RU" sz="2100" b="1" i="0" u="none" strike="noStrike" kern="1200" cap="none" spc="0" normalizeH="0" baseline="0" noProof="0" dirty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t>Планируемые результаты: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F3A447"/>
              </a:buClr>
              <a:buSzPct val="85000"/>
              <a:buFont typeface="Wingdings 2" panose="05020102010507070707" pitchFamily="18" charset="2"/>
              <a:buNone/>
              <a:tabLst/>
              <a:defRPr/>
            </a:pPr>
            <a:r>
              <a:rPr kumimoji="0" lang="ru-RU" altLang="ru-RU" sz="2100" b="1" i="0" u="none" strike="noStrike" kern="1200" cap="none" spc="0" normalizeH="0" baseline="0" noProof="0" dirty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t>Метапредметные:</a:t>
            </a:r>
            <a:r>
              <a:rPr kumimoji="0" lang="ru-RU" altLang="ru-RU" sz="21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t> </a:t>
            </a:r>
            <a:r>
              <a:rPr kumimoji="0" lang="ru-RU" altLang="ru-RU" sz="21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t>Умение соотносить свои действия с планируемыми результатами, осуществлять контроль своей деятельности в процессе достижения результата, определять способы действий в рамках предложенных условий и требований, корректировать свои действия в соответствии с изменяющейся ситуацией; готовность к сотрудничеству с соучениками, к коллективной работе, освоение основ межкультурного взаимодействия в школе и социальном окружении и др.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542491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D51B09E-7B9F-6069-2AD1-56BCA78DC7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r>
              <a:rPr kumimoji="0" lang="ru-RU" sz="36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Рождение новой европейской науки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8871B62-7615-54CA-9810-2B32EAF6423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69160"/>
          </a:xfrm>
        </p:spPr>
        <p:txBody>
          <a:bodyPr>
            <a:norm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F3A447"/>
              </a:buClr>
              <a:buSzPct val="85000"/>
              <a:buFont typeface="Wingdings 2" panose="05020102010507070707" pitchFamily="18" charset="2"/>
              <a:buNone/>
              <a:tabLst/>
              <a:defRPr/>
            </a:pPr>
            <a:r>
              <a:rPr kumimoji="0" lang="ru-RU" altLang="ru-RU" sz="2300" b="1" i="0" u="none" strike="noStrike" kern="1200" cap="none" spc="0" normalizeH="0" baseline="0" noProof="0" dirty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Constantia"/>
                <a:ea typeface="+mn-ea"/>
                <a:cs typeface="Calibri" panose="020F0502020204030204" pitchFamily="34" charset="0"/>
              </a:rPr>
              <a:t>Основное содержание темы, понятия и термины: </a:t>
            </a:r>
            <a:r>
              <a:rPr kumimoji="0" lang="ru-RU" altLang="ru-RU" sz="23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onstantia"/>
                <a:ea typeface="+mn-ea"/>
                <a:cs typeface="Calibri" panose="020F0502020204030204" pitchFamily="34" charset="0"/>
              </a:rPr>
              <a:t>Развитие науки(переворот в естествознании, возникновение новой картины мира); выдающиеся учёные </a:t>
            </a:r>
            <a:r>
              <a:rPr lang="ru-RU" altLang="ru-RU" sz="2300" b="1" dirty="0">
                <a:latin typeface="Constantia"/>
                <a:cs typeface="Calibri" panose="020F0502020204030204" pitchFamily="34" charset="0"/>
              </a:rPr>
              <a:t>и </a:t>
            </a:r>
            <a:r>
              <a:rPr kumimoji="0" lang="ru-RU" altLang="ru-RU" sz="23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onstantia"/>
                <a:ea typeface="+mn-ea"/>
                <a:cs typeface="Calibri" panose="020F0502020204030204" pitchFamily="34" charset="0"/>
              </a:rPr>
              <a:t>изобретатели; </a:t>
            </a:r>
            <a:r>
              <a:rPr kumimoji="0" lang="ru-RU" altLang="ru-RU" sz="23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nstantia"/>
                <a:ea typeface="+mn-ea"/>
                <a:cs typeface="Calibri" panose="020F0502020204030204" pitchFamily="34" charset="0"/>
              </a:rPr>
              <a:t>картина мира, наука, метод познания, мышление, опыт.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F3A447"/>
              </a:buClr>
              <a:buSzPct val="85000"/>
              <a:buFont typeface="Wingdings 2" panose="05020102010507070707" pitchFamily="18" charset="2"/>
              <a:buNone/>
              <a:tabLst/>
              <a:defRPr/>
            </a:pPr>
            <a:r>
              <a:rPr kumimoji="0" lang="ru-RU" altLang="ru-RU" sz="2300" b="1" i="0" u="none" strike="noStrike" kern="1200" cap="none" spc="0" normalizeH="0" baseline="0" noProof="0" dirty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Calibri" panose="020F0502020204030204" pitchFamily="34" charset="0"/>
              </a:rPr>
              <a:t>Образовательные ресурсы:  </a:t>
            </a:r>
            <a:r>
              <a:rPr kumimoji="0" lang="ru-RU" altLang="ru-RU" sz="23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+mn-ea"/>
                <a:cs typeface="Calibri" panose="020F0502020204030204" pitchFamily="34" charset="0"/>
              </a:rPr>
              <a:t>учебник, </a:t>
            </a:r>
            <a:r>
              <a:rPr lang="ru-RU" altLang="ru-RU" sz="2300" b="1" dirty="0">
                <a:latin typeface="Times New Roman" panose="02020603050405020304" pitchFamily="18" charset="0"/>
                <a:cs typeface="Calibri" panose="020F0502020204030204" pitchFamily="34" charset="0"/>
              </a:rPr>
              <a:t>о</a:t>
            </a:r>
            <a:r>
              <a:rPr kumimoji="0" lang="ru-RU" altLang="ru-RU" sz="23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+mn-ea"/>
                <a:cs typeface="Calibri" panose="020F0502020204030204" pitchFamily="34" charset="0"/>
              </a:rPr>
              <a:t>бразовательное</a:t>
            </a:r>
            <a:r>
              <a:rPr kumimoji="0" lang="ru-RU" altLang="ru-RU" sz="23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+mn-ea"/>
                <a:cs typeface="Calibri" panose="020F0502020204030204" pitchFamily="34" charset="0"/>
              </a:rPr>
              <a:t> пространство расширяется за счёт чтения научно-популярной и художественной литературы: А. </a:t>
            </a:r>
            <a:r>
              <a:rPr kumimoji="0" lang="ru-RU" altLang="ru-RU" sz="23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+mn-ea"/>
                <a:cs typeface="Calibri" panose="020F0502020204030204" pitchFamily="34" charset="0"/>
              </a:rPr>
              <a:t>Штекли</a:t>
            </a:r>
            <a:r>
              <a:rPr kumimoji="0" lang="ru-RU" altLang="ru-RU" sz="23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+mn-ea"/>
                <a:cs typeface="Calibri" panose="020F0502020204030204" pitchFamily="34" charset="0"/>
              </a:rPr>
              <a:t>. Джордано Бруно («ЖЗЛ»). Б. Г. Кузнецов. Галилей. Г. Ревзин. Николай Коперник. П. С. Кудрявцев. Исаак Ньютон. Иллюстрации: портреты деятелей науки. </a:t>
            </a:r>
            <a:endParaRPr kumimoji="0" lang="ru-RU" altLang="ru-RU" sz="23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Constantia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F3A447"/>
              </a:buClr>
              <a:buSzPct val="85000"/>
              <a:buFont typeface="Wingdings 2" panose="05020102010507070707" pitchFamily="18" charset="2"/>
              <a:buNone/>
              <a:tabLst/>
              <a:defRPr/>
            </a:pPr>
            <a:endParaRPr kumimoji="0" lang="ru-RU" altLang="ru-RU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F3A447"/>
              </a:buClr>
              <a:buSzPct val="85000"/>
              <a:buFont typeface="Wingdings 2" panose="05020102010507070707" pitchFamily="18" charset="2"/>
              <a:buNone/>
              <a:tabLst/>
              <a:defRPr/>
            </a:pPr>
            <a:endParaRPr kumimoji="0" lang="ru-RU" altLang="ru-RU" sz="2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2027574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D51B09E-7B9F-6069-2AD1-56BCA78DC7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634082"/>
          </a:xfrm>
        </p:spPr>
        <p:txBody>
          <a:bodyPr>
            <a:normAutofit fontScale="90000"/>
          </a:bodyPr>
          <a:lstStyle/>
          <a:p>
            <a:r>
              <a:rPr kumimoji="0" lang="ru-RU" sz="36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Рождение новой европейской науки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8871B62-7615-54CA-9810-2B32EAF6423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F3A447"/>
              </a:buClr>
              <a:buSzPct val="85000"/>
              <a:buFont typeface="Wingdings 2" panose="05020102010507070707" pitchFamily="18" charset="2"/>
              <a:buNone/>
              <a:tabLst/>
              <a:defRPr/>
            </a:pPr>
            <a:r>
              <a:rPr kumimoji="0" lang="ru-RU" altLang="ru-RU" sz="2300" b="1" i="0" u="none" strike="noStrike" kern="1200" cap="none" spc="0" normalizeH="0" baseline="0" noProof="0" dirty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t>План урока: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F3A447"/>
              </a:buClr>
              <a:buSzPct val="85000"/>
              <a:buNone/>
              <a:tabLst/>
              <a:defRPr/>
            </a:pPr>
            <a:r>
              <a:rPr kumimoji="0" lang="ru-RU" altLang="ru-RU" sz="23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onstantia"/>
                <a:ea typeface="+mn-ea"/>
                <a:cs typeface="+mn-cs"/>
              </a:rPr>
              <a:t>1.Рождение науки, основанной на опытном знании.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F3A447"/>
              </a:buClr>
              <a:buSzPct val="85000"/>
              <a:buNone/>
              <a:tabLst/>
              <a:defRPr/>
            </a:pPr>
            <a:r>
              <a:rPr kumimoji="0" lang="ru-RU" altLang="ru-RU" sz="23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onstantia"/>
                <a:ea typeface="+mn-ea"/>
                <a:cs typeface="+mn-cs"/>
              </a:rPr>
              <a:t>2. «Он подрывал фундамент веры».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F3A447"/>
              </a:buClr>
              <a:buSzPct val="85000"/>
              <a:buNone/>
              <a:tabLst/>
              <a:defRPr/>
            </a:pPr>
            <a:r>
              <a:rPr kumimoji="0" lang="ru-RU" altLang="ru-RU" sz="23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onstantia"/>
                <a:ea typeface="+mn-ea"/>
                <a:cs typeface="+mn-cs"/>
              </a:rPr>
              <a:t>3. «Враг всякого закона, всякой веры».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F3A447"/>
              </a:buClr>
              <a:buSzPct val="85000"/>
              <a:buFont typeface="Wingdings 2" panose="05020102010507070707" pitchFamily="18" charset="2"/>
              <a:buNone/>
              <a:tabLst/>
              <a:defRPr/>
            </a:pPr>
            <a:r>
              <a:rPr kumimoji="0" lang="ru-RU" altLang="ru-RU" sz="23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onstantia"/>
                <a:ea typeface="+mn-ea"/>
                <a:cs typeface="+mn-cs"/>
              </a:rPr>
              <a:t>4. «Человек незаурядной воли, ума и мужества!..»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F3A447"/>
              </a:buClr>
              <a:buSzPct val="85000"/>
              <a:buFont typeface="Wingdings 2" panose="05020102010507070707" pitchFamily="18" charset="2"/>
              <a:buNone/>
              <a:tabLst/>
              <a:defRPr/>
            </a:pPr>
            <a:r>
              <a:rPr kumimoji="0" lang="ru-RU" altLang="ru-RU" sz="23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onstantia"/>
                <a:ea typeface="+mn-ea"/>
                <a:cs typeface="+mn-cs"/>
              </a:rPr>
              <a:t>5. Он завершил создание новой картины мира.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F3A447"/>
              </a:buClr>
              <a:buSzPct val="85000"/>
              <a:buFont typeface="Wingdings 2" panose="05020102010507070707" pitchFamily="18" charset="2"/>
              <a:buNone/>
              <a:tabLst/>
              <a:defRPr/>
            </a:pPr>
            <a:r>
              <a:rPr kumimoji="0" lang="ru-RU" altLang="ru-RU" sz="23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onstantia"/>
                <a:ea typeface="+mn-ea"/>
                <a:cs typeface="+mn-cs"/>
              </a:rPr>
              <a:t>6. «Самое лучшее из всех доказательств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F3A447"/>
              </a:buClr>
              <a:buSzPct val="85000"/>
              <a:buFont typeface="Wingdings 2" panose="05020102010507070707" pitchFamily="18" charset="2"/>
              <a:buNone/>
              <a:tabLst/>
              <a:defRPr/>
            </a:pPr>
            <a:r>
              <a:rPr kumimoji="0" lang="ru-RU" altLang="ru-RU" sz="23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onstantia"/>
                <a:ea typeface="+mn-ea"/>
                <a:cs typeface="+mn-cs"/>
              </a:rPr>
              <a:t>есть опыт...»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F3A447"/>
              </a:buClr>
              <a:buSzPct val="85000"/>
              <a:buFont typeface="Wingdings 2" panose="05020102010507070707" pitchFamily="18" charset="2"/>
              <a:buNone/>
              <a:tabLst/>
              <a:defRPr/>
            </a:pPr>
            <a:r>
              <a:rPr kumimoji="0" lang="ru-RU" altLang="ru-RU" sz="23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onstantia"/>
                <a:ea typeface="+mn-ea"/>
                <a:cs typeface="+mn-cs"/>
              </a:rPr>
              <a:t>7. «Я мыслю, следовательно, я существую».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F3A447"/>
              </a:buClr>
              <a:buSzPct val="85000"/>
              <a:buFont typeface="Wingdings 2" panose="05020102010507070707" pitchFamily="18" charset="2"/>
              <a:buNone/>
              <a:tabLst/>
              <a:defRPr/>
            </a:pPr>
            <a:endParaRPr kumimoji="0" lang="ru-RU" altLang="ru-RU" sz="2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F3A447"/>
              </a:buClr>
              <a:buSzPct val="85000"/>
              <a:buFont typeface="Wingdings 2" panose="05020102010507070707" pitchFamily="18" charset="2"/>
              <a:buNone/>
              <a:tabLst/>
              <a:defRPr/>
            </a:pPr>
            <a:endParaRPr kumimoji="0" lang="ru-RU" altLang="ru-RU" sz="2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6594752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E41B1DB-8203-5373-16B4-5F2E052F0E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22347"/>
            <a:ext cx="8229600" cy="634082"/>
          </a:xfrm>
        </p:spPr>
        <p:txBody>
          <a:bodyPr/>
          <a:lstStyle/>
          <a:p>
            <a:r>
              <a:rPr kumimoji="0" lang="ru-RU" sz="3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Рождение новой европейской науки</a:t>
            </a:r>
            <a:endParaRPr lang="ru-RU" dirty="0"/>
          </a:p>
        </p:txBody>
      </p:sp>
      <p:pic>
        <p:nvPicPr>
          <p:cNvPr id="3" name="Picture 4">
            <a:extLst>
              <a:ext uri="{FF2B5EF4-FFF2-40B4-BE49-F238E27FC236}">
                <a16:creationId xmlns:a16="http://schemas.microsoft.com/office/drawing/2014/main" id="{C9002707-7618-3770-9F17-2A3AF5163A8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45886" y="855402"/>
            <a:ext cx="2234209" cy="2619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4">
            <a:extLst>
              <a:ext uri="{FF2B5EF4-FFF2-40B4-BE49-F238E27FC236}">
                <a16:creationId xmlns:a16="http://schemas.microsoft.com/office/drawing/2014/main" id="{BEB0B65F-55BB-F44E-C199-E9217712F55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003" y="3897890"/>
            <a:ext cx="2100934" cy="2620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8" descr="Kopernik">
            <a:extLst>
              <a:ext uri="{FF2B5EF4-FFF2-40B4-BE49-F238E27FC236}">
                <a16:creationId xmlns:a16="http://schemas.microsoft.com/office/drawing/2014/main" id="{63B0A75F-A1D8-3F03-E9D0-3A9D8A8A1BD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6324" y="843227"/>
            <a:ext cx="2234209" cy="2620888"/>
          </a:xfrm>
          <a:prstGeom prst="rect">
            <a:avLst/>
          </a:prstGeom>
          <a:noFill/>
        </p:spPr>
      </p:pic>
      <p:pic>
        <p:nvPicPr>
          <p:cNvPr id="6" name="Picture 8" descr="043mental">
            <a:extLst>
              <a:ext uri="{FF2B5EF4-FFF2-40B4-BE49-F238E27FC236}">
                <a16:creationId xmlns:a16="http://schemas.microsoft.com/office/drawing/2014/main" id="{43FD01BF-7385-F688-8417-E5E025D2199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356105" y="843227"/>
            <a:ext cx="2234209" cy="2620888"/>
          </a:xfrm>
          <a:prstGeom prst="rect">
            <a:avLst/>
          </a:prstGeom>
          <a:noFill/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7C7417FF-CE9D-5B55-2B25-FD366AE84326}"/>
              </a:ext>
            </a:extLst>
          </p:cNvPr>
          <p:cNvSpPr txBox="1"/>
          <p:nvPr/>
        </p:nvSpPr>
        <p:spPr>
          <a:xfrm>
            <a:off x="64078" y="3452980"/>
            <a:ext cx="22342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/>
              <a:t>Н. Коперник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2B641FD-461A-B78D-341B-E474B4852134}"/>
              </a:ext>
            </a:extLst>
          </p:cNvPr>
          <p:cNvSpPr txBox="1"/>
          <p:nvPr/>
        </p:nvSpPr>
        <p:spPr>
          <a:xfrm>
            <a:off x="3320148" y="3464115"/>
            <a:ext cx="22342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/>
              <a:t>Д. Бруно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6979783-5A59-C19F-F3E1-52AA13F5669D}"/>
              </a:ext>
            </a:extLst>
          </p:cNvPr>
          <p:cNvSpPr txBox="1"/>
          <p:nvPr/>
        </p:nvSpPr>
        <p:spPr>
          <a:xfrm>
            <a:off x="6687256" y="3475240"/>
            <a:ext cx="20120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/>
              <a:t>Г. Галилей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1E854E7-EABC-2281-2B9C-ED9BC59659D8}"/>
              </a:ext>
            </a:extLst>
          </p:cNvPr>
          <p:cNvSpPr txBox="1"/>
          <p:nvPr/>
        </p:nvSpPr>
        <p:spPr>
          <a:xfrm>
            <a:off x="107504" y="6453336"/>
            <a:ext cx="20882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/>
              <a:t>И. Ньютон</a:t>
            </a:r>
          </a:p>
        </p:txBody>
      </p:sp>
      <p:pic>
        <p:nvPicPr>
          <p:cNvPr id="12" name="Picture 8" descr="Bacon_F">
            <a:extLst>
              <a:ext uri="{FF2B5EF4-FFF2-40B4-BE49-F238E27FC236}">
                <a16:creationId xmlns:a16="http://schemas.microsoft.com/office/drawing/2014/main" id="{1897DAE0-0A4D-E93B-4E93-21D00443DE4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467195" y="3891432"/>
            <a:ext cx="2012027" cy="2620888"/>
          </a:xfrm>
          <a:prstGeom prst="rect">
            <a:avLst/>
          </a:prstGeom>
          <a:noFill/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AA07FFD7-771C-18FF-D680-B50A8A3C69D6}"/>
              </a:ext>
            </a:extLst>
          </p:cNvPr>
          <p:cNvSpPr txBox="1"/>
          <p:nvPr/>
        </p:nvSpPr>
        <p:spPr>
          <a:xfrm>
            <a:off x="3491880" y="6441133"/>
            <a:ext cx="1944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/>
              <a:t>Ф. Бэкон</a:t>
            </a:r>
          </a:p>
        </p:txBody>
      </p:sp>
      <p:pic>
        <p:nvPicPr>
          <p:cNvPr id="14" name="Picture 8" descr="Descartes">
            <a:extLst>
              <a:ext uri="{FF2B5EF4-FFF2-40B4-BE49-F238E27FC236}">
                <a16:creationId xmlns:a16="http://schemas.microsoft.com/office/drawing/2014/main" id="{F1AA5C8A-10C1-25F6-429B-3640556EFFF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760677" y="3885831"/>
            <a:ext cx="2088232" cy="2607564"/>
          </a:xfrm>
          <a:prstGeom prst="rect">
            <a:avLst/>
          </a:prstGeom>
          <a:noFill/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C7CE4D33-9AA6-AE8B-5CCC-1F6E20C0A61B}"/>
              </a:ext>
            </a:extLst>
          </p:cNvPr>
          <p:cNvSpPr txBox="1"/>
          <p:nvPr/>
        </p:nvSpPr>
        <p:spPr>
          <a:xfrm>
            <a:off x="6760677" y="6453336"/>
            <a:ext cx="20120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/>
              <a:t>Р. Декарт</a:t>
            </a:r>
          </a:p>
        </p:txBody>
      </p:sp>
    </p:spTree>
    <p:extLst>
      <p:ext uri="{BB962C8B-B14F-4D97-AF65-F5344CB8AC3E}">
        <p14:creationId xmlns:p14="http://schemas.microsoft.com/office/powerpoint/2010/main" val="380967315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506D505-5125-2FE9-2A8F-8B3382C45D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rmAutofit/>
          </a:bodyPr>
          <a:lstStyle/>
          <a:p>
            <a:r>
              <a:rPr kumimoji="0" lang="ru-RU" sz="3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Рождение новой европейской науки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7DC016D-6092-F077-BBFB-2E67100E0C5F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F3A447"/>
              </a:buClr>
              <a:buSzPct val="85000"/>
              <a:buFont typeface="Wingdings 2" panose="05020102010507070707" pitchFamily="18" charset="2"/>
              <a:buNone/>
              <a:tabLst/>
              <a:defRPr/>
            </a:pPr>
            <a:r>
              <a:rPr kumimoji="0" lang="ru-RU" altLang="ru-RU" sz="2100" b="1" i="0" u="none" strike="noStrike" kern="1200" cap="none" spc="0" normalizeH="0" baseline="0" noProof="0" dirty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Constantia"/>
                <a:ea typeface="+mn-ea"/>
                <a:cs typeface="Calibri" panose="020F0502020204030204" pitchFamily="34" charset="0"/>
              </a:rPr>
              <a:t>I. Организационный момент</a:t>
            </a:r>
            <a:endParaRPr kumimoji="0" lang="ru-RU" altLang="ru-RU" sz="2100" b="1" i="0" u="none" strike="noStrike" kern="1200" cap="none" spc="0" normalizeH="0" baseline="0" noProof="0" dirty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67E24518-5706-FBBE-59A9-63116858CF83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F3A447"/>
              </a:buClr>
              <a:buSzPct val="85000"/>
              <a:buFont typeface="Wingdings 2" panose="05020102010507070707" pitchFamily="18" charset="2"/>
              <a:buNone/>
              <a:tabLst/>
              <a:defRPr/>
            </a:pPr>
            <a:r>
              <a:rPr kumimoji="0" lang="ru-RU" altLang="ru-RU" sz="21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t>Приветствие  учащихся.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F3A447"/>
              </a:buClr>
              <a:buSzPct val="85000"/>
              <a:buFont typeface="Wingdings 2" panose="05020102010507070707" pitchFamily="18" charset="2"/>
              <a:buNone/>
              <a:tabLst/>
              <a:defRPr/>
            </a:pPr>
            <a:r>
              <a:rPr kumimoji="0" lang="ru-RU" altLang="ru-RU" sz="21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t>Проверка готовности к уроку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9910115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Gallery</Template>
  <TotalTime>300</TotalTime>
  <Words>1030</Words>
  <Application>Microsoft Office PowerPoint</Application>
  <PresentationFormat>Экран (4:3)</PresentationFormat>
  <Paragraphs>119</Paragraphs>
  <Slides>18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4" baseType="lpstr">
      <vt:lpstr>Arial</vt:lpstr>
      <vt:lpstr>Calibri</vt:lpstr>
      <vt:lpstr>Constantia</vt:lpstr>
      <vt:lpstr>Times New Roman</vt:lpstr>
      <vt:lpstr>Wingdings 2</vt:lpstr>
      <vt:lpstr>Тема Office</vt:lpstr>
      <vt:lpstr>Презентация PowerPoint</vt:lpstr>
      <vt:lpstr>Рождение новой европейской науки </vt:lpstr>
      <vt:lpstr>Рождение новой европейской науки</vt:lpstr>
      <vt:lpstr>Рождение новой европейской науки</vt:lpstr>
      <vt:lpstr>Рождение новой европейской науки</vt:lpstr>
      <vt:lpstr>Рождение новой европейской науки</vt:lpstr>
      <vt:lpstr>Рождение новой европейской науки</vt:lpstr>
      <vt:lpstr>Рождение новой европейской науки</vt:lpstr>
      <vt:lpstr>Рождение новой европейской науки</vt:lpstr>
      <vt:lpstr>Рождение новой европейской науки</vt:lpstr>
      <vt:lpstr>Рождение новой европейской науки</vt:lpstr>
      <vt:lpstr>Рождение новой европейской науки</vt:lpstr>
      <vt:lpstr>Рождение новой европейской науки</vt:lpstr>
      <vt:lpstr>Рождение новой европейской науки</vt:lpstr>
      <vt:lpstr>Рождение новой европейской науки</vt:lpstr>
      <vt:lpstr>Рождение новой европейской науки</vt:lpstr>
      <vt:lpstr>Рождение новой европейской науки</vt:lpstr>
      <vt:lpstr>Рождение новой европейской науки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Наталья</dc:creator>
  <cp:lastModifiedBy>ерискин Данил</cp:lastModifiedBy>
  <cp:revision>27</cp:revision>
  <dcterms:created xsi:type="dcterms:W3CDTF">2019-03-31T16:11:16Z</dcterms:created>
  <dcterms:modified xsi:type="dcterms:W3CDTF">2022-09-30T15:25:07Z</dcterms:modified>
</cp:coreProperties>
</file>