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2" r:id="rId2"/>
    <p:sldId id="267" r:id="rId3"/>
    <p:sldId id="269" r:id="rId4"/>
    <p:sldId id="256" r:id="rId5"/>
    <p:sldId id="257" r:id="rId6"/>
    <p:sldId id="258" r:id="rId7"/>
    <p:sldId id="259" r:id="rId8"/>
    <p:sldId id="268" r:id="rId9"/>
    <p:sldId id="260" r:id="rId10"/>
    <p:sldId id="270" r:id="rId11"/>
    <p:sldId id="261" r:id="rId12"/>
    <p:sldId id="271" r:id="rId13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3543" autoAdjust="0"/>
    <p:restoredTop sz="94652" autoAdjust="0"/>
  </p:normalViewPr>
  <p:slideViewPr>
    <p:cSldViewPr>
      <p:cViewPr>
        <p:scale>
          <a:sx n="60" d="100"/>
          <a:sy n="60" d="100"/>
        </p:scale>
        <p:origin x="-432" y="-28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104A86-0195-4789-8246-D44A9497D410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86DF6A-294F-455F-A2C8-7AB3D90E6B89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11BC9B-EB9F-4A0B-A667-E15A1DF2F9E4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5DC084-D8F1-4735-855D-6A35554A425E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C13BEF-1C10-4644-80F3-0F3A9DE0123E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CEC2C1-76E4-4584-9265-517B5FD1A314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803237-E0DD-45CC-A9A6-C5265F9220F6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46E69D-3638-493D-B2D8-9FFD792360EB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B22164-ABC9-4BF2-B162-57C4B569379A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C4C3B9-7E0A-4138-BFED-A390AE327104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B15125-B42F-47AE-A138-17AFD81270F0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2374161-D190-403E-BB86-93FE786F0C59}" type="slidenum">
              <a:rPr lang="es-ES"/>
              <a:pPr/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DIMAN\Desktop\1_3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71736" y="285728"/>
            <a:ext cx="5060190" cy="41877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14282" y="357166"/>
          <a:ext cx="8786874" cy="1280160"/>
        </p:xfrm>
        <a:graphic>
          <a:graphicData uri="http://schemas.openxmlformats.org/drawingml/2006/table">
            <a:tbl>
              <a:tblPr/>
              <a:tblGrid>
                <a:gridCol w="4314982"/>
                <a:gridCol w="4471892"/>
              </a:tblGrid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dirty="0" err="1">
                          <a:latin typeface="Times New Roman"/>
                          <a:ea typeface="Calibri"/>
                          <a:cs typeface="Times New Roman"/>
                        </a:rPr>
                        <a:t>Reasons</a:t>
                      </a:r>
                      <a:r>
                        <a:rPr lang="ru-RU" sz="2400" b="1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400" b="1" dirty="0" err="1">
                          <a:latin typeface="Times New Roman"/>
                          <a:ea typeface="Calibri"/>
                          <a:cs typeface="Times New Roman"/>
                        </a:rPr>
                        <a:t>for</a:t>
                      </a:r>
                      <a:r>
                        <a:rPr lang="ru-RU" sz="2400" b="1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400" b="1" dirty="0" err="1">
                          <a:latin typeface="Times New Roman"/>
                          <a:ea typeface="Calibri"/>
                          <a:cs typeface="Times New Roman"/>
                        </a:rPr>
                        <a:t>learning</a:t>
                      </a:r>
                      <a:r>
                        <a:rPr lang="ru-RU" sz="2400" b="1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400" b="1" dirty="0" err="1">
                          <a:latin typeface="Times New Roman"/>
                          <a:ea typeface="Calibri"/>
                          <a:cs typeface="Times New Roman"/>
                        </a:rPr>
                        <a:t>English</a:t>
                      </a:r>
                      <a:endParaRPr lang="ru-RU" sz="2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b="1" dirty="0" err="1">
                          <a:latin typeface="Times New Roman"/>
                          <a:ea typeface="Calibri"/>
                          <a:cs typeface="Times New Roman"/>
                        </a:rPr>
                        <a:t>Reasons</a:t>
                      </a:r>
                      <a:r>
                        <a:rPr lang="ru-RU" sz="2400" b="1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400" b="1" dirty="0" err="1">
                          <a:latin typeface="Times New Roman"/>
                          <a:ea typeface="Calibri"/>
                          <a:cs typeface="Times New Roman"/>
                        </a:rPr>
                        <a:t>against</a:t>
                      </a:r>
                      <a:r>
                        <a:rPr lang="ru-RU" sz="2400" b="1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400" b="1" dirty="0" err="1">
                          <a:latin typeface="Times New Roman"/>
                          <a:ea typeface="Calibri"/>
                          <a:cs typeface="Times New Roman"/>
                        </a:rPr>
                        <a:t>for</a:t>
                      </a:r>
                      <a:r>
                        <a:rPr lang="ru-RU" sz="2400" b="1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400" b="1" dirty="0" err="1">
                          <a:latin typeface="Times New Roman"/>
                          <a:ea typeface="Calibri"/>
                          <a:cs typeface="Times New Roman"/>
                        </a:rPr>
                        <a:t>learning</a:t>
                      </a:r>
                      <a:r>
                        <a:rPr lang="ru-RU" sz="2400" b="1" dirty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2400" b="1" dirty="0" err="1">
                          <a:latin typeface="Times New Roman"/>
                          <a:ea typeface="Calibri"/>
                          <a:cs typeface="Times New Roman"/>
                        </a:rPr>
                        <a:t>English</a:t>
                      </a:r>
                      <a:endParaRPr lang="ru-RU" sz="2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5" name="Рисунок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4978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00232" y="1071546"/>
            <a:ext cx="4374916" cy="295465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6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Homework:</a:t>
            </a:r>
          </a:p>
          <a:p>
            <a:pPr algn="ctr"/>
            <a:r>
              <a:rPr lang="en-US" sz="4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p. 39 ex. 21</a:t>
            </a:r>
          </a:p>
          <a:p>
            <a:pPr algn="ctr"/>
            <a:r>
              <a:rPr lang="en-US" sz="48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     ex. 22</a:t>
            </a:r>
            <a:endParaRPr lang="ru-RU" sz="48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85786" y="285728"/>
            <a:ext cx="151836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b="1" dirty="0" smtClean="0">
                <a:solidFill>
                  <a:schemeClr val="accent2">
                    <a:lumMod val="50000"/>
                  </a:schemeClr>
                </a:solidFill>
              </a:rPr>
              <a:t>[w]</a:t>
            </a:r>
            <a:endParaRPr lang="ru-RU" sz="72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929058" y="214290"/>
            <a:ext cx="136447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b="1" dirty="0" smtClean="0">
                <a:solidFill>
                  <a:srgbClr val="C00000"/>
                </a:solidFill>
              </a:rPr>
              <a:t>[</a:t>
            </a:r>
            <a:r>
              <a:rPr lang="en-US" sz="7200" b="1" dirty="0" smtClean="0">
                <a:solidFill>
                  <a:srgbClr val="C00000"/>
                </a:solidFill>
                <a:latin typeface="Arial"/>
                <a:cs typeface="Arial"/>
              </a:rPr>
              <a:t>ᵭ]</a:t>
            </a:r>
            <a:endParaRPr lang="ru-RU" sz="7200" b="1" dirty="0">
              <a:solidFill>
                <a:srgbClr val="C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786578" y="214290"/>
            <a:ext cx="129875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b="1" dirty="0" smtClean="0">
                <a:solidFill>
                  <a:schemeClr val="accent2">
                    <a:lumMod val="75000"/>
                  </a:schemeClr>
                </a:solidFill>
              </a:rPr>
              <a:t>[</a:t>
            </a:r>
            <a:r>
              <a:rPr lang="el-GR" sz="7200" b="1" dirty="0" smtClean="0">
                <a:solidFill>
                  <a:schemeClr val="accent2">
                    <a:lumMod val="75000"/>
                  </a:schemeClr>
                </a:solidFill>
              </a:rPr>
              <a:t>θ</a:t>
            </a:r>
            <a:r>
              <a:rPr lang="en-US" sz="7200" b="1" dirty="0" smtClean="0">
                <a:solidFill>
                  <a:schemeClr val="accent2">
                    <a:lumMod val="75000"/>
                  </a:schemeClr>
                </a:solidFill>
              </a:rPr>
              <a:t>]</a:t>
            </a:r>
            <a:endParaRPr lang="ru-RU" sz="72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28662" y="1785926"/>
            <a:ext cx="1439818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[</a:t>
            </a:r>
            <a:r>
              <a:rPr lang="en-US" sz="4000" dirty="0" err="1" smtClean="0">
                <a:latin typeface="Times New Roman" pitchFamily="18" charset="0"/>
                <a:cs typeface="Times New Roman" pitchFamily="18" charset="0"/>
              </a:rPr>
              <a:t>wʌn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]</a:t>
            </a:r>
          </a:p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[</a:t>
            </a:r>
            <a:r>
              <a:rPr lang="en-US" sz="4000" dirty="0" err="1" smtClean="0">
                <a:latin typeface="Times New Roman" pitchFamily="18" charset="0"/>
                <a:cs typeface="Times New Roman" pitchFamily="18" charset="0"/>
              </a:rPr>
              <a:t>wi:k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]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786578" y="1714488"/>
            <a:ext cx="134363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[</a:t>
            </a:r>
            <a:r>
              <a:rPr lang="el-GR" sz="4000" dirty="0" smtClean="0">
                <a:latin typeface="Times New Roman" pitchFamily="18" charset="0"/>
                <a:cs typeface="Times New Roman" pitchFamily="18" charset="0"/>
              </a:rPr>
              <a:t>θ</a:t>
            </a:r>
            <a:r>
              <a:rPr lang="en-US" sz="4000" dirty="0" err="1" smtClean="0">
                <a:latin typeface="Times New Roman" pitchFamily="18" charset="0"/>
                <a:cs typeface="Times New Roman" pitchFamily="18" charset="0"/>
              </a:rPr>
              <a:t>ru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:]</a:t>
            </a:r>
            <a:endParaRPr lang="en-US" sz="40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000496" y="1785926"/>
            <a:ext cx="123944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[ᵭ</a:t>
            </a:r>
            <a:r>
              <a:rPr lang="en-US" sz="4000" dirty="0" err="1" smtClean="0">
                <a:latin typeface="Times New Roman" pitchFamily="18" charset="0"/>
                <a:cs typeface="Times New Roman" pitchFamily="18" charset="0"/>
              </a:rPr>
              <a:t>eǝ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]</a:t>
            </a:r>
            <a:endParaRPr lang="en-US" sz="40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28662" y="3143248"/>
            <a:ext cx="7609776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[</a:t>
            </a:r>
            <a:r>
              <a:rPr lang="en-US" sz="4000" dirty="0" err="1" smtClean="0">
                <a:latin typeface="Times New Roman" pitchFamily="18" charset="0"/>
                <a:cs typeface="Times New Roman" pitchFamily="18" charset="0"/>
              </a:rPr>
              <a:t>aʊǝ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]        [</a:t>
            </a:r>
            <a:r>
              <a:rPr lang="en-US" sz="4000" dirty="0" err="1" smtClean="0">
                <a:latin typeface="Times New Roman" pitchFamily="18" charset="0"/>
                <a:cs typeface="Times New Roman" pitchFamily="18" charset="0"/>
              </a:rPr>
              <a:t>hɪǝ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]      [</a:t>
            </a:r>
            <a:r>
              <a:rPr lang="en-US" sz="4000" dirty="0" err="1" smtClean="0">
                <a:latin typeface="Times New Roman" pitchFamily="18" charset="0"/>
                <a:cs typeface="Times New Roman" pitchFamily="18" charset="0"/>
              </a:rPr>
              <a:t>raɪt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]        [</a:t>
            </a:r>
            <a:r>
              <a:rPr lang="en-US" sz="4000" dirty="0" err="1" smtClean="0">
                <a:latin typeface="Times New Roman" pitchFamily="18" charset="0"/>
                <a:cs typeface="Times New Roman" pitchFamily="18" charset="0"/>
              </a:rPr>
              <a:t>tu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:]     </a:t>
            </a:r>
          </a:p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[</a:t>
            </a:r>
            <a:r>
              <a:rPr lang="en-US" sz="4000" dirty="0" err="1" smtClean="0">
                <a:latin typeface="Times New Roman" pitchFamily="18" charset="0"/>
                <a:cs typeface="Times New Roman" pitchFamily="18" charset="0"/>
              </a:rPr>
              <a:t>aɪ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]           [</a:t>
            </a:r>
            <a:r>
              <a:rPr lang="en-US" sz="4000" dirty="0" err="1" smtClean="0">
                <a:latin typeface="Times New Roman" pitchFamily="18" charset="0"/>
                <a:cs typeface="Times New Roman" pitchFamily="18" charset="0"/>
              </a:rPr>
              <a:t>si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:]        [</a:t>
            </a:r>
            <a:r>
              <a:rPr lang="en-US" sz="4000" dirty="0" err="1" smtClean="0">
                <a:latin typeface="Times New Roman" pitchFamily="18" charset="0"/>
                <a:cs typeface="Times New Roman" pitchFamily="18" charset="0"/>
              </a:rPr>
              <a:t>pi:s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]        [</a:t>
            </a:r>
            <a:r>
              <a:rPr lang="en-US" sz="4000" dirty="0" err="1" smtClean="0">
                <a:latin typeface="Times New Roman" pitchFamily="18" charset="0"/>
                <a:cs typeface="Times New Roman" pitchFamily="18" charset="0"/>
              </a:rPr>
              <a:t>nǝʊ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]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285720" y="928670"/>
            <a:ext cx="8643998" cy="592933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571604" y="1071546"/>
            <a:ext cx="3000396" cy="4525963"/>
          </a:xfrm>
        </p:spPr>
        <p:txBody>
          <a:bodyPr/>
          <a:lstStyle/>
          <a:p>
            <a:pPr>
              <a:buNone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there</a:t>
            </a:r>
          </a:p>
          <a:p>
            <a:pPr>
              <a:buNone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won</a:t>
            </a:r>
          </a:p>
          <a:p>
            <a:pPr>
              <a:buNone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hrough</a:t>
            </a:r>
          </a:p>
          <a:p>
            <a:pPr>
              <a:buNone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too</a:t>
            </a:r>
          </a:p>
          <a:p>
            <a:pPr>
              <a:buNone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week</a:t>
            </a:r>
          </a:p>
          <a:p>
            <a:pPr>
              <a:buNone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w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rite</a:t>
            </a:r>
          </a:p>
          <a:p>
            <a:pPr>
              <a:buNone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o</a:t>
            </a:r>
          </a:p>
          <a:p>
            <a:pPr>
              <a:buNone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iece</a:t>
            </a:r>
          </a:p>
          <a:p>
            <a:pPr>
              <a:buNone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I</a:t>
            </a:r>
          </a:p>
          <a:p>
            <a:pPr>
              <a:buNone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our</a:t>
            </a:r>
          </a:p>
          <a:p>
            <a:pPr>
              <a:buNone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ear</a:t>
            </a:r>
          </a:p>
          <a:p>
            <a:pPr>
              <a:buNone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ea</a:t>
            </a:r>
          </a:p>
          <a:p>
            <a:pPr>
              <a:buNone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meat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572132" y="1000108"/>
            <a:ext cx="2967062" cy="4525963"/>
          </a:xfrm>
        </p:spPr>
        <p:txBody>
          <a:bodyPr/>
          <a:lstStyle/>
          <a:p>
            <a:pPr>
              <a:buNone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ye</a:t>
            </a:r>
          </a:p>
          <a:p>
            <a:pPr>
              <a:buNone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ne</a:t>
            </a:r>
          </a:p>
          <a:p>
            <a:pPr>
              <a:buNone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weak</a:t>
            </a:r>
          </a:p>
          <a:p>
            <a:pPr>
              <a:buNone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eace</a:t>
            </a:r>
          </a:p>
          <a:p>
            <a:pPr>
              <a:buNone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ere</a:t>
            </a:r>
          </a:p>
          <a:p>
            <a:pPr>
              <a:buNone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hrew</a:t>
            </a:r>
          </a:p>
          <a:p>
            <a:pPr>
              <a:buNone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right</a:t>
            </a:r>
          </a:p>
          <a:p>
            <a:pPr>
              <a:buNone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now</a:t>
            </a:r>
          </a:p>
          <a:p>
            <a:pPr>
              <a:buNone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ee</a:t>
            </a:r>
          </a:p>
          <a:p>
            <a:pPr>
              <a:buNone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wo</a:t>
            </a:r>
          </a:p>
          <a:p>
            <a:pPr>
              <a:buNone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our</a:t>
            </a:r>
          </a:p>
          <a:p>
            <a:pPr>
              <a:buNone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eet</a:t>
            </a:r>
          </a:p>
          <a:p>
            <a:pPr>
              <a:buNone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their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928794" y="0"/>
            <a:ext cx="4906920" cy="769441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44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PRONUNCIATION</a:t>
            </a:r>
            <a:endParaRPr lang="ru-RU" sz="4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cxnSp>
        <p:nvCxnSpPr>
          <p:cNvPr id="9" name="Прямая со стрелкой 8"/>
          <p:cNvCxnSpPr/>
          <p:nvPr/>
        </p:nvCxnSpPr>
        <p:spPr>
          <a:xfrm rot="16200000" flipH="1">
            <a:off x="1428728" y="2357430"/>
            <a:ext cx="5143536" cy="314327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flipV="1">
            <a:off x="2214546" y="1714488"/>
            <a:ext cx="3357586" cy="14287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2786050" y="2214554"/>
            <a:ext cx="2714644" cy="121444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>
            <a:off x="2143108" y="2643182"/>
            <a:ext cx="3429024" cy="250033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flipV="1">
            <a:off x="2357422" y="2143116"/>
            <a:ext cx="3214710" cy="92869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>
            <a:off x="2428860" y="3500438"/>
            <a:ext cx="3143272" cy="42862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>
            <a:off x="2071670" y="4000504"/>
            <a:ext cx="3500462" cy="28575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 flipV="1">
            <a:off x="2357422" y="2571744"/>
            <a:ext cx="3143272" cy="178595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 flipV="1">
            <a:off x="1857356" y="1285860"/>
            <a:ext cx="3643338" cy="350046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>
            <a:off x="2428860" y="5286388"/>
            <a:ext cx="3143272" cy="35719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 flipV="1">
            <a:off x="2428860" y="3000372"/>
            <a:ext cx="3071834" cy="278608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/>
          <p:nvPr/>
        </p:nvCxnSpPr>
        <p:spPr>
          <a:xfrm flipV="1">
            <a:off x="2214546" y="4786322"/>
            <a:ext cx="3286148" cy="135732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/>
          <p:nvPr/>
        </p:nvCxnSpPr>
        <p:spPr>
          <a:xfrm flipV="1">
            <a:off x="2428860" y="6072206"/>
            <a:ext cx="3143272" cy="50006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857224" y="714356"/>
            <a:ext cx="7620997" cy="36750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4000" dirty="0">
                <a:latin typeface="Times New Roman" pitchFamily="18" charset="0"/>
                <a:cs typeface="Times New Roman" pitchFamily="18" charset="0"/>
              </a:rPr>
              <a:t>Feed the kitten and go to 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Britain. 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en-US" sz="4000" dirty="0">
                <a:latin typeface="Times New Roman" pitchFamily="18" charset="0"/>
                <a:cs typeface="Times New Roman" pitchFamily="18" charset="0"/>
              </a:rPr>
              <a:t>Take your chance and go to 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France. 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en-US" sz="4000" dirty="0">
                <a:latin typeface="Times New Roman" pitchFamily="18" charset="0"/>
                <a:cs typeface="Times New Roman" pitchFamily="18" charset="0"/>
              </a:rPr>
              <a:t>Catch a train and go to 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Spain. 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en-US" sz="4000" dirty="0">
                <a:latin typeface="Times New Roman" pitchFamily="18" charset="0"/>
                <a:cs typeface="Times New Roman" pitchFamily="18" charset="0"/>
              </a:rPr>
              <a:t>Buy some cheese and go to 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Greece. 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285720" y="0"/>
            <a:ext cx="8643998" cy="6858000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785786" y="0"/>
            <a:ext cx="2377767" cy="67403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ru-RU" sz="3600" dirty="0" err="1">
                <a:latin typeface="Times New Roman" pitchFamily="18" charset="0"/>
                <a:cs typeface="Times New Roman" pitchFamily="18" charset="0"/>
              </a:rPr>
              <a:t>China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– </a:t>
            </a:r>
          </a:p>
          <a:p>
            <a:pPr lvl="0"/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Ireland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-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England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-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3600" dirty="0" err="1">
                <a:latin typeface="Times New Roman" pitchFamily="18" charset="0"/>
                <a:cs typeface="Times New Roman" pitchFamily="18" charset="0"/>
              </a:rPr>
              <a:t>Portugal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– </a:t>
            </a:r>
          </a:p>
          <a:p>
            <a:pPr lvl="0"/>
            <a:r>
              <a:rPr lang="ru-RU" sz="3600" dirty="0" err="1">
                <a:latin typeface="Times New Roman" pitchFamily="18" charset="0"/>
                <a:cs typeface="Times New Roman" pitchFamily="18" charset="0"/>
              </a:rPr>
              <a:t>Scotland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– </a:t>
            </a:r>
          </a:p>
          <a:p>
            <a:pPr lvl="0"/>
            <a:r>
              <a:rPr lang="ru-RU" sz="3600" dirty="0" err="1">
                <a:latin typeface="Times New Roman" pitchFamily="18" charset="0"/>
                <a:cs typeface="Times New Roman" pitchFamily="18" charset="0"/>
              </a:rPr>
              <a:t>Germany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– </a:t>
            </a:r>
          </a:p>
          <a:p>
            <a:pPr lvl="0"/>
            <a:r>
              <a:rPr lang="ru-RU" sz="3600" dirty="0" err="1">
                <a:latin typeface="Times New Roman" pitchFamily="18" charset="0"/>
                <a:cs typeface="Times New Roman" pitchFamily="18" charset="0"/>
              </a:rPr>
              <a:t>Australia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– </a:t>
            </a:r>
          </a:p>
          <a:p>
            <a:pPr lvl="0"/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Finland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– 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3600" dirty="0" err="1">
                <a:latin typeface="Times New Roman" pitchFamily="18" charset="0"/>
                <a:cs typeface="Times New Roman" pitchFamily="18" charset="0"/>
              </a:rPr>
              <a:t>Russia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– </a:t>
            </a:r>
          </a:p>
          <a:p>
            <a:pPr lvl="0"/>
            <a:r>
              <a:rPr lang="ru-RU" sz="3600" dirty="0" err="1">
                <a:latin typeface="Times New Roman" pitchFamily="18" charset="0"/>
                <a:cs typeface="Times New Roman" pitchFamily="18" charset="0"/>
              </a:rPr>
              <a:t>Italy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– </a:t>
            </a:r>
          </a:p>
          <a:p>
            <a:pPr lvl="0"/>
            <a:r>
              <a:rPr lang="ru-RU" sz="3600" dirty="0" err="1">
                <a:latin typeface="Times New Roman" pitchFamily="18" charset="0"/>
                <a:cs typeface="Times New Roman" pitchFamily="18" charset="0"/>
              </a:rPr>
              <a:t>France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– </a:t>
            </a:r>
          </a:p>
          <a:p>
            <a:pPr lvl="0"/>
            <a:r>
              <a:rPr lang="ru-RU" sz="3600" dirty="0" err="1"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 USA –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715140" y="5429264"/>
            <a:ext cx="235192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Chinese</a:t>
            </a:r>
            <a:endParaRPr lang="ru-RU" sz="3600" dirty="0"/>
          </a:p>
        </p:txBody>
      </p:sp>
      <p:sp>
        <p:nvSpPr>
          <p:cNvPr id="9" name="TextBox 8"/>
          <p:cNvSpPr txBox="1"/>
          <p:nvPr/>
        </p:nvSpPr>
        <p:spPr>
          <a:xfrm>
            <a:off x="6929454" y="6000768"/>
            <a:ext cx="17107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Irish</a:t>
            </a:r>
            <a:endParaRPr lang="ru-RU" sz="3600" dirty="0"/>
          </a:p>
        </p:txBody>
      </p:sp>
      <p:sp>
        <p:nvSpPr>
          <p:cNvPr id="10" name="TextBox 9"/>
          <p:cNvSpPr txBox="1"/>
          <p:nvPr/>
        </p:nvSpPr>
        <p:spPr>
          <a:xfrm>
            <a:off x="6500826" y="0"/>
            <a:ext cx="22749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English</a:t>
            </a:r>
            <a:endParaRPr lang="ru-RU" sz="3600" dirty="0"/>
          </a:p>
        </p:txBody>
      </p:sp>
      <p:sp>
        <p:nvSpPr>
          <p:cNvPr id="11" name="TextBox 10"/>
          <p:cNvSpPr txBox="1"/>
          <p:nvPr/>
        </p:nvSpPr>
        <p:spPr>
          <a:xfrm>
            <a:off x="6000760" y="3857628"/>
            <a:ext cx="291618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Portuguese</a:t>
            </a:r>
            <a:endParaRPr lang="ru-RU" sz="3600" dirty="0"/>
          </a:p>
        </p:txBody>
      </p:sp>
      <p:sp>
        <p:nvSpPr>
          <p:cNvPr id="12" name="TextBox 11"/>
          <p:cNvSpPr txBox="1"/>
          <p:nvPr/>
        </p:nvSpPr>
        <p:spPr>
          <a:xfrm>
            <a:off x="6500826" y="571480"/>
            <a:ext cx="235192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Scottish</a:t>
            </a:r>
            <a:endParaRPr lang="ru-RU" sz="3600" dirty="0"/>
          </a:p>
        </p:txBody>
      </p:sp>
      <p:sp>
        <p:nvSpPr>
          <p:cNvPr id="13" name="TextBox 12"/>
          <p:cNvSpPr txBox="1"/>
          <p:nvPr/>
        </p:nvSpPr>
        <p:spPr>
          <a:xfrm>
            <a:off x="6357950" y="3357562"/>
            <a:ext cx="253146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Germans</a:t>
            </a:r>
            <a:endParaRPr lang="ru-RU" sz="3600" dirty="0"/>
          </a:p>
        </p:txBody>
      </p:sp>
      <p:sp>
        <p:nvSpPr>
          <p:cNvPr id="14" name="TextBox 13"/>
          <p:cNvSpPr txBox="1"/>
          <p:nvPr/>
        </p:nvSpPr>
        <p:spPr>
          <a:xfrm>
            <a:off x="6201976" y="1714488"/>
            <a:ext cx="294202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Australians</a:t>
            </a:r>
            <a:endParaRPr lang="ru-RU" sz="3600" dirty="0"/>
          </a:p>
        </p:txBody>
      </p:sp>
      <p:sp>
        <p:nvSpPr>
          <p:cNvPr id="16" name="TextBox 15"/>
          <p:cNvSpPr txBox="1"/>
          <p:nvPr/>
        </p:nvSpPr>
        <p:spPr>
          <a:xfrm>
            <a:off x="6572264" y="5000636"/>
            <a:ext cx="22493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Finnish</a:t>
            </a:r>
            <a:endParaRPr lang="ru-RU" sz="3600" dirty="0"/>
          </a:p>
        </p:txBody>
      </p:sp>
      <p:sp>
        <p:nvSpPr>
          <p:cNvPr id="17" name="TextBox 16"/>
          <p:cNvSpPr txBox="1"/>
          <p:nvPr/>
        </p:nvSpPr>
        <p:spPr>
          <a:xfrm>
            <a:off x="6429388" y="1142984"/>
            <a:ext cx="25058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Russians</a:t>
            </a:r>
            <a:endParaRPr lang="ru-RU" sz="3600" dirty="0"/>
          </a:p>
        </p:txBody>
      </p:sp>
      <p:sp>
        <p:nvSpPr>
          <p:cNvPr id="18" name="TextBox 17"/>
          <p:cNvSpPr txBox="1"/>
          <p:nvPr/>
        </p:nvSpPr>
        <p:spPr>
          <a:xfrm>
            <a:off x="6715140" y="4429132"/>
            <a:ext cx="222368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Italians</a:t>
            </a:r>
            <a:endParaRPr lang="ru-RU" sz="3600" dirty="0"/>
          </a:p>
        </p:txBody>
      </p:sp>
      <p:sp>
        <p:nvSpPr>
          <p:cNvPr id="19" name="TextBox 18"/>
          <p:cNvSpPr txBox="1"/>
          <p:nvPr/>
        </p:nvSpPr>
        <p:spPr>
          <a:xfrm>
            <a:off x="6715140" y="2928934"/>
            <a:ext cx="214674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French</a:t>
            </a:r>
            <a:endParaRPr lang="ru-RU" sz="3600" dirty="0"/>
          </a:p>
        </p:txBody>
      </p:sp>
      <p:sp>
        <p:nvSpPr>
          <p:cNvPr id="20" name="TextBox 19"/>
          <p:cNvSpPr txBox="1"/>
          <p:nvPr/>
        </p:nvSpPr>
        <p:spPr>
          <a:xfrm>
            <a:off x="6072198" y="2357430"/>
            <a:ext cx="283943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the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Americans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1875 -0.00255 L -0.48906 -0.800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5" y="-39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1511 -0.00208 L -0.48524 -0.8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5" y="-39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3055 0.00162 L -0.43767 0.15903 " pathEditMode="relative" ptsTypes="AA"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5018 -0.0044 L -0.36285 -0.31944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6" y="-15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9548 0.00209 L -0.4026 0.23311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4" y="1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2882 -0.00532 L -0.3809 -0.08912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6" y="-4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5 -0.00694 L -0.37048 0.21366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0" y="11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29 -0.01366 L -0.4283 -0.17107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0" y="-7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96 0.00278 L -0.42673 0.46481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5" y="2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276 0.00672 L -0.49757 0.06968 " pathEditMode="relative" ptsTypes="AA">
                                      <p:cBhvr>
                                        <p:cTn id="42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3907 0.01551 L -0.4698 0.37269 " pathEditMode="relative" rAng="0" ptsTypes="AA">
                                      <p:cBhvr>
                                        <p:cTn id="46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5" y="17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1441 0.00417 L -0.32708 0.51875 " pathEditMode="relative" rAng="0" ptsTypes="AA">
                                      <p:cBhvr>
                                        <p:cTn id="50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6" y="25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  <p:bldP spid="13" grpId="0"/>
      <p:bldP spid="14" grpId="0"/>
      <p:bldP spid="16" grpId="0"/>
      <p:bldP spid="17" grpId="0"/>
      <p:bldP spid="18" grpId="0"/>
      <p:bldP spid="19" grpId="0"/>
      <p:bldP spid="2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1" y="1071546"/>
            <a:ext cx="9144000" cy="5786454"/>
          </a:xfrm>
          <a:prstGeom prst="rect">
            <a:avLst/>
          </a:prstGeom>
          <a:noFill/>
          <a:ln/>
        </p:spPr>
      </p:pic>
      <p:sp>
        <p:nvSpPr>
          <p:cNvPr id="3" name="Прямоугольник 2"/>
          <p:cNvSpPr/>
          <p:nvPr/>
        </p:nvSpPr>
        <p:spPr>
          <a:xfrm>
            <a:off x="1285852" y="0"/>
            <a:ext cx="6696064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8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People speak English </a:t>
            </a:r>
          </a:p>
          <a:p>
            <a:pPr algn="ctr"/>
            <a:r>
              <a:rPr lang="en-US" sz="48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all over the world</a:t>
            </a:r>
            <a:endParaRPr lang="ru-RU" sz="48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282" y="214290"/>
            <a:ext cx="5899372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lvl="0" indent="-457200">
              <a:lnSpc>
                <a:spcPct val="150000"/>
              </a:lnSpc>
              <a:buFont typeface="+mj-lt"/>
              <a:buAutoNum type="arabicPeriod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English is spoken as a first language in …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marL="457200" lvl="0" indent="-457200">
              <a:lnSpc>
                <a:spcPct val="150000"/>
              </a:lnSpc>
              <a:buFont typeface="+mj-lt"/>
              <a:buAutoNum type="arabicPeriod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The capital of Great Britain is …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marL="457200" lvl="0" indent="-457200">
              <a:lnSpc>
                <a:spcPct val="150000"/>
              </a:lnSpc>
              <a:buFont typeface="+mj-lt"/>
              <a:buAutoNum type="arabicPeriod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Dublin is the capital of …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marL="457200" lvl="0" indent="-457200">
              <a:lnSpc>
                <a:spcPct val="150000"/>
              </a:lnSpc>
              <a:buFont typeface="+mj-lt"/>
              <a:buAutoNum type="arabicPeriod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The capital of Australia is not …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marL="457200" lvl="0" indent="-457200">
              <a:lnSpc>
                <a:spcPct val="150000"/>
              </a:lnSpc>
              <a:buFont typeface="+mj-lt"/>
              <a:buAutoNum type="arabicPeriod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The Australians speak …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marL="457200" lvl="0" indent="-457200">
              <a:lnSpc>
                <a:spcPct val="150000"/>
              </a:lnSpc>
              <a:buFont typeface="+mj-lt"/>
              <a:buAutoNum type="arabicPeriod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Washington is the …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marL="457200" lvl="0" indent="-457200">
              <a:lnSpc>
                <a:spcPct val="150000"/>
              </a:lnSpc>
              <a:buFont typeface="+mj-lt"/>
              <a:buAutoNum type="arabicPeriod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Bridgetown is the capital of …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marL="457200" lvl="0" indent="-457200">
              <a:lnSpc>
                <a:spcPct val="150000"/>
              </a:lnSpc>
              <a:buFont typeface="+mj-lt"/>
              <a:buAutoNum type="arabicPeriod"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The capital of New Zealand is …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429256" y="214290"/>
            <a:ext cx="345639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the marked countries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00562" y="785794"/>
            <a:ext cx="13837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London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714744" y="1357298"/>
            <a:ext cx="83381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Eire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429124" y="1928802"/>
            <a:ext cx="344677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Kingston/Ottawa/etc.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643306" y="2500306"/>
            <a:ext cx="13420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English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052845" y="3000372"/>
            <a:ext cx="609115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capital of the United States of America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286248" y="3500438"/>
            <a:ext cx="16610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Barbados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572000" y="4071942"/>
            <a:ext cx="18608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Wellington</a:t>
            </a:r>
            <a:endParaRPr lang="ru-RU" sz="2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7785" y="0"/>
            <a:ext cx="916178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882" name="Picture 2" descr="C:\Users\DIMAN\Desktop\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6398" y="500042"/>
            <a:ext cx="8478525" cy="56436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3445</TotalTime>
  <Words>247</Words>
  <Application>Microsoft Office PowerPoint</Application>
  <PresentationFormat>Экран (4:3)</PresentationFormat>
  <Paragraphs>91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Diseño predeterminado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Mariajose</dc:creator>
  <cp:lastModifiedBy>DIMAN</cp:lastModifiedBy>
  <cp:revision>530</cp:revision>
  <dcterms:created xsi:type="dcterms:W3CDTF">2010-05-23T14:28:12Z</dcterms:created>
  <dcterms:modified xsi:type="dcterms:W3CDTF">2016-11-21T14:03:48Z</dcterms:modified>
</cp:coreProperties>
</file>