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Nunit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unito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33" Type="http://schemas.openxmlformats.org/officeDocument/2006/relationships/font" Target="fonts/Nunito-italic.fntdata"/><Relationship Id="rId10" Type="http://schemas.openxmlformats.org/officeDocument/2006/relationships/slide" Target="slides/slide5.xml"/><Relationship Id="rId32" Type="http://schemas.openxmlformats.org/officeDocument/2006/relationships/font" Target="fonts/Nuni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Nunito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f4b79536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ff4b79536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f4b795360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ff4b795360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ff4b795360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ff4b795360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ff4b795360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ff4b795360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f4b795360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ff4b795360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ff4b795360_0_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ff4b795360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ff4b795360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ff4b795360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ff4b795360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ff4b795360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ff4b795360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ff4b795360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f4b795360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ff4b795360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ff4b795360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ff4b795360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ff4b795360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ff4b795360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ff4b795360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ff4b795360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ff4b795360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ff4b795360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ff4b795360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ff4b795360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ff4b795360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ff4b795360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f4b795360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ff4b795360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ff4b795360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ff4b795360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ff4b795360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ff4b795360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ff4b795360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ff4b795360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joyteka.com/100041772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Relationship Id="rId4" Type="http://schemas.openxmlformats.org/officeDocument/2006/relationships/image" Target="../media/image2.jpg"/><Relationship Id="rId5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Урок физики в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7 классе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3200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Учитель: Бондарева И.А.</a:t>
            </a:r>
            <a:endParaRPr/>
          </a:p>
          <a:p>
            <a:pPr indent="0" lvl="0" marL="3200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МБОУ Лицей№1, г. Аксая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2"/>
          <p:cNvSpPr txBox="1"/>
          <p:nvPr>
            <p:ph type="title"/>
          </p:nvPr>
        </p:nvSpPr>
        <p:spPr>
          <a:xfrm>
            <a:off x="6682150" y="504550"/>
            <a:ext cx="2110200" cy="38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/>
              <a:t>Электронный</a:t>
            </a:r>
            <a:r>
              <a:rPr lang="ru" sz="2300"/>
              <a:t> микроскоп</a:t>
            </a:r>
            <a:endParaRPr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/>
              <a:t>Подсчитано, что в 1 см^3 воздуха находится 27 квинтиллионов молекул (27*10^18).</a:t>
            </a:r>
            <a:endParaRPr sz="2000"/>
          </a:p>
        </p:txBody>
      </p:sp>
      <p:pic>
        <p:nvPicPr>
          <p:cNvPr id="199" name="Google Shape;19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000" y="504549"/>
            <a:ext cx="5849851" cy="389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/>
          <p:nvPr/>
        </p:nvSpPr>
        <p:spPr>
          <a:xfrm>
            <a:off x="819150" y="906350"/>
            <a:ext cx="3289800" cy="12006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3"/>
          <p:cNvSpPr/>
          <p:nvPr/>
        </p:nvSpPr>
        <p:spPr>
          <a:xfrm>
            <a:off x="5081950" y="3082575"/>
            <a:ext cx="3339600" cy="13737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06" name="Google Shape;206;p23"/>
          <p:cNvSpPr/>
          <p:nvPr/>
        </p:nvSpPr>
        <p:spPr>
          <a:xfrm>
            <a:off x="5099550" y="906350"/>
            <a:ext cx="3232800" cy="12300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3"/>
          <p:cNvSpPr txBox="1"/>
          <p:nvPr/>
        </p:nvSpPr>
        <p:spPr>
          <a:xfrm>
            <a:off x="886550" y="935900"/>
            <a:ext cx="3121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Физические тела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3"/>
          <p:cNvSpPr txBox="1"/>
          <p:nvPr/>
        </p:nvSpPr>
        <p:spPr>
          <a:xfrm>
            <a:off x="5333950" y="3470050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Молекулы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3"/>
          <p:cNvSpPr txBox="1"/>
          <p:nvPr/>
        </p:nvSpPr>
        <p:spPr>
          <a:xfrm>
            <a:off x="5372050" y="1189850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Вещество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3"/>
          <p:cNvSpPr txBox="1"/>
          <p:nvPr/>
        </p:nvSpPr>
        <p:spPr>
          <a:xfrm>
            <a:off x="2388575" y="2740275"/>
            <a:ext cx="42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3"/>
          <p:cNvSpPr/>
          <p:nvPr/>
        </p:nvSpPr>
        <p:spPr>
          <a:xfrm>
            <a:off x="4227625" y="1289550"/>
            <a:ext cx="696000" cy="454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3"/>
          <p:cNvSpPr/>
          <p:nvPr/>
        </p:nvSpPr>
        <p:spPr>
          <a:xfrm>
            <a:off x="6447700" y="2329950"/>
            <a:ext cx="608100" cy="692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3"/>
          <p:cNvSpPr/>
          <p:nvPr/>
        </p:nvSpPr>
        <p:spPr>
          <a:xfrm>
            <a:off x="819150" y="3129550"/>
            <a:ext cx="3339600" cy="13737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14" name="Google Shape;214;p23"/>
          <p:cNvSpPr txBox="1"/>
          <p:nvPr/>
        </p:nvSpPr>
        <p:spPr>
          <a:xfrm>
            <a:off x="1071150" y="3556525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Атомы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23"/>
          <p:cNvSpPr/>
          <p:nvPr/>
        </p:nvSpPr>
        <p:spPr>
          <a:xfrm>
            <a:off x="4322875" y="3590200"/>
            <a:ext cx="608100" cy="4542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4"/>
          <p:cNvSpPr txBox="1"/>
          <p:nvPr>
            <p:ph type="title"/>
          </p:nvPr>
        </p:nvSpPr>
        <p:spPr>
          <a:xfrm>
            <a:off x="6242525" y="1597275"/>
            <a:ext cx="2425200" cy="132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Атом</a:t>
            </a:r>
            <a:r>
              <a:rPr lang="ru"/>
              <a:t> в переводе с греческого- “неделимый”.</a:t>
            </a:r>
            <a:endParaRPr/>
          </a:p>
        </p:txBody>
      </p:sp>
      <p:pic>
        <p:nvPicPr>
          <p:cNvPr id="221" name="Google Shape;22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600" y="615450"/>
            <a:ext cx="5678376" cy="3785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5"/>
          <p:cNvSpPr txBox="1"/>
          <p:nvPr>
            <p:ph type="title"/>
          </p:nvPr>
        </p:nvSpPr>
        <p:spPr>
          <a:xfrm>
            <a:off x="819150" y="820625"/>
            <a:ext cx="4023900" cy="317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Пример строения молекул: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Молекула воды состоит из двух атомов водорода </a:t>
            </a:r>
            <a:r>
              <a:rPr b="1" lang="ru"/>
              <a:t>(H)</a:t>
            </a:r>
            <a:r>
              <a:rPr lang="ru"/>
              <a:t> и одного атома кислорода </a:t>
            </a:r>
            <a:r>
              <a:rPr b="1" lang="ru"/>
              <a:t>(О)</a:t>
            </a:r>
            <a:endParaRPr b="1"/>
          </a:p>
        </p:txBody>
      </p:sp>
      <p:pic>
        <p:nvPicPr>
          <p:cNvPr id="227" name="Google Shape;227;p25"/>
          <p:cNvPicPr preferRelativeResize="0"/>
          <p:nvPr/>
        </p:nvPicPr>
        <p:blipFill rotWithShape="1">
          <a:blip r:embed="rId3">
            <a:alphaModFix/>
          </a:blip>
          <a:srcRect b="12423" l="28679" r="25336" t="12235"/>
          <a:stretch/>
        </p:blipFill>
        <p:spPr>
          <a:xfrm>
            <a:off x="5165475" y="1150325"/>
            <a:ext cx="3084648" cy="2842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4" name="Google Shape;234;p26"/>
          <p:cNvPicPr preferRelativeResize="0"/>
          <p:nvPr/>
        </p:nvPicPr>
        <p:blipFill rotWithShape="1">
          <a:blip r:embed="rId3">
            <a:alphaModFix/>
          </a:blip>
          <a:srcRect b="13873" l="0" r="0" t="6482"/>
          <a:stretch/>
        </p:blipFill>
        <p:spPr>
          <a:xfrm>
            <a:off x="819150" y="593475"/>
            <a:ext cx="7584824" cy="378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7"/>
          <p:cNvSpPr txBox="1"/>
          <p:nvPr>
            <p:ph type="title"/>
          </p:nvPr>
        </p:nvSpPr>
        <p:spPr>
          <a:xfrm>
            <a:off x="5033600" y="630100"/>
            <a:ext cx="3650400" cy="241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Дмитрий Иванович Менделеев (1834-1907гг.)</a:t>
            </a:r>
            <a:r>
              <a:rPr lang="ru"/>
              <a:t> - </a:t>
            </a:r>
            <a:r>
              <a:rPr lang="ru"/>
              <a:t>великий</a:t>
            </a:r>
            <a:r>
              <a:rPr lang="ru"/>
              <a:t> русский ученый, химик, физик геолог, создатель периодической таблицы элементов.</a:t>
            </a:r>
            <a:endParaRPr/>
          </a:p>
        </p:txBody>
      </p:sp>
      <p:pic>
        <p:nvPicPr>
          <p:cNvPr id="240" name="Google Shape;2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5727" y="923200"/>
            <a:ext cx="3686275" cy="361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8"/>
          <p:cNvSpPr txBox="1"/>
          <p:nvPr>
            <p:ph type="title"/>
          </p:nvPr>
        </p:nvSpPr>
        <p:spPr>
          <a:xfrm>
            <a:off x="1638300" y="3913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Опыт со стальным шариком</a:t>
            </a:r>
            <a:endParaRPr/>
          </a:p>
        </p:txBody>
      </p:sp>
      <p:pic>
        <p:nvPicPr>
          <p:cNvPr id="246" name="Google Shape;24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5375" y="1141550"/>
            <a:ext cx="6301150" cy="327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9"/>
          <p:cNvSpPr txBox="1"/>
          <p:nvPr>
            <p:ph type="title"/>
          </p:nvPr>
        </p:nvSpPr>
        <p:spPr>
          <a:xfrm>
            <a:off x="819150" y="4059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Вывод: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Вещество состоит из молекул. Между молекулами есть промежутки. При нагревании  молекулы удаляются друг от друга, при </a:t>
            </a:r>
            <a:r>
              <a:rPr lang="ru"/>
              <a:t>охлаждении сближаются.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</p:txBody>
      </p:sp>
      <p:pic>
        <p:nvPicPr>
          <p:cNvPr id="252" name="Google Shape;25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" y="2674325"/>
            <a:ext cx="7416400" cy="197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Повторим:</a:t>
            </a:r>
            <a:endParaRPr/>
          </a:p>
        </p:txBody>
      </p:sp>
      <p:sp>
        <p:nvSpPr>
          <p:cNvPr id="258" name="Google Shape;258;p3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ru" sz="2000"/>
              <a:t>Из чего состоят вещества?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ru" sz="2000"/>
              <a:t>Как меняется объем тела при изменении </a:t>
            </a:r>
            <a:r>
              <a:rPr lang="ru" sz="2000"/>
              <a:t>расстояния</a:t>
            </a:r>
            <a:r>
              <a:rPr lang="ru" sz="2000"/>
              <a:t> между частицами?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ru" sz="2000"/>
              <a:t>Что такое молекула?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ru" sz="2000"/>
              <a:t>Из чего состоят молекулы?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1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688"/>
              <a:t>Домашнее задание:</a:t>
            </a:r>
            <a:endParaRPr b="1" sz="4688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Параграфы 7-8 читать,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после параграфов устно отвечать на вопросы.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Повторим изученный материал: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3193050" y="2164050"/>
            <a:ext cx="2976300" cy="81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35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https://joyteka.com/100041772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Понравился ли вам урок?</a:t>
            </a:r>
            <a:endParaRPr/>
          </a:p>
        </p:txBody>
      </p:sp>
      <p:pic>
        <p:nvPicPr>
          <p:cNvPr id="269" name="Google Shape;26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6650" y="2121125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688"/>
              <a:t>Спасибо за урок!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771" y="556850"/>
            <a:ext cx="2462868" cy="263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079" y="556850"/>
            <a:ext cx="2508251" cy="263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0438" y="2159975"/>
            <a:ext cx="3629911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4049" y="372225"/>
            <a:ext cx="1957751" cy="1957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"/>
          <p:cNvSpPr/>
          <p:nvPr/>
        </p:nvSpPr>
        <p:spPr>
          <a:xfrm>
            <a:off x="819150" y="906350"/>
            <a:ext cx="3289800" cy="7518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6"/>
          <p:cNvSpPr/>
          <p:nvPr/>
        </p:nvSpPr>
        <p:spPr>
          <a:xfrm>
            <a:off x="5144950" y="3139575"/>
            <a:ext cx="3289800" cy="7518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50" name="Google Shape;150;p16"/>
          <p:cNvSpPr/>
          <p:nvPr/>
        </p:nvSpPr>
        <p:spPr>
          <a:xfrm>
            <a:off x="5042400" y="906350"/>
            <a:ext cx="3289800" cy="7518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6"/>
          <p:cNvSpPr/>
          <p:nvPr/>
        </p:nvSpPr>
        <p:spPr>
          <a:xfrm>
            <a:off x="1046250" y="3169125"/>
            <a:ext cx="3289800" cy="7518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6"/>
          <p:cNvSpPr txBox="1"/>
          <p:nvPr/>
        </p:nvSpPr>
        <p:spPr>
          <a:xfrm>
            <a:off x="886550" y="935900"/>
            <a:ext cx="3121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Древесина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6"/>
          <p:cNvSpPr txBox="1"/>
          <p:nvPr/>
        </p:nvSpPr>
        <p:spPr>
          <a:xfrm>
            <a:off x="1273350" y="3169125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Резина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6"/>
          <p:cNvSpPr txBox="1"/>
          <p:nvPr/>
        </p:nvSpPr>
        <p:spPr>
          <a:xfrm>
            <a:off x="5372050" y="3169125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Стекло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6"/>
          <p:cNvSpPr txBox="1"/>
          <p:nvPr/>
        </p:nvSpPr>
        <p:spPr>
          <a:xfrm>
            <a:off x="5372050" y="965450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Пластмасса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6"/>
          <p:cNvSpPr txBox="1"/>
          <p:nvPr/>
        </p:nvSpPr>
        <p:spPr>
          <a:xfrm>
            <a:off x="1121025" y="2007575"/>
            <a:ext cx="6924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latin typeface="Calibri"/>
                <a:ea typeface="Calibri"/>
                <a:cs typeface="Calibri"/>
                <a:sym typeface="Calibri"/>
              </a:rPr>
              <a:t>Все из чего состоят физические тела называют - </a:t>
            </a:r>
            <a:r>
              <a:rPr b="1" lang="ru" sz="2200">
                <a:latin typeface="Calibri"/>
                <a:ea typeface="Calibri"/>
                <a:cs typeface="Calibri"/>
                <a:sym typeface="Calibri"/>
              </a:rPr>
              <a:t>веществом.</a:t>
            </a:r>
            <a:endParaRPr b="1"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6"/>
          <p:cNvSpPr txBox="1"/>
          <p:nvPr/>
        </p:nvSpPr>
        <p:spPr>
          <a:xfrm>
            <a:off x="2388575" y="2740275"/>
            <a:ext cx="42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7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Строение вещества.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Молекулы.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4447425" y="734250"/>
            <a:ext cx="3525600" cy="36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/>
              <a:t>Еще ученые Древней Греции считали, что все вещества состоят из мельчайших частичек.</a:t>
            </a:r>
            <a:endParaRPr sz="19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/>
              <a:t>2500 лет назад </a:t>
            </a:r>
            <a:r>
              <a:rPr lang="ru" sz="1900"/>
              <a:t>Демокрит</a:t>
            </a:r>
            <a:r>
              <a:rPr lang="ru" sz="1900"/>
              <a:t> сказа</a:t>
            </a:r>
            <a:r>
              <a:rPr lang="ru" sz="1900"/>
              <a:t>л: “Все существующие в мире вещи состоят из атомов и пустоты”.</a:t>
            </a:r>
            <a:endParaRPr sz="1900"/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125" y="296013"/>
            <a:ext cx="3440201" cy="4551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819150" y="31975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300"/>
              <a:t>Вывод: Поскольку в воде растворили маленькую крупинку гуаши и только часть ее попала в третий сосуд, можно </a:t>
            </a:r>
            <a:r>
              <a:rPr lang="ru" sz="2300"/>
              <a:t>сделать</a:t>
            </a:r>
            <a:r>
              <a:rPr lang="ru" sz="2300"/>
              <a:t> вывод, что крупинка состоит из отдельных мельчайших частиц.</a:t>
            </a:r>
            <a:endParaRPr sz="2300"/>
          </a:p>
        </p:txBody>
      </p:sp>
      <p:pic>
        <p:nvPicPr>
          <p:cNvPr id="174" name="Google Shape;17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7488" y="576629"/>
            <a:ext cx="6416925" cy="239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/>
          <p:nvPr/>
        </p:nvSpPr>
        <p:spPr>
          <a:xfrm>
            <a:off x="819150" y="906350"/>
            <a:ext cx="3289800" cy="12006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0"/>
          <p:cNvSpPr/>
          <p:nvPr/>
        </p:nvSpPr>
        <p:spPr>
          <a:xfrm>
            <a:off x="5081950" y="3082575"/>
            <a:ext cx="3339600" cy="13737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81" name="Google Shape;181;p20"/>
          <p:cNvSpPr/>
          <p:nvPr/>
        </p:nvSpPr>
        <p:spPr>
          <a:xfrm>
            <a:off x="5099550" y="906350"/>
            <a:ext cx="3232800" cy="12300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"/>
          <p:cNvSpPr txBox="1"/>
          <p:nvPr/>
        </p:nvSpPr>
        <p:spPr>
          <a:xfrm>
            <a:off x="886550" y="935900"/>
            <a:ext cx="3121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Физические тела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5333950" y="3470050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Молекулы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5372050" y="1189850"/>
            <a:ext cx="2835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latin typeface="Calibri"/>
                <a:ea typeface="Calibri"/>
                <a:cs typeface="Calibri"/>
                <a:sym typeface="Calibri"/>
              </a:rPr>
              <a:t>Вещество</a:t>
            </a: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2388575" y="2740275"/>
            <a:ext cx="42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0"/>
          <p:cNvSpPr/>
          <p:nvPr/>
        </p:nvSpPr>
        <p:spPr>
          <a:xfrm>
            <a:off x="4227625" y="1289550"/>
            <a:ext cx="696000" cy="454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6447700" y="2329950"/>
            <a:ext cx="608100" cy="692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000" y="592025"/>
            <a:ext cx="4498700" cy="373757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1"/>
          <p:cNvSpPr txBox="1"/>
          <p:nvPr/>
        </p:nvSpPr>
        <p:spPr>
          <a:xfrm>
            <a:off x="5128850" y="871900"/>
            <a:ext cx="3560700" cy="30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7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Молекула вещества</a:t>
            </a:r>
            <a:r>
              <a:rPr lang="ru" sz="27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(в переводе с латинского - “маленькая масса”) - мельчайшая частица данного вещества.</a:t>
            </a:r>
            <a:endParaRPr sz="27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