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3" r:id="rId1"/>
  </p:sldMasterIdLst>
  <p:notesMasterIdLst>
    <p:notesMasterId r:id="rId21"/>
  </p:notesMasterIdLst>
  <p:sldIdLst>
    <p:sldId id="257" r:id="rId2"/>
    <p:sldId id="354" r:id="rId3"/>
    <p:sldId id="355" r:id="rId4"/>
    <p:sldId id="356" r:id="rId5"/>
    <p:sldId id="357" r:id="rId6"/>
    <p:sldId id="358" r:id="rId7"/>
    <p:sldId id="359" r:id="rId8"/>
    <p:sldId id="361" r:id="rId9"/>
    <p:sldId id="362" r:id="rId10"/>
    <p:sldId id="368" r:id="rId11"/>
    <p:sldId id="369" r:id="rId12"/>
    <p:sldId id="376" r:id="rId13"/>
    <p:sldId id="370" r:id="rId14"/>
    <p:sldId id="377" r:id="rId15"/>
    <p:sldId id="378" r:id="rId16"/>
    <p:sldId id="371" r:id="rId17"/>
    <p:sldId id="372" r:id="rId18"/>
    <p:sldId id="374" r:id="rId19"/>
    <p:sldId id="373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FF"/>
    <a:srgbClr val="080808"/>
    <a:srgbClr val="2C778C"/>
    <a:srgbClr val="FFFF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576" autoAdjust="0"/>
    <p:restoredTop sz="94660"/>
  </p:normalViewPr>
  <p:slideViewPr>
    <p:cSldViewPr>
      <p:cViewPr>
        <p:scale>
          <a:sx n="76" d="100"/>
          <a:sy n="76" d="100"/>
        </p:scale>
        <p:origin x="-888" y="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1E4726-14AC-4DC1-99C2-70D26403B2D2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3F11DB-9FE5-45AA-BAB2-3FE26A59BD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1897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pPr>
              <a:defRPr/>
            </a:pPr>
            <a:fld id="{09A1ED6D-40E3-4A51-B4A9-B11C1718BB4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396C93-C7CF-40B5-BC2D-F3D00A9EDD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D1452E-9733-445D-A5DF-C26A7C2E03F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A1F7FC7C-7F8F-4FA7-A83A-A157CC8B219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pPr>
              <a:defRPr/>
            </a:pPr>
            <a:fld id="{5A3023AF-6B9A-40EE-A043-7A8E88FF983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512FA4-925D-4D11-AAC4-1035F5EC0DA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0CED00-05BE-4E47-AB60-48832F64ABD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230D0538-A19B-4F00-B37F-314F3ED1CF0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61FC51-A0BC-49BD-8F13-E966ECB61F1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F744DC96-4E99-4035-B4E0-94883135104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BFE6C98A-415A-4854-90D3-A5A8D7C7594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  <a:alpha val="1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8ABBDB31-995E-43C9-A191-F923BB45BC8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4" r:id="rId1"/>
    <p:sldLayoutId id="2147483945" r:id="rId2"/>
    <p:sldLayoutId id="2147483946" r:id="rId3"/>
    <p:sldLayoutId id="2147483947" r:id="rId4"/>
    <p:sldLayoutId id="2147483948" r:id="rId5"/>
    <p:sldLayoutId id="2147483949" r:id="rId6"/>
    <p:sldLayoutId id="2147483950" r:id="rId7"/>
    <p:sldLayoutId id="2147483951" r:id="rId8"/>
    <p:sldLayoutId id="2147483952" r:id="rId9"/>
    <p:sldLayoutId id="2147483953" r:id="rId10"/>
    <p:sldLayoutId id="2147483954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Прямоуг. 10"/>
          <p:cNvSpPr>
            <a:spLocks noGrp="1" noChangeArrowheads="1"/>
          </p:cNvSpPr>
          <p:nvPr>
            <p:ph type="title"/>
          </p:nvPr>
        </p:nvSpPr>
        <p:spPr>
          <a:xfrm>
            <a:off x="-36512" y="416967"/>
            <a:ext cx="9180512" cy="6252393"/>
          </a:xfrm>
        </p:spPr>
        <p:txBody>
          <a:bodyPr anchorCtr="1">
            <a:normAutofit/>
          </a:bodyPr>
          <a:lstStyle/>
          <a:p>
            <a:pPr algn="ctr"/>
            <a:r>
              <a:rPr lang="ru-RU" alt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СОЛНЕЧНАЯ СИСТЕМА КАК КОМПЛЕКС ТЕЛ, ИМЕЮЩИХ ОБЩЕЕ </a:t>
            </a:r>
            <a:r>
              <a:rPr lang="ru-RU" alt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ПРОИСХОЖДЕНИЕ</a:t>
            </a:r>
            <a:br>
              <a:rPr lang="ru-RU" alt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alt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alt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alt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alt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alt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1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Учитель: Бондарева И.А.</a:t>
            </a:r>
            <a:br>
              <a:rPr lang="ru-RU" altLang="ru-RU" sz="1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1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МБОУ Лицей №1, </a:t>
            </a:r>
            <a:r>
              <a:rPr lang="ru-RU" altLang="ru-RU" sz="18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г.Аксая</a:t>
            </a:r>
            <a:r>
              <a:rPr lang="ru-RU" altLang="ru-RU" sz="1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altLang="ru-RU" sz="1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alt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altLang="ru-RU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588224" y="1988840"/>
            <a:ext cx="1847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2171" y="4045640"/>
            <a:ext cx="45978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Исследования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далекого прошлого Земли говорят о том, что наша планета никогда не была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полностью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расплавленной. 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60033" y="1101695"/>
            <a:ext cx="3876544" cy="262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62170" y="163379"/>
            <a:ext cx="8550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600"/>
              </a:spcBef>
            </a:pP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пользу гипотезы Шмидта свидетельствуют многие научные данные.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10983" y="428605"/>
            <a:ext cx="8424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последние годы вокруг нескольких звезд были обнаружены газопылевые облака, из вещества которых могут образовываться планеты.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716203" y="3733555"/>
            <a:ext cx="412245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/>
              <a:t>Часть </a:t>
            </a:r>
            <a:r>
              <a:rPr lang="ru-RU" sz="1200" dirty="0"/>
              <a:t>газопылевой </a:t>
            </a:r>
            <a:r>
              <a:rPr lang="ru-RU" sz="1200" dirty="0" smtClean="0"/>
              <a:t>туманности в </a:t>
            </a:r>
            <a:r>
              <a:rPr lang="ru-RU" sz="1200" dirty="0"/>
              <a:t>созвездии Орла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0379" y="1090704"/>
            <a:ext cx="3747139" cy="2608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522546" y="3733554"/>
            <a:ext cx="228280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/>
              <a:t>Большая туманность Ориона</a:t>
            </a: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3" y="4149080"/>
            <a:ext cx="3881438" cy="220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987824" y="5892453"/>
            <a:ext cx="18759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200" dirty="0"/>
              <a:t>Появление континентов</a:t>
            </a:r>
          </a:p>
        </p:txBody>
      </p:sp>
    </p:spTree>
    <p:extLst>
      <p:ext uri="{BB962C8B-B14F-4D97-AF65-F5344CB8AC3E}">
        <p14:creationId xmlns:p14="http://schemas.microsoft.com/office/powerpoint/2010/main" val="187174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39952" y="1059462"/>
            <a:ext cx="4752528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Возраст наиболее древних пород, которые обнаружены в составе метеоритов, составляет примерно 4,5 млрд лет. </a:t>
            </a:r>
          </a:p>
          <a:p>
            <a:pPr>
              <a:spcBef>
                <a:spcPts val="600"/>
              </a:spcBef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Породы такой же древности обнаружены в доставленных на Землю образцах лунного грунта. </a:t>
            </a:r>
          </a:p>
          <a:p>
            <a:pPr>
              <a:spcBef>
                <a:spcPts val="600"/>
              </a:spcBef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Расчеты возраста Солнца дали близкую величину – 5 млрд лет. 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5604" y="1169130"/>
            <a:ext cx="3514670" cy="234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0377" y="3928432"/>
            <a:ext cx="3519898" cy="2463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87909" y="3512041"/>
            <a:ext cx="301999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chemeClr val="bg1">
                    <a:lumMod val="50000"/>
                  </a:schemeClr>
                </a:solidFill>
              </a:rPr>
              <a:t>Железный метеорит</a:t>
            </a:r>
            <a:endParaRPr lang="ru-RU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92941" y="6392361"/>
            <a:ext cx="301999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chemeClr val="bg1">
                    <a:lumMod val="50000"/>
                  </a:schemeClr>
                </a:solidFill>
              </a:rPr>
              <a:t>Лунный метеорит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40376" y="260648"/>
            <a:ext cx="82774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Все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тела, которые в настоящее время составляют Солнечную систему, образовались примерно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4,5 - 5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млрд лет тому назад</a:t>
            </a: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9090" y="3928432"/>
            <a:ext cx="3942286" cy="2463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0387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7944" y="3241405"/>
            <a:ext cx="4797325" cy="3380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139952" y="388276"/>
            <a:ext cx="4725317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Облако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из которого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образовались тела Солнечной системы,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представляло собой смесь частиц, которые относились к трем компонентам: скальному, ледяному и летучему.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Именно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из этих трех компонентов в различных соотношениях 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состоят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все тела Солнечной системы.</a:t>
            </a: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4348071"/>
            <a:ext cx="3618953" cy="2261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260647"/>
            <a:ext cx="3603439" cy="3922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7256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635896" y="2708920"/>
            <a:ext cx="5286706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139952" y="285728"/>
            <a:ext cx="4536504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Вначале сжатие облака гравитационными силами привело к образованию центрального горячего ядра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будущего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Солнца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Оно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захватило себе основную часть массы облака  –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примерно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90%. 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260647"/>
            <a:ext cx="3603439" cy="3922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2941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55976" y="357166"/>
            <a:ext cx="4608512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Тяготение образовавшегося Солнца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воздействовало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на форму оставшейся части облака: оно становилось все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более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 более плоским диском.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результате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столкновений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между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собой частицы или разрушались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или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объединялись в более крупные.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Возникали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зародыши будущих планет и других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тел.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16238" y="3429000"/>
            <a:ext cx="5048250" cy="331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914" y="548681"/>
            <a:ext cx="3836901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3217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7864" y="2918333"/>
            <a:ext cx="5544616" cy="3694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83968" y="908720"/>
            <a:ext cx="446449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Эволюция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облака привела к тому, что основная масса вещества оказалась сосредоточенной в немногих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крупных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телах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больших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планетах.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ru-RU" sz="1800" dirty="0" smtClean="0"/>
              <a:t> </a:t>
            </a:r>
            <a:endParaRPr lang="ru-RU" sz="18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914" y="548681"/>
            <a:ext cx="3836901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3374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717241" y="3356992"/>
            <a:ext cx="5115405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355976" y="357166"/>
            <a:ext cx="4283968" cy="2939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Под влиянием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сильного нагрева из окрестностей Солнца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улетучивались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газы (в основном это самые распространенные во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Вселенной – водород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и гелий) и оставались лишь твердые тугоплавкие частицы. 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этого вещества впоследствии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сформировались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Земля, ее спутник –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Луна, а также другие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планеты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земной группы.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914" y="548681"/>
            <a:ext cx="3836901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2757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3928" y="3071810"/>
            <a:ext cx="4934352" cy="338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355976" y="551635"/>
            <a:ext cx="4662264" cy="23852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Вдали от Солнца летучие вещества намерзали на твердые частицы, относительное содержание водорода и гелия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оказалось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повышенным. 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Объем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периферийных частей облака был больше, а стало быть, больше и масса вещества, из которого образовались далекие от Солнца планеты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914" y="548681"/>
            <a:ext cx="3836901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3395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18" y="1928802"/>
            <a:ext cx="6228827" cy="4164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4282" y="214290"/>
            <a:ext cx="892971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всё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вещество протопланетного облака вошло в состав планет и их спутников. </a:t>
            </a:r>
            <a:endParaRPr lang="ru-RU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Оставшаяся его часть – это малые тела, одни «мигрируют» внутри планетной системы, другие – кометы – находятся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 основном за ее пределами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223" y="1714489"/>
            <a:ext cx="2270057" cy="1285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588223" y="3071810"/>
            <a:ext cx="24002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/>
              <a:t>12 ноября </a:t>
            </a:r>
            <a:r>
              <a:rPr lang="ru-RU" sz="1200" dirty="0" smtClean="0"/>
              <a:t>2014 на комету </a:t>
            </a:r>
          </a:p>
          <a:p>
            <a:pPr algn="ctr"/>
            <a:r>
              <a:rPr lang="ru-RU" sz="1200" dirty="0" err="1" smtClean="0"/>
              <a:t>Чурюмова</a:t>
            </a:r>
            <a:r>
              <a:rPr lang="ru-RU" sz="1200" dirty="0" smtClean="0"/>
              <a:t>-Герасименко </a:t>
            </a:r>
          </a:p>
          <a:p>
            <a:pPr algn="ctr"/>
            <a:r>
              <a:rPr lang="ru-RU" sz="1200" dirty="0" smtClean="0"/>
              <a:t>сел зонд </a:t>
            </a:r>
            <a:r>
              <a:rPr lang="ru-RU" sz="1200" dirty="0" err="1"/>
              <a:t>Philae</a:t>
            </a:r>
            <a:endParaRPr lang="ru-RU" sz="1200" dirty="0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16874" y="3857628"/>
            <a:ext cx="2169968" cy="205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643736" y="5877272"/>
            <a:ext cx="2286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/>
              <a:t>Пылевой и ионный хвосты кометы </a:t>
            </a:r>
            <a:r>
              <a:rPr lang="ru-RU" sz="1200" dirty="0" err="1"/>
              <a:t>Хейла-Боппа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132955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86409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Согласно современным представлениям, образование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протопланетного облака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связано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 процессом формирования звезд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4414" y="1071546"/>
            <a:ext cx="6237906" cy="5387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3397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77" y="2813447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ОБЩИЕ ХАРАКТЕРИСТИКИ ПЛАНЕТ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1011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52557" y="2652081"/>
            <a:ext cx="5159805" cy="3513223"/>
            <a:chOff x="395536" y="1096484"/>
            <a:chExt cx="7123177" cy="4951745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95536" y="1096484"/>
              <a:ext cx="7123177" cy="4951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971600" y="3793686"/>
              <a:ext cx="1730487" cy="3076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 smtClean="0">
                  <a:solidFill>
                    <a:schemeClr val="bg1"/>
                  </a:solidFill>
                </a:rPr>
                <a:t>Меркурий</a:t>
              </a:r>
              <a:endParaRPr lang="ru-RU" sz="1100" dirty="0">
                <a:solidFill>
                  <a:schemeClr val="bg1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505670" y="3246639"/>
              <a:ext cx="1414254" cy="3076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 smtClean="0">
                  <a:solidFill>
                    <a:schemeClr val="bg1"/>
                  </a:solidFill>
                </a:rPr>
                <a:t>Венера</a:t>
              </a:r>
              <a:endParaRPr lang="ru-RU" sz="1100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339752" y="4480151"/>
              <a:ext cx="1165918" cy="3076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 smtClean="0">
                  <a:solidFill>
                    <a:schemeClr val="bg1"/>
                  </a:solidFill>
                </a:rPr>
                <a:t>Марс</a:t>
              </a:r>
              <a:endParaRPr lang="ru-RU" sz="1100" dirty="0">
                <a:solidFill>
                  <a:schemeClr val="bg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131840" y="3995186"/>
              <a:ext cx="1255803" cy="3076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 smtClean="0">
                  <a:solidFill>
                    <a:schemeClr val="bg1"/>
                  </a:solidFill>
                </a:rPr>
                <a:t>Земля</a:t>
              </a:r>
              <a:endParaRPr lang="ru-RU" sz="1100" dirty="0">
                <a:solidFill>
                  <a:schemeClr val="bg1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004049" y="3306075"/>
              <a:ext cx="1335292" cy="3076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 smtClean="0">
                  <a:solidFill>
                    <a:schemeClr val="bg1"/>
                  </a:solidFill>
                </a:rPr>
                <a:t>Юпитер</a:t>
              </a:r>
              <a:endParaRPr lang="ru-RU" sz="1100" dirty="0">
                <a:solidFill>
                  <a:schemeClr val="bg1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657272" y="4836785"/>
              <a:ext cx="1465087" cy="3076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 smtClean="0">
                  <a:solidFill>
                    <a:schemeClr val="bg1"/>
                  </a:solidFill>
                </a:rPr>
                <a:t>Сатурн</a:t>
              </a:r>
              <a:endParaRPr lang="ru-RU" sz="1100" dirty="0">
                <a:solidFill>
                  <a:schemeClr val="bg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906957" y="3815462"/>
              <a:ext cx="1099174" cy="3076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1100" dirty="0" smtClean="0">
                  <a:solidFill>
                    <a:schemeClr val="bg1"/>
                  </a:solidFill>
                </a:rPr>
                <a:t>Уран</a:t>
              </a:r>
              <a:endParaRPr lang="ru-RU" sz="1100" dirty="0">
                <a:solidFill>
                  <a:schemeClr val="bg1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492326" y="5252213"/>
              <a:ext cx="1260064" cy="3076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1100" dirty="0" smtClean="0">
                  <a:solidFill>
                    <a:schemeClr val="bg1"/>
                  </a:solidFill>
                </a:rPr>
                <a:t>Нептун</a:t>
              </a:r>
              <a:endParaRPr lang="ru-RU" sz="11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49048" y="1844824"/>
            <a:ext cx="5185799" cy="1961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19439" y="356463"/>
            <a:ext cx="871540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физическим характеристикам восемь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планет Солнечной системы можно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разделить на две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группы: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планеты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земной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группы: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Земля,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Меркурий, Венера 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Марс;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планеты-гиганты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Юпитер,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Сатурн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Уран 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Нептун.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412362" y="3895888"/>
            <a:ext cx="355394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Разделение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планет на группы прослеживается сразу по трем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характеристикам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(размерам, плотности и массе), причем по плотности –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наиболее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чётко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6899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52557" y="2652081"/>
            <a:ext cx="5159805" cy="3513223"/>
            <a:chOff x="395536" y="1096484"/>
            <a:chExt cx="7123177" cy="4951745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95536" y="1096484"/>
              <a:ext cx="7123177" cy="4951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971600" y="3793686"/>
              <a:ext cx="1730487" cy="3076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 smtClean="0">
                  <a:solidFill>
                    <a:schemeClr val="bg1"/>
                  </a:solidFill>
                </a:rPr>
                <a:t>Меркурий</a:t>
              </a:r>
              <a:endParaRPr lang="ru-RU" sz="1100" dirty="0">
                <a:solidFill>
                  <a:schemeClr val="bg1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505670" y="3246639"/>
              <a:ext cx="1414254" cy="3076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 smtClean="0">
                  <a:solidFill>
                    <a:schemeClr val="bg1"/>
                  </a:solidFill>
                </a:rPr>
                <a:t>Венера</a:t>
              </a:r>
              <a:endParaRPr lang="ru-RU" sz="1100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339752" y="4480151"/>
              <a:ext cx="1165918" cy="3076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 smtClean="0">
                  <a:solidFill>
                    <a:schemeClr val="bg1"/>
                  </a:solidFill>
                </a:rPr>
                <a:t>Марс</a:t>
              </a:r>
              <a:endParaRPr lang="ru-RU" sz="1100" dirty="0">
                <a:solidFill>
                  <a:schemeClr val="bg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131840" y="3995186"/>
              <a:ext cx="1255803" cy="3076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 smtClean="0">
                  <a:solidFill>
                    <a:schemeClr val="bg1"/>
                  </a:solidFill>
                </a:rPr>
                <a:t>Земля</a:t>
              </a:r>
              <a:endParaRPr lang="ru-RU" sz="1100" dirty="0">
                <a:solidFill>
                  <a:schemeClr val="bg1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004049" y="3306075"/>
              <a:ext cx="1335292" cy="3076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 smtClean="0">
                  <a:solidFill>
                    <a:schemeClr val="bg1"/>
                  </a:solidFill>
                </a:rPr>
                <a:t>Юпитер</a:t>
              </a:r>
              <a:endParaRPr lang="ru-RU" sz="1100" dirty="0">
                <a:solidFill>
                  <a:schemeClr val="bg1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657272" y="4836785"/>
              <a:ext cx="1465087" cy="3076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 smtClean="0">
                  <a:solidFill>
                    <a:schemeClr val="bg1"/>
                  </a:solidFill>
                </a:rPr>
                <a:t>Сатурн</a:t>
              </a:r>
              <a:endParaRPr lang="ru-RU" sz="1100" dirty="0">
                <a:solidFill>
                  <a:schemeClr val="bg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906957" y="3815462"/>
              <a:ext cx="1099174" cy="3076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1100" dirty="0" smtClean="0">
                  <a:solidFill>
                    <a:schemeClr val="bg1"/>
                  </a:solidFill>
                </a:rPr>
                <a:t>Уран</a:t>
              </a:r>
              <a:endParaRPr lang="ru-RU" sz="1100" dirty="0">
                <a:solidFill>
                  <a:schemeClr val="bg1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492326" y="5252213"/>
              <a:ext cx="1260064" cy="3076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1100" dirty="0" smtClean="0">
                  <a:solidFill>
                    <a:schemeClr val="bg1"/>
                  </a:solidFill>
                </a:rPr>
                <a:t>Нептун</a:t>
              </a:r>
              <a:endParaRPr lang="ru-RU" sz="11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49048" y="1844824"/>
            <a:ext cx="5185799" cy="1961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22063" y="147886"/>
            <a:ext cx="871540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Различие плотности тел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двух групп планет объясняется различием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их химического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состава и агрегатного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состояния.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2556" y="816392"/>
            <a:ext cx="868228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Большая часть массы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планет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земной группы приходится на долю твердого состояния вещества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оксидов и других соединений тяжелых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химических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элементов: железа, магния, алюминия и других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металлов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а также кремния и других неметаллов.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446107" y="3875364"/>
            <a:ext cx="3488740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твердой оболочке нашей планеты (литосфере) приходится свыше 90%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её массы на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долю железа, кислорода, кремния 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магния. </a:t>
            </a:r>
          </a:p>
          <a:p>
            <a:pPr>
              <a:spcBef>
                <a:spcPts val="600"/>
              </a:spcBef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Самыми многочисленными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являются атомы кислорода.</a:t>
            </a:r>
          </a:p>
        </p:txBody>
      </p:sp>
    </p:spTree>
    <p:extLst>
      <p:ext uri="{BB962C8B-B14F-4D97-AF65-F5344CB8AC3E}">
        <p14:creationId xmlns:p14="http://schemas.microsoft.com/office/powerpoint/2010/main" val="33328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52557" y="2652081"/>
            <a:ext cx="5159805" cy="3513223"/>
            <a:chOff x="395536" y="1096484"/>
            <a:chExt cx="7123177" cy="4951745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95536" y="1096484"/>
              <a:ext cx="7123177" cy="4951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971600" y="3793686"/>
              <a:ext cx="1730487" cy="3076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 smtClean="0">
                  <a:solidFill>
                    <a:schemeClr val="bg1"/>
                  </a:solidFill>
                </a:rPr>
                <a:t>Меркурий</a:t>
              </a:r>
              <a:endParaRPr lang="ru-RU" sz="1100" dirty="0">
                <a:solidFill>
                  <a:schemeClr val="bg1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505670" y="3246639"/>
              <a:ext cx="1414254" cy="3076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 smtClean="0">
                  <a:solidFill>
                    <a:schemeClr val="bg1"/>
                  </a:solidFill>
                </a:rPr>
                <a:t>Венера</a:t>
              </a:r>
              <a:endParaRPr lang="ru-RU" sz="1100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339752" y="4480151"/>
              <a:ext cx="1165918" cy="3076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 smtClean="0">
                  <a:solidFill>
                    <a:schemeClr val="bg1"/>
                  </a:solidFill>
                </a:rPr>
                <a:t>Марс</a:t>
              </a:r>
              <a:endParaRPr lang="ru-RU" sz="1100" dirty="0">
                <a:solidFill>
                  <a:schemeClr val="bg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131840" y="3995186"/>
              <a:ext cx="1255803" cy="3076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 smtClean="0">
                  <a:solidFill>
                    <a:schemeClr val="bg1"/>
                  </a:solidFill>
                </a:rPr>
                <a:t>Земля</a:t>
              </a:r>
              <a:endParaRPr lang="ru-RU" sz="1100" dirty="0">
                <a:solidFill>
                  <a:schemeClr val="bg1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004049" y="3306075"/>
              <a:ext cx="1335292" cy="3076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 smtClean="0">
                  <a:solidFill>
                    <a:schemeClr val="bg1"/>
                  </a:solidFill>
                </a:rPr>
                <a:t>Юпитер</a:t>
              </a:r>
              <a:endParaRPr lang="ru-RU" sz="1100" dirty="0">
                <a:solidFill>
                  <a:schemeClr val="bg1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657272" y="4836785"/>
              <a:ext cx="1465087" cy="3076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 smtClean="0">
                  <a:solidFill>
                    <a:schemeClr val="bg1"/>
                  </a:solidFill>
                </a:rPr>
                <a:t>Сатурн</a:t>
              </a:r>
              <a:endParaRPr lang="ru-RU" sz="1100" dirty="0">
                <a:solidFill>
                  <a:schemeClr val="bg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906957" y="3815462"/>
              <a:ext cx="1099174" cy="3076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1100" dirty="0" smtClean="0">
                  <a:solidFill>
                    <a:schemeClr val="bg1"/>
                  </a:solidFill>
                </a:rPr>
                <a:t>Уран</a:t>
              </a:r>
              <a:endParaRPr lang="ru-RU" sz="1100" dirty="0">
                <a:solidFill>
                  <a:schemeClr val="bg1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492326" y="5252213"/>
              <a:ext cx="1260064" cy="3076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1100" dirty="0" smtClean="0">
                  <a:solidFill>
                    <a:schemeClr val="bg1"/>
                  </a:solidFill>
                </a:rPr>
                <a:t>Нептун</a:t>
              </a:r>
              <a:endParaRPr lang="ru-RU" sz="11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49048" y="1844824"/>
            <a:ext cx="5185799" cy="1961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52556" y="993502"/>
            <a:ext cx="868228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Малая плотность планет-гигантов (у Сатурна она меньше плотности воды) объясняется тем, что значительная часть их массы находится в газообразном и жидком состояниях.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22063" y="147886"/>
            <a:ext cx="871540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Различие плотности тел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двух групп планет объясняется различием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их химического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состава и агрегатного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состояния.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508102" y="3923857"/>
            <a:ext cx="3429368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составе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планет-гигантов преобладают водород и гелий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. Этим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они похожи на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звезды.</a:t>
            </a:r>
          </a:p>
          <a:p>
            <a:pPr>
              <a:spcBef>
                <a:spcPts val="600"/>
              </a:spcBef>
            </a:pP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Атмосфера планет-гигантов содержит различные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соединения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водорода, в частности метан и аммиак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8229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222063" y="463990"/>
            <a:ext cx="87154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Планеты-гиганты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быстрее вращаются вокруг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оси,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чем планеты земной группы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AutoShape 5" descr="http://www.anatomycampus.info/images/in-our-solar-s-ystemthere-are-only-8-planets-but-there-are-also-dwar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AutoShape 7" descr="http://www.anatomycampus.info/images/in-our-solar-s-ystemthere-are-only-8-planets-but-there-are-also-dwarf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419" y="1556792"/>
            <a:ext cx="8396693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6405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222063" y="471051"/>
            <a:ext cx="871540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четыре планеты земной группы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приходится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всего 3 спутника, </a:t>
            </a:r>
            <a:endParaRPr lang="ru-RU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четыре планеты-гиганта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158.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19571" y="5589240"/>
            <a:ext cx="7560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Число известных спутников</a:t>
            </a:r>
            <a:endParaRPr lang="ru-RU" sz="1200" dirty="0"/>
          </a:p>
        </p:txBody>
      </p:sp>
      <p:grpSp>
        <p:nvGrpSpPr>
          <p:cNvPr id="2060" name="Группа 2059"/>
          <p:cNvGrpSpPr/>
          <p:nvPr/>
        </p:nvGrpSpPr>
        <p:grpSpPr>
          <a:xfrm>
            <a:off x="222064" y="1412776"/>
            <a:ext cx="8670416" cy="4135307"/>
            <a:chOff x="650366" y="1196752"/>
            <a:chExt cx="7915275" cy="3573211"/>
          </a:xfrm>
        </p:grpSpPr>
        <p:pic>
          <p:nvPicPr>
            <p:cNvPr id="2049" name="Picture 1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50366" y="1196752"/>
              <a:ext cx="7915275" cy="3573211"/>
            </a:xfrm>
            <a:prstGeom prst="rect">
              <a:avLst/>
            </a:prstGeom>
            <a:ln w="1270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cxnSp>
          <p:nvCxnSpPr>
            <p:cNvPr id="5" name="Прямая соединительная линия 4"/>
            <p:cNvCxnSpPr/>
            <p:nvPr/>
          </p:nvCxnSpPr>
          <p:spPr>
            <a:xfrm>
              <a:off x="2173559" y="3717032"/>
              <a:ext cx="0" cy="299065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1755015" y="3250101"/>
              <a:ext cx="1253510" cy="218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 smtClean="0">
                  <a:solidFill>
                    <a:schemeClr val="bg1"/>
                  </a:solidFill>
                </a:rPr>
                <a:t>Меркурий</a:t>
              </a:r>
              <a:endParaRPr lang="ru-RU" sz="1100" dirty="0">
                <a:solidFill>
                  <a:schemeClr val="bg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475551" y="2279114"/>
              <a:ext cx="1024441" cy="218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 smtClean="0">
                  <a:solidFill>
                    <a:schemeClr val="bg1"/>
                  </a:solidFill>
                </a:rPr>
                <a:t>Венера</a:t>
              </a:r>
              <a:endParaRPr lang="ru-RU" sz="1100" dirty="0">
                <a:solidFill>
                  <a:schemeClr val="bg1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339752" y="3003553"/>
              <a:ext cx="844554" cy="218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 smtClean="0">
                  <a:solidFill>
                    <a:schemeClr val="bg1"/>
                  </a:solidFill>
                </a:rPr>
                <a:t>Марс</a:t>
              </a:r>
              <a:endParaRPr lang="ru-RU" sz="1100" dirty="0">
                <a:solidFill>
                  <a:schemeClr val="bg1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020719" y="2636912"/>
              <a:ext cx="909664" cy="218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 smtClean="0">
                  <a:solidFill>
                    <a:schemeClr val="bg1"/>
                  </a:solidFill>
                </a:rPr>
                <a:t>Земля</a:t>
              </a:r>
              <a:endParaRPr lang="ru-RU" sz="1100" dirty="0">
                <a:solidFill>
                  <a:schemeClr val="bg1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921281" y="3112686"/>
              <a:ext cx="967243" cy="218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 smtClean="0">
                  <a:solidFill>
                    <a:schemeClr val="bg1"/>
                  </a:solidFill>
                </a:rPr>
                <a:t>Юпитер</a:t>
              </a:r>
              <a:endParaRPr lang="ru-RU" sz="1100" dirty="0">
                <a:solidFill>
                  <a:schemeClr val="bg1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868144" y="2564904"/>
              <a:ext cx="1061263" cy="218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 smtClean="0">
                  <a:solidFill>
                    <a:schemeClr val="bg1"/>
                  </a:solidFill>
                </a:rPr>
                <a:t>Сатурн</a:t>
              </a:r>
              <a:endParaRPr lang="ru-RU" sz="1100" dirty="0">
                <a:solidFill>
                  <a:schemeClr val="bg1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440089" y="1986598"/>
              <a:ext cx="796207" cy="218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1100" dirty="0" smtClean="0">
                  <a:solidFill>
                    <a:schemeClr val="bg1"/>
                  </a:solidFill>
                </a:rPr>
                <a:t>Уран</a:t>
              </a:r>
              <a:endParaRPr lang="ru-RU" sz="1100" dirty="0">
                <a:solidFill>
                  <a:schemeClr val="bg1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139959" y="1697606"/>
              <a:ext cx="912751" cy="218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1100" dirty="0" smtClean="0">
                  <a:solidFill>
                    <a:schemeClr val="bg1"/>
                  </a:solidFill>
                </a:rPr>
                <a:t>Нептун</a:t>
              </a:r>
              <a:endParaRPr lang="ru-RU" sz="1100" dirty="0">
                <a:solidFill>
                  <a:schemeClr val="bg1"/>
                </a:solidFill>
              </a:endParaRPr>
            </a:p>
          </p:txBody>
        </p:sp>
        <p:cxnSp>
          <p:nvCxnSpPr>
            <p:cNvPr id="21" name="Прямая соединительная линия 20"/>
            <p:cNvCxnSpPr/>
            <p:nvPr/>
          </p:nvCxnSpPr>
          <p:spPr>
            <a:xfrm>
              <a:off x="2747444" y="3551792"/>
              <a:ext cx="0" cy="468205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/>
            <p:nvPr/>
          </p:nvCxnSpPr>
          <p:spPr>
            <a:xfrm>
              <a:off x="3347864" y="3157858"/>
              <a:ext cx="0" cy="858239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>
              <a:off x="3779912" y="2824654"/>
              <a:ext cx="0" cy="1195343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>
              <a:off x="4839597" y="3216250"/>
              <a:ext cx="0" cy="799847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>
              <a:off x="5868144" y="2497380"/>
              <a:ext cx="0" cy="1518717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>
              <a:off x="6754146" y="2060848"/>
              <a:ext cx="0" cy="1959149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/>
            <p:nvPr/>
          </p:nvCxnSpPr>
          <p:spPr>
            <a:xfrm>
              <a:off x="7380312" y="1703050"/>
              <a:ext cx="0" cy="2316947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50" name="TextBox 2049"/>
            <p:cNvSpPr txBox="1"/>
            <p:nvPr/>
          </p:nvSpPr>
          <p:spPr>
            <a:xfrm>
              <a:off x="2081710" y="4052551"/>
              <a:ext cx="1860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dirty="0" smtClean="0">
                  <a:solidFill>
                    <a:schemeClr val="bg1"/>
                  </a:solidFill>
                </a:rPr>
                <a:t>0</a:t>
              </a:r>
              <a:endParaRPr lang="ru-RU" sz="1200" dirty="0">
                <a:solidFill>
                  <a:schemeClr val="bg1"/>
                </a:solidFill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3254847" y="4052274"/>
              <a:ext cx="1860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3705512" y="4052274"/>
              <a:ext cx="1860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2657774" y="4052551"/>
              <a:ext cx="1860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dirty="0" smtClean="0">
                  <a:solidFill>
                    <a:schemeClr val="bg1"/>
                  </a:solidFill>
                </a:rPr>
                <a:t>0</a:t>
              </a:r>
              <a:endParaRPr lang="ru-RU" sz="1200" dirty="0">
                <a:solidFill>
                  <a:schemeClr val="bg1"/>
                </a:solidFill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608004" y="4051997"/>
              <a:ext cx="4680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dirty="0" smtClean="0">
                  <a:solidFill>
                    <a:schemeClr val="bg1"/>
                  </a:solidFill>
                </a:rPr>
                <a:t>63</a:t>
              </a:r>
              <a:endParaRPr lang="ru-RU" sz="1200" dirty="0">
                <a:solidFill>
                  <a:schemeClr val="bg1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5692881" y="4052274"/>
              <a:ext cx="39128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dirty="0" smtClean="0">
                  <a:solidFill>
                    <a:schemeClr val="bg1"/>
                  </a:solidFill>
                </a:rPr>
                <a:t>56</a:t>
              </a:r>
              <a:endParaRPr lang="ru-RU" sz="1200" dirty="0">
                <a:solidFill>
                  <a:schemeClr val="bg1"/>
                </a:solidFill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6543096" y="4052551"/>
              <a:ext cx="4221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dirty="0" smtClean="0">
                  <a:solidFill>
                    <a:schemeClr val="bg1"/>
                  </a:solidFill>
                </a:rPr>
                <a:t>26</a:t>
              </a:r>
              <a:endParaRPr lang="ru-RU" sz="1200" dirty="0">
                <a:solidFill>
                  <a:schemeClr val="bg1"/>
                </a:solidFill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7168406" y="4052274"/>
              <a:ext cx="4279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dirty="0" smtClean="0">
                  <a:solidFill>
                    <a:schemeClr val="bg1"/>
                  </a:solidFill>
                </a:rPr>
                <a:t>13</a:t>
              </a:r>
              <a:endParaRPr lang="ru-RU" sz="12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05858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77" y="2813447"/>
            <a:ext cx="9144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СОЛНЕЧНАЯ СИСТЕМА КАК КОМПЛЕКС ТЕЛ, ИМЕЮЩИХ ОБЩЕЕ ПРОИСХОЖДЕНИЕ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2115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683568" y="1463810"/>
            <a:ext cx="6156684" cy="5145516"/>
            <a:chOff x="251520" y="2218884"/>
            <a:chExt cx="5163414" cy="4159615"/>
          </a:xfrm>
        </p:grpSpPr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36698" y="2218884"/>
              <a:ext cx="1778236" cy="4159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2218884"/>
              <a:ext cx="3385178" cy="41596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" name="TextBox 3"/>
          <p:cNvSpPr txBox="1"/>
          <p:nvPr/>
        </p:nvSpPr>
        <p:spPr>
          <a:xfrm>
            <a:off x="6931149" y="6147661"/>
            <a:ext cx="20756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Образование планет </a:t>
            </a:r>
          </a:p>
          <a:p>
            <a:r>
              <a:rPr lang="ru-RU" sz="1200" dirty="0" smtClean="0"/>
              <a:t>по теории О. Ю. Шмидта</a:t>
            </a:r>
            <a:endParaRPr lang="ru-RU" sz="1200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4328" y="47923"/>
            <a:ext cx="1499617" cy="219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1520" y="188640"/>
            <a:ext cx="71287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Согласно наиболее разработанной гипотезе, выдвинутой </a:t>
            </a:r>
            <a: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советским академиком </a:t>
            </a:r>
            <a:r>
              <a:rPr lang="ru-RU" sz="1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Отто Юльевичем </a:t>
            </a:r>
            <a: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Шмидтом, Солнечная система </a:t>
            </a:r>
            <a:r>
              <a:rPr lang="ru-RU" sz="1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сформировалась в результате длительной эволюции </a:t>
            </a:r>
            <a: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огромного </a:t>
            </a:r>
            <a:r>
              <a:rPr lang="ru-RU" sz="1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холодного газопылевого облака. </a:t>
            </a:r>
          </a:p>
        </p:txBody>
      </p:sp>
    </p:spTree>
    <p:extLst>
      <p:ext uri="{BB962C8B-B14F-4D97-AF65-F5344CB8AC3E}">
        <p14:creationId xmlns:p14="http://schemas.microsoft.com/office/powerpoint/2010/main" val="255131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5545</TotalTime>
  <Words>739</Words>
  <Application>Microsoft Office PowerPoint</Application>
  <PresentationFormat>Экран (4:3)</PresentationFormat>
  <Paragraphs>95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Эркер</vt:lpstr>
      <vt:lpstr>СОЛНЕЧНАЯ СИСТЕМА КАК КОМПЛЕКС ТЕЛ, ИМЕЮЩИХ ОБЩЕЕ ПРОИСХОЖДЕНИЕ      Учитель: Бондарева И.А. МБОУ Лицей №1, г.Аксая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ПРЕДМЕТ АСТРОНОМИИ</dc:title>
  <dc:creator>Victor</dc:creator>
  <cp:lastModifiedBy>Зам.Директра по УВР</cp:lastModifiedBy>
  <cp:revision>301</cp:revision>
  <dcterms:created xsi:type="dcterms:W3CDTF">2004-08-31T16:31:28Z</dcterms:created>
  <dcterms:modified xsi:type="dcterms:W3CDTF">2022-09-30T14:20:41Z</dcterms:modified>
</cp:coreProperties>
</file>