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66" r:id="rId4"/>
    <p:sldId id="259" r:id="rId5"/>
    <p:sldId id="258" r:id="rId6"/>
    <p:sldId id="289" r:id="rId7"/>
    <p:sldId id="260" r:id="rId8"/>
    <p:sldId id="285" r:id="rId9"/>
    <p:sldId id="262" r:id="rId10"/>
    <p:sldId id="288" r:id="rId11"/>
    <p:sldId id="265" r:id="rId12"/>
    <p:sldId id="264" r:id="rId13"/>
    <p:sldId id="273" r:id="rId14"/>
    <p:sldId id="287" r:id="rId15"/>
    <p:sldId id="267" r:id="rId16"/>
    <p:sldId id="272" r:id="rId17"/>
    <p:sldId id="271" r:id="rId18"/>
    <p:sldId id="270" r:id="rId19"/>
    <p:sldId id="269" r:id="rId20"/>
    <p:sldId id="268" r:id="rId21"/>
    <p:sldId id="274" r:id="rId22"/>
    <p:sldId id="278" r:id="rId23"/>
    <p:sldId id="276" r:id="rId24"/>
    <p:sldId id="277" r:id="rId25"/>
    <p:sldId id="275" r:id="rId26"/>
    <p:sldId id="279" r:id="rId27"/>
    <p:sldId id="284" r:id="rId28"/>
    <p:sldId id="283" r:id="rId29"/>
    <p:sldId id="280" r:id="rId30"/>
    <p:sldId id="282" r:id="rId31"/>
    <p:sldId id="281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6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9B5A6-7A8F-43E0-84E9-E529AC81F25D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09011-C6BC-4B11-81CE-28E78520F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36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09011-C6BC-4B11-81CE-28E78520F7D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04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09011-C6BC-4B11-81CE-28E78520F7DB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63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26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63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34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06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28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9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73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677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031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67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10026DA-FAA5-4805-92B2-44221CA08EBA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5B7C24-9718-4CF5-9BBC-5AA94C9790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12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985" y="212820"/>
            <a:ext cx="11594015" cy="2964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управления безопасностью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системе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«человек - среда обитания»</a:t>
            </a:r>
            <a:endParaRPr lang="ru-RU" sz="5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05" t="2103" r="1191" b="3094"/>
          <a:stretch/>
        </p:blipFill>
        <p:spPr>
          <a:xfrm>
            <a:off x="5342285" y="3177798"/>
            <a:ext cx="6471763" cy="33418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307" t="824" r="2195" b="1"/>
          <a:stretch/>
        </p:blipFill>
        <p:spPr>
          <a:xfrm>
            <a:off x="402334" y="3177799"/>
            <a:ext cx="4545063" cy="334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2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81211"/>
              </p:ext>
            </p:extLst>
          </p:nvPr>
        </p:nvGraphicFramePr>
        <p:xfrm>
          <a:off x="346546" y="353782"/>
          <a:ext cx="11449214" cy="5662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3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5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700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Принципы системы обеспечения безопасности труда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3508">
                <a:tc>
                  <a:txBody>
                    <a:bodyPr/>
                    <a:lstStyle/>
                    <a:p>
                      <a:pPr algn="l"/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Ориентирующие:</a:t>
                      </a:r>
                      <a:endParaRPr lang="ru-RU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диктуют основополагающие идеи поиска решений безопасной деятельности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Технические: 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блокировку, герметизацию, экранирование, защиту расстоянием и др.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13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Организационные:</a:t>
                      </a:r>
                      <a:endParaRPr lang="ru-RU" sz="2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защиту временем, несовместимость, нормирование, подбор кадров, эргономичность (соблюдение требований охраны труда, комфортности и безопасности условий труда)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7824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Управленческие:</a:t>
                      </a:r>
                      <a:endParaRPr lang="ru-RU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плановость, стимулирование, адекватность, компенсацию, контроль, обратную связь и др.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82538" y="5897019"/>
            <a:ext cx="11513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принципов обеспечения безопасности жизнедеятельности объекта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применяется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последовательно, от ориентирующих до управляющих.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056" y="399914"/>
            <a:ext cx="11347704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системности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(ориентирующий)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системный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подход к моделированию и системный анализ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факторов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среды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деструкции (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разрушения) — выявление и исключение фактора опасности, способного разрушить «систему»;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снижения опасности — меры снижения рисков;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ликвидации опасности — устранение опасных факторов за счёт совершенствования техники, условий труда и отдыха.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8056" y="4356301"/>
            <a:ext cx="7589520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Принципы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технические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основа разработки правил техники безопасности, СНиПов, эргономических требований к дизайну рабочего места.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49737" y="4180436"/>
            <a:ext cx="3446023" cy="228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931" y="2189336"/>
            <a:ext cx="9082739" cy="983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организационные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определяют режим труда, отдыха, поощрения, компенсации.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4124" t="62716" r="2792" b="5860"/>
          <a:stretch/>
        </p:blipFill>
        <p:spPr>
          <a:xfrm>
            <a:off x="9555480" y="436609"/>
            <a:ext cx="2312266" cy="1263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0638" t="42766" r="5033" b="10596"/>
          <a:stretch/>
        </p:blipFill>
        <p:spPr>
          <a:xfrm>
            <a:off x="9912096" y="1930520"/>
            <a:ext cx="1742832" cy="17757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931" y="3782244"/>
            <a:ext cx="11543815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несовместимости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 пространственное и временное разделение объектов реального мира (материалов, сырья, людей, оборудования) с целью предупреждения опасных ситуаций.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нормирования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регламентирует (задаёт) требуемый уровень безопасности конкретных факторов среды. </a:t>
            </a:r>
            <a:endParaRPr lang="ru-RU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931" y="431982"/>
            <a:ext cx="9158396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управленческие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основа управления персоналом, уровнем культуры безопасности жизнедеятельности.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42851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606" y="467830"/>
            <a:ext cx="11594592" cy="14754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Гигиеническое нормирование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метод определения гигиенических нормативов условий среды, обеспечивающих нормальную жизнедеятельность и безопасность организма.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580" y="1943234"/>
            <a:ext cx="11692646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Гигиенические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нормы определяют предельно допустимые уровни (ПДУ) и предельно допустимые концентрации (ПДК) абиотических факторов среды.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9210" y="3580709"/>
            <a:ext cx="6501385" cy="28584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Различают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уровни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безопасности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оптимальный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допустимый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предельно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допустимый,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предельно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переносимый </a:t>
            </a: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выживания. </a:t>
            </a:r>
          </a:p>
        </p:txBody>
      </p:sp>
    </p:spTree>
    <p:extLst>
      <p:ext uri="{BB962C8B-B14F-4D97-AF65-F5344CB8AC3E}">
        <p14:creationId xmlns:p14="http://schemas.microsoft.com/office/powerpoint/2010/main" val="332707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3629" y="290137"/>
            <a:ext cx="115697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C00000"/>
              </a:buClr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Обязательный </a:t>
            </a:r>
            <a:r>
              <a:rPr lang="ru-RU" sz="27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проектирования системы безопасности жизнедеятельности объекта — научный прогноз поведения системы «человек — среда обитания» в ЧС. </a:t>
            </a: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</a:t>
            </a:r>
            <a:r>
              <a:rPr lang="ru-RU" sz="27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позволяет определить наиболее опасные факторы и предусмотреть меры защиты («барьеры») от развития опасных процессов. </a:t>
            </a:r>
            <a:endParaRPr lang="ru-RU" sz="2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5768" y="2459962"/>
            <a:ext cx="7645100" cy="4093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lvl="1" algn="ctr">
              <a:buClr>
                <a:srgbClr val="C00000"/>
              </a:buClr>
            </a:pP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совместимости </a:t>
            </a:r>
          </a:p>
          <a:p>
            <a:pPr marL="0" lvl="1" algn="ctr">
              <a:buClr>
                <a:srgbClr val="C00000"/>
              </a:buClr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 </a:t>
            </a:r>
            <a:r>
              <a:rPr lang="ru-RU" sz="27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 с параметрами среды: </a:t>
            </a:r>
            <a:endParaRPr lang="ru-RU" sz="27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антропометрическая,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биофизическая,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энергетическая,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технико-эстетическая, 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психологическая. </a:t>
            </a:r>
            <a:endParaRPr lang="ru-RU" sz="27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07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903" y="436761"/>
            <a:ext cx="11434281" cy="5872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Антропометрическая </a:t>
            </a:r>
            <a:r>
              <a:rPr lang="ru-RU" sz="27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совместимость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соответствие размеров тела человека и минимально необходимого комфортного пространства для выполнения работы при различных положениях тела. </a:t>
            </a: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</a:pP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Биофизическая </a:t>
            </a:r>
            <a:r>
              <a:rPr lang="ru-RU" sz="27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совместимость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соответствие биофизических параметров среды комфортным условиям для нормальной работоспособности организма человека (тепло, освещение, воздух, вибрация и др.). </a:t>
            </a: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</a:pP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Энергетическая </a:t>
            </a:r>
            <a:r>
              <a:rPr lang="ru-RU" sz="27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совместимость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соответствие силовых и энергетических возможностей организма человека требуемым энергетическим затратам для выполнения технологических операций. </a:t>
            </a:r>
            <a:endParaRPr lang="ru-RU" sz="27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1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209" y="728124"/>
            <a:ext cx="11278831" cy="516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совместимость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соответствие средств отображения информации (СОИ) и управления техникой норме сенсомоторного восприятия информации человеком (управляющей системой).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совместимость СОИ передающей системы и СОИ принимающей системы — важнейшее условие эффективности мер безопасности жизнедеятельности в обычной и экстремальной ситуациях.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информационной совместимости — фактор опасности, ведущий к неправильной интерпретации сигнала, к неправильным действиям человека.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1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480" y="582988"/>
            <a:ext cx="11172801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Технико-эстетическая совместимость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удовлетворённость человека эстетическим видом пространства среды трудовой деятельности (например, эргономическим дизайном рабочего пространства).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совместимость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соответствие социального статуса человека характеру выполняемого им труда, удовлетворённость отношениями в социальной группе, комфорт межличностного взаимодействия.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несовместимость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риск конфликтов и опасных ситуаций в рабочем процессе.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совместимость тесно связана с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психологической.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361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928" y="380594"/>
            <a:ext cx="11082333" cy="608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Психология 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интегративная область научных знаний, раздел теории безопасности жизнедеятельности, изучающий психологические причины возникновения аварийных, экстремальных ситуаций по вине так называемого человеческого фактора.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психологические особенности здоровья и развития человека, психические процессы и состояния его психической деятельности.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психологическим особенностям здоровья и развития относят недостатки социального воспитания (слабую дисциплину и ответственность), низкую мотивацию на соблюдение правил техники безопасности, другие особенности личности и болезненные состояния.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651" y="243230"/>
            <a:ext cx="113873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К 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психическим процессам и состояниям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относят разные степени структурной организации и эмоционального напряжения психики человека, которая выполняет функцию активного взаимодействия человека с внешней и внутренней средой в конкретный момент времени и ситуации.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3745" r="56835"/>
          <a:stretch/>
        </p:blipFill>
        <p:spPr>
          <a:xfrm>
            <a:off x="8494777" y="2274288"/>
            <a:ext cx="2758438" cy="433933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00318" y="2922358"/>
            <a:ext cx="6890685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Психические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процессы — основа психической деятельности человека. Различают психические процессы: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познавательные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моциональные,</a:t>
            </a:r>
          </a:p>
          <a:p>
            <a:pPr marL="2286000" lvl="4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волевые </a:t>
            </a:r>
          </a:p>
        </p:txBody>
      </p:sp>
    </p:spTree>
    <p:extLst>
      <p:ext uri="{BB962C8B-B14F-4D97-AF65-F5344CB8AC3E}">
        <p14:creationId xmlns:p14="http://schemas.microsoft.com/office/powerpoint/2010/main" val="107463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383" y="285053"/>
            <a:ext cx="11303539" cy="3596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обсуждения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системный подход к проектированию систем управления безопасностью;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система принципов обеспечения безопасности, стратегия управления безопасностью жизнедеятельности;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эргономические и психологические основы проектирования систем безопасности.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383" y="4036873"/>
            <a:ext cx="11303538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Ключевые понятия темы: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безопасностью жизнедеятельности; 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гигиеническое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нормирование; 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уровни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безопасности; 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совместимости.</a:t>
            </a:r>
          </a:p>
        </p:txBody>
      </p:sp>
    </p:spTree>
    <p:extLst>
      <p:ext uri="{BB962C8B-B14F-4D97-AF65-F5344CB8AC3E}">
        <p14:creationId xmlns:p14="http://schemas.microsoft.com/office/powerpoint/2010/main" val="414216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904" y="277237"/>
            <a:ext cx="1153058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Главная функция психики — адаптация человека к меняющимся условиям среды, управление организмом в разных видах деятельности. 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Состояние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психического напряжения называется стрессом. </a:t>
            </a:r>
            <a:endParaRPr lang="ru-RU" sz="25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1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5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Стресс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защитная реакция организма на резкое увеличение общей внешней нагрузки, мобилизующая энергетические возможности всех систем для успешной адаптации к воздействию раздражителя — стрессора. </a:t>
            </a:r>
            <a:endParaRPr lang="ru-RU" sz="25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Адаптацию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 рассматривают в двух аспектах: биологическом и социальном. </a:t>
            </a:r>
            <a:endParaRPr lang="ru-RU" sz="25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биологической адаптации — регулировать все процессы, протекающие в организме человека в условиях изменений внешних и внутренних раздражителей. </a:t>
            </a:r>
            <a:endParaRPr lang="ru-RU" sz="25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саморегуляции осуществляется на основе «золотого правила» </a:t>
            </a:r>
            <a:r>
              <a:rPr lang="ru-RU" sz="2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любое отклонение от нормы жизненно важного фактора является сигналом к немедленной мобилизации всех ресурсов соответствующей функциональной системы, чтобы восстановить норму. </a:t>
            </a:r>
          </a:p>
        </p:txBody>
      </p:sp>
    </p:spTree>
    <p:extLst>
      <p:ext uri="{BB962C8B-B14F-4D97-AF65-F5344CB8AC3E}">
        <p14:creationId xmlns:p14="http://schemas.microsoft.com/office/powerpoint/2010/main" val="396373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257" y="375925"/>
            <a:ext cx="11517549" cy="608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привычных параметров среды — температуры, влажности, химического состава воздуха, шума и др. — активизирует стресс-синдром организма (мобилизационное общее нервное напряжение), который активирует деятельность гомеостатических систем и адаптивную реакцию организма.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уровни воздействия стрессоров выходят за пределы адаптационных возможностей человека, то включаются дополнительные защитные механизмы (компенсаторные), корректирующие функциональные сдвиги и противодействующие возникновению и развитию патологического процесса в организме.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Компенсаторные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механизмы — важная часть резервных сил организма.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328" y="193044"/>
            <a:ext cx="115488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Стресс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оказывает положительное влияние на деятельность до тех пор, пока он не превысил критического уровня. Превышение критического уровня стресса активирует гипермобилизацию, нарушение механизмов саморегуляции и резкое снижение работоспособности.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Стресс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превышающий предельный уровень, называют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дистрессом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условиях дистресса особенно страдает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ориентация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неверно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оцениваются сигналы поступающей информации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нарушается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 за процессом труда — наступает период повышения рисков опасных ошибок.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стресса зависит от дозы стрессоров и от индивидуальных особенностей переносимости стресса организмом (стрессоустойчивости).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0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480" y="427539"/>
            <a:ext cx="11237976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Переносимость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стресса зависит от наследственных (генетических) особенностей организма, продолжительности и силы воздействия стрессоров.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9518" r="69164" b="22859"/>
          <a:stretch/>
        </p:blipFill>
        <p:spPr>
          <a:xfrm>
            <a:off x="9198864" y="2907224"/>
            <a:ext cx="2642616" cy="24181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2064" y="1995524"/>
            <a:ext cx="8549640" cy="424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Длительные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повторяющиеся экстремальные ситуации (дома, на работе и т. д.) трансформируют стресс в дистресс и ведут к истощению компенсаторных механизмов, к срывам адаптации, травмам, болезням, несчастным случаям. В такой момент человек ощущает себя обессиленным, и даже отдых не даёт ощущения восстановления сил. Это сигнал для организма о наступлении состояния дистресса. </a:t>
            </a:r>
            <a:endParaRPr lang="ru-RU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2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221" y="229087"/>
            <a:ext cx="11530584" cy="329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Стресс-синдром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чрезмерных воздействиях стрессоров может стать причиной патогенеза, развития болезней — от язвенных до тяжёлых сердечно-сосудистых и иммунных. Отсутствие стрессоров также может привести к снижению адаптационных возможностей организма. Например, гиподинамия ведёт к детренированности сердечно-сосудистой, костно-мышечной и дыхательной систем. «Мышечный голод» запускает патологические процессы.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007" y="3626407"/>
            <a:ext cx="11751013" cy="2835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Человек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долгое время может не ощущать изменений, так как не вся сенсорная информация осознаётся, большая часть внутренних функциональных процессов проходит автоматически. Мозг мгновенно реагирует только на боль. Биологический смысл боли — сигнал организму об опасности, активация стресс-синдрома для самосохранения организма.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9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423" y="279874"/>
            <a:ext cx="7986992" cy="608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Неблагоприятные психогенные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факторы: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физиологический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дискомфорт человека в среде;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биологический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страх;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дефицит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времени на выполнение задачи;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повышенная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трудность задачи, повышенная значимость ошибочных действий (тревожность);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дефицит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нужной информации для принятия решения;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перегруз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информацией;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конфликтные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межличностного взаимодействия и др.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143" y="667511"/>
            <a:ext cx="3499408" cy="50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5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007" y="167567"/>
            <a:ext cx="11634281" cy="675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Психогенные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факторы провоцируют психогенные изменения настроения, пароксизмальные расстройства сознания (снижение настроения до апатии, заторможенность, безразличие, снижение самоконтроля технологических операций и др.). Эти психогенные расстройства — риск опасности ошибок человека. </a:t>
            </a:r>
          </a:p>
          <a:p>
            <a:pPr algn="just">
              <a:spcAft>
                <a:spcPts val="0"/>
              </a:spcAft>
            </a:pP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Причинами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психогенных состояний (тревоги, страха, утомления, паники 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т.д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 могут 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быть: </a:t>
            </a: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перенесённые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сильные психоэмоциональные нагрузки, связанные с гибелью родных и близких людей, после конфликтных ситуаций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побочное действие от употребления лекарственных препаратов (сонливость, апатия); </a:t>
            </a: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вредные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привычки. </a:t>
            </a:r>
            <a:endParaRPr lang="ru-RU" sz="27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Вредные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привычки обязательно отразятся на поведении человека, что может им не осознаваться, но создать проблемы безопасности жизнедеятельности на работе (например, водитель, врач, авиадиспетчер и др.). </a:t>
            </a:r>
          </a:p>
        </p:txBody>
      </p:sp>
    </p:spTree>
    <p:extLst>
      <p:ext uri="{BB962C8B-B14F-4D97-AF65-F5344CB8AC3E}">
        <p14:creationId xmlns:p14="http://schemas.microsoft.com/office/powerpoint/2010/main" val="12117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4027" y="331166"/>
            <a:ext cx="10052242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оптимальных условиях продуктивность труда обеспечивается невысокими нервно-психическими затратами.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экстремальных условиях, при длительном воздействии негативных факторов, продуктивность обеспечивается чрезмерно высоким напряжением всего организма: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интеллектуальным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сенсорным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эмоциональным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3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мотивационным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т. д.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152" y="3040837"/>
            <a:ext cx="3509428" cy="350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056" y="298854"/>
            <a:ext cx="11180776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Эргономика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доказала целесообразность нормальной нагрузки рабочих в течение рабочего дня на 40-60% от максимально возможной. Это оптимальные условия трудовой деятельности, в которых работник проявляет необходимую готовность к продуктивной деятельности.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Кратковременно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особых случаях, допускается 80%, а оставшиеся 20%, по мнению специалистов, — резерв (только для ЧС, когда есть опасность для жизни).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423" t="23371" r="62277" b="27458"/>
          <a:stretch/>
        </p:blipFill>
        <p:spPr>
          <a:xfrm>
            <a:off x="9370825" y="4014062"/>
            <a:ext cx="2323321" cy="24240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8056" y="4105987"/>
            <a:ext cx="8624596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Практика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доказала, что стратегия оптимизации труда гораздо выгоднее стратегии его интенсификации, а научная организация труда — дорогостоящий, но выгодный метод повышения его эффективности. </a:t>
            </a:r>
            <a:endParaRPr lang="ru-RU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0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166" y="529096"/>
            <a:ext cx="11426757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зависимости от условий среды стрессоры оказывают на организм раздельное, комбинированное, комплексное или сочетанное действие.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Раздельное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влияние одного фактора (например, температуры воды).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Комбинированное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одновременное воздействие нескольких факторов из одного источника (например, нескольких химических веществ).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Комплексное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один фактор (вещество) действует на организм из разных источников.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Сочетанное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одновременное действие на организм разных стрессоров из разных источников среды.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0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68" y="2435008"/>
            <a:ext cx="9140118" cy="424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Стратегия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управления безопасностью жизнедеятельности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управление риском, минимизация его вредного влияния на систему «человек — среда обитания». </a:t>
            </a:r>
            <a:endParaRPr lang="ru-RU" sz="28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Управлять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безопасностью жизнедеятельности -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значит переводить объект из опасного состояния в менее опасное при соблюдении Концепции приемлемого риска, экономической и технической целесообразности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468" y="375539"/>
            <a:ext cx="11381232" cy="19364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безопасностью жизнедеятельности </a:t>
            </a:r>
            <a:r>
              <a:rPr lang="ru-RU" sz="28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организованное воздействие на комплекс условий и факторов жизнедеятельности человека (людей) с целью приведения всего комплекса в состояние, соответствующее требованиям безопасности.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49586" y="3303289"/>
            <a:ext cx="2408122" cy="215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6344" y="1205616"/>
            <a:ext cx="11173968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пути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обеспечения безопасности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жизнедеятельности: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технических систем и объектов; </a:t>
            </a:r>
          </a:p>
          <a:p>
            <a:pPr marL="914400" lvl="1" indent="-457200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внедрение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 управления безопасностью;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персонала (профотбор, обучение, страхование, компенсации); </a:t>
            </a:r>
          </a:p>
          <a:p>
            <a:pPr marL="914400" lvl="1" indent="-457200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общей культуры безопасности жизнедеятельности людей в быту и на работе. </a:t>
            </a:r>
          </a:p>
        </p:txBody>
      </p:sp>
    </p:spTree>
    <p:extLst>
      <p:ext uri="{BB962C8B-B14F-4D97-AF65-F5344CB8AC3E}">
        <p14:creationId xmlns:p14="http://schemas.microsoft.com/office/powerpoint/2010/main" val="37720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105" y="196411"/>
            <a:ext cx="11478639" cy="441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и задания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Что означает понятие «управление безопасностью жизнедеятельности человека в среде обитания»?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Назовите основные этапы проектирования системы безопасности жизнедеятельности.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Какие принципы используют специалисты для выявления опасных факторов в системе «человек — среда обитания»?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Кратко охарактеризуйте каждый вид совместимости характеристик человека с параметрами среды.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Назовите суть «золотого правила» деятельности систем саморегуляции организма.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9105" y="4609029"/>
            <a:ext cx="11478639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Темы учебного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</a:t>
            </a:r>
            <a:endParaRPr lang="ru-RU" sz="2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Социальная и психологическая совместимость в команде.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Влияние эстетики гаджета на потребительский спрос.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Пути и средства развития в себе эстетического чувства.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Теория К.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Марбе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наследственной предрасположенности к невезению.</a:t>
            </a:r>
          </a:p>
        </p:txBody>
      </p:sp>
    </p:spTree>
    <p:extLst>
      <p:ext uri="{BB962C8B-B14F-4D97-AF65-F5344CB8AC3E}">
        <p14:creationId xmlns:p14="http://schemas.microsoft.com/office/powerpoint/2010/main" val="25790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528716"/>
            <a:ext cx="11430000" cy="5593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Система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безопасности объекта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система мероприятий комплексного характера по осуществлению технических, организационных, административных и экономических методов (страхование, компенсации), направленных на минимизацию рисков.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Для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изучения всего комплекса факторов объекта «человек — среда обитания» используют общие и специальные методологические подходы, принципы, методы проектирования и внедрения моделей в практику.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Теоретическая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системы «человек — среда обитания»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бинарная многоцелевая система, взаимодействие элементов которой обеспечивает потребности жизнедеятельности человека (работы, учёбы, отдыха и др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16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29466" y="167464"/>
            <a:ext cx="761187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Человек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системах безопасности жизнедеятельности является одновременно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5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защиты,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5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средством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обеспечения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безопасности, </a:t>
            </a:r>
          </a:p>
          <a:p>
            <a:pPr marL="0" lvl="5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источником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Поэтому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системного анализа устанавливают некоторые ограничения (допущения) — характеристики человека принимаются за относительно постоянные, а характеристики среды изменяют «под человека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-56" r="86382" b="67022"/>
          <a:stretch/>
        </p:blipFill>
        <p:spPr>
          <a:xfrm>
            <a:off x="330596" y="288762"/>
            <a:ext cx="3798870" cy="6291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7907" t="3500" r="32041" b="56468"/>
          <a:stretch/>
        </p:blipFill>
        <p:spPr>
          <a:xfrm>
            <a:off x="7828384" y="5002570"/>
            <a:ext cx="1943151" cy="1455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60651" b="56111"/>
          <a:stretch/>
        </p:blipFill>
        <p:spPr>
          <a:xfrm>
            <a:off x="5795387" y="4979454"/>
            <a:ext cx="1698172" cy="15021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1749" t="3369" r="17888" b="2749"/>
          <a:stretch/>
        </p:blipFill>
        <p:spPr>
          <a:xfrm>
            <a:off x="10106360" y="5002571"/>
            <a:ext cx="1634981" cy="14559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1749" t="3369" r="17888" b="2749"/>
          <a:stretch/>
        </p:blipFill>
        <p:spPr>
          <a:xfrm>
            <a:off x="10106360" y="5002570"/>
            <a:ext cx="1634981" cy="145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4678" y="2377504"/>
            <a:ext cx="7241289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Проект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безопасности жизнедеятельности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начинается: </a:t>
            </a:r>
          </a:p>
          <a:p>
            <a:pPr marL="914400" lvl="1" indent="-4572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системного анализа факторов среды,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выделения в сложной системе более простых элементов.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декомпозиции деятельности </a:t>
            </a:r>
            <a:endParaRPr lang="ru-RU" sz="28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детализации). </a:t>
            </a:r>
            <a:endParaRPr lang="ru-RU" sz="28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660" r="47787" b="27276"/>
          <a:stretch/>
        </p:blipFill>
        <p:spPr>
          <a:xfrm>
            <a:off x="410548" y="2377503"/>
            <a:ext cx="3769566" cy="36313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0548" y="364153"/>
            <a:ext cx="11457991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логические этапы любой деятельности, включая сложный, многостадийный проект системы безопасности жизнедеятельности - принципы, методы, средства. </a:t>
            </a:r>
          </a:p>
        </p:txBody>
      </p:sp>
    </p:spTree>
    <p:extLst>
      <p:ext uri="{BB962C8B-B14F-4D97-AF65-F5344CB8AC3E}">
        <p14:creationId xmlns:p14="http://schemas.microsoft.com/office/powerpoint/2010/main" val="224794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554" y="265165"/>
            <a:ext cx="11789923" cy="625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трудовом процессе, как правило, выделяют следующие элементы: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труда (сырьё),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труда (механизмы, оборудование рабочих мест, здания и др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.),</a:t>
            </a: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энергию,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связи (информации),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природные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ресурсы местности,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just">
              <a:lnSpc>
                <a:spcPct val="107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витальные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(жизненные) ресурсы работников.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7000"/>
              </a:lnSpc>
              <a:buClr>
                <a:srgbClr val="C00000"/>
              </a:buClr>
            </a:pPr>
            <a:endParaRPr lang="ru-RU" sz="1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компонент, в свою очередь, также подвергается декомпозиции. Уровень декомпозиции зависит от целей и задач проекта,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технических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финансовых средств.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84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677974"/>
              </p:ext>
            </p:extLst>
          </p:nvPr>
        </p:nvGraphicFramePr>
        <p:xfrm>
          <a:off x="275488" y="334905"/>
          <a:ext cx="11667744" cy="6266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0096">
                  <a:extLst>
                    <a:ext uri="{9D8B030D-6E8A-4147-A177-3AD203B41FA5}">
                      <a16:colId xmlns:a16="http://schemas.microsoft.com/office/drawing/2014/main" val="2158178619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342180913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этапы проектирования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системы безопасности жизнедеятельности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427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объекта, разделение элементов системы «человек — среда обитания»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целей проекта (системы условий безопасности жизнедеятельности)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53472"/>
                  </a:ext>
                </a:extLst>
              </a:tr>
              <a:tr h="85050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идентификация опасностей (перечень опасностей)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проектирование модели в разных вариантах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97502"/>
                  </a:ext>
                </a:extLst>
              </a:tr>
              <a:tr h="101230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построение «дерева причин и опасностей»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выбор оптимального варианта модели и его внедрение на практике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396900"/>
                  </a:ext>
                </a:extLst>
              </a:tr>
              <a:tr h="983158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системный анализ и оценка параметров опасностей (перечень опасностей, от которых защита необходима)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эффективности и устранение недоработок;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4745156"/>
                  </a:ext>
                </a:extLst>
              </a:tr>
              <a:tr h="8398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kumimoji="0" lang="ru-RU" sz="2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выработка технического регламента по управлению безопасностью объекта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673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46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5969" y="3394399"/>
            <a:ext cx="7399507" cy="236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Проектирование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 управления безопасностью жизнедеятельности начинается с определения принципов научно-исследовательской и проектной деятельности.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0142" t="59007" b="11489"/>
          <a:stretch/>
        </p:blipFill>
        <p:spPr>
          <a:xfrm>
            <a:off x="8095204" y="2968493"/>
            <a:ext cx="3860478" cy="28609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1104" y="1037584"/>
            <a:ext cx="11280648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Эффективность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разработки и внедрения системы безопасности жизнедеятельности зависит от умения специалистов выявить и учесть все опасные факторы в системе. </a:t>
            </a:r>
          </a:p>
        </p:txBody>
      </p:sp>
    </p:spTree>
    <p:extLst>
      <p:ext uri="{BB962C8B-B14F-4D97-AF65-F5344CB8AC3E}">
        <p14:creationId xmlns:p14="http://schemas.microsoft.com/office/powerpoint/2010/main" val="120005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532</TotalTime>
  <Words>936</Words>
  <Application>Microsoft Office PowerPoint</Application>
  <PresentationFormat>Широкоэкранный</PresentationFormat>
  <Paragraphs>182</Paragraphs>
  <Slides>31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51</cp:revision>
  <dcterms:created xsi:type="dcterms:W3CDTF">2021-06-28T08:13:30Z</dcterms:created>
  <dcterms:modified xsi:type="dcterms:W3CDTF">2022-09-30T14:13:04Z</dcterms:modified>
</cp:coreProperties>
</file>