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1" r:id="rId1"/>
  </p:sldMasterIdLst>
  <p:notesMasterIdLst>
    <p:notesMasterId r:id="rId20"/>
  </p:notesMasterIdLst>
  <p:sldIdLst>
    <p:sldId id="257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71" r:id="rId10"/>
    <p:sldId id="272" r:id="rId11"/>
    <p:sldId id="273" r:id="rId12"/>
    <p:sldId id="274" r:id="rId13"/>
    <p:sldId id="275" r:id="rId14"/>
    <p:sldId id="276" r:id="rId15"/>
    <p:sldId id="267" r:id="rId16"/>
    <p:sldId id="268" r:id="rId17"/>
    <p:sldId id="269" r:id="rId18"/>
    <p:sldId id="270" r:id="rId19"/>
  </p:sldIdLst>
  <p:sldSz cx="9144000" cy="6858000" type="screen4x3"/>
  <p:notesSz cx="6858000" cy="9144000"/>
  <p:embeddedFontLst>
    <p:embeddedFont>
      <p:font typeface="Quintessential" panose="020B0604020202020204" charset="0"/>
      <p:regular r:id="rId21"/>
    </p:embeddedFont>
    <p:embeddedFont>
      <p:font typeface="Tw Cen MT" panose="020B0602020104020603" pitchFamily="34" charset="0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570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1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3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2.fntdata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" name="Shape 4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" name="Shape 5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w="9525" cap="flat" cmpd="sng">
            <a:solidFill>
              <a:srgbClr val="000000"/>
            </a:solidFill>
            <a:prstDash val="solid"/>
            <a:miter lim="800000"/>
            <a:headEnd type="none" w="sm" len="sm"/>
            <a:tailEnd type="none" w="sm" len="sm"/>
          </a:ln>
        </p:spPr>
      </p:sp>
      <p:sp>
        <p:nvSpPr>
          <p:cNvPr id="6" name="Shape 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ftr" idx="11"/>
          </p:nvPr>
        </p:nvSpPr>
        <p:spPr>
          <a:xfrm>
            <a:off x="0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Shape 8"/>
          <p:cNvSpPr txBox="1">
            <a:spLocks noGrp="1"/>
          </p:cNvSpPr>
          <p:nvPr>
            <p:ph type="sldNum" idx="12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32" name="Shape 3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8" name="Shape 1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hape 17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Shape 17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77" name="Shape 7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hape 8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Shape 10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02" name="Shape 1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</p:sp>
      <p:sp>
        <p:nvSpPr>
          <p:cNvPr id="141" name="Shape 1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137457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814082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12484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9688532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500642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151396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79760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0005304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345812"/>
      </p:ext>
    </p:extLst>
  </p:cSld>
  <p:clrMapOvr>
    <a:masterClrMapping/>
  </p:clrMapOvr>
  <p:hf sldNum="0"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, text on left, text on right" type="twoColTx">
  <p:cSld name="Title, text on left, text on righ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7332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" type="tx">
  <p:cSld name="Title and tex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4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dt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ftr" idx="11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sldNum" idx="12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30540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18005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25638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956304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31444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49717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118454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87784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06649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1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mtClean="0"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4319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  <p:sldLayoutId id="2147483689" r:id="rId18"/>
    <p:sldLayoutId id="2147483690" r:id="rId19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 txBox="1"/>
          <p:nvPr/>
        </p:nvSpPr>
        <p:spPr>
          <a:xfrm>
            <a:off x="3708400" y="5229225"/>
            <a:ext cx="5111750" cy="9429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Quintessential"/>
              <a:buNone/>
            </a:pPr>
            <a:r>
              <a:rPr lang="en-US" sz="1800" b="1" i="0" u="none" strike="noStrike" cap="none">
                <a:solidFill>
                  <a:schemeClr val="dk2"/>
                </a:solidFill>
                <a:latin typeface="Quintessential"/>
                <a:ea typeface="Quintessential"/>
                <a:cs typeface="Quintessential"/>
                <a:sym typeface="Quintessential"/>
              </a:rPr>
              <a:t>	</a:t>
            </a:r>
            <a:endParaRPr/>
          </a:p>
        </p:txBody>
      </p:sp>
      <p:sp>
        <p:nvSpPr>
          <p:cNvPr id="36" name="Shape 36"/>
          <p:cNvSpPr txBox="1"/>
          <p:nvPr/>
        </p:nvSpPr>
        <p:spPr>
          <a:xfrm>
            <a:off x="-197617" y="1198055"/>
            <a:ext cx="8276492" cy="1678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Arial"/>
              <a:buNone/>
            </a:pPr>
            <a:r>
              <a:rPr lang="en-US" sz="4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ФИЛОСОФИЯ СОКРАТА</a:t>
            </a:r>
            <a:endParaRPr sz="360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16481" y="2876967"/>
            <a:ext cx="3127519" cy="398103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72756"/>
            <a:ext cx="8229600" cy="555340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Такой метод в необыкновенной степени возбуждал в собеседнике и слушателях интерес и активную работу мысли. Свой метод Сократ сравнивал с ремеслом своей матери и говорил, что он помогает людям рождать мысли (</a:t>
            </a:r>
            <a:r>
              <a:rPr lang="ru-RU" dirty="0" err="1"/>
              <a:t>майевтика</a:t>
            </a:r>
            <a:r>
              <a:rPr lang="ru-RU" dirty="0"/>
              <a:t>). Развитие Сократом мыслей в форме диалогов – с положениями и возражениями – было зародышем платоновской «диалектики», а логический метод определения (установления содержания) понятий Платон положил в основу своей </a:t>
            </a:r>
            <a:r>
              <a:rPr lang="ru-RU" dirty="0" err="1"/>
              <a:t>гносеолого</a:t>
            </a:r>
            <a:r>
              <a:rPr lang="ru-RU" dirty="0"/>
              <a:t>-метафизической теории идей. Истинные понятия, согласно философии Сократа, общезначимы и общеобязательны в силу общности ума во всех людях; поэтому они выше случайных и противоречивых показаний чувств; на них основана наука, тогда как чувственные данные могут дать начало лишь «мнению».</a:t>
            </a:r>
          </a:p>
        </p:txBody>
      </p:sp>
    </p:spTree>
    <p:extLst>
      <p:ext uri="{BB962C8B-B14F-4D97-AF65-F5344CB8AC3E}">
        <p14:creationId xmlns:p14="http://schemas.microsoft.com/office/powerpoint/2010/main" val="2270190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Учение Сократа о добре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15851"/>
            <a:ext cx="8229600" cy="4910311"/>
          </a:xfrm>
        </p:spPr>
        <p:txBody>
          <a:bodyPr>
            <a:normAutofit fontScale="62500" lnSpcReduction="20000"/>
          </a:bodyPr>
          <a:lstStyle/>
          <a:p>
            <a:r>
              <a:rPr lang="ru-RU" dirty="0"/>
              <a:t>Добродетель Сократ сводил в своей философии к знанию и оптимистически верил, что всякий может стать добродетельным, раз он будет знать, в чем состоит добро. Всякое зло возникает лишь из незнания добра, – никто не зол по природе и добровольно. В этих философских воззрениях Сократа совмещались психологический детерминизм (неизбежность перехода знания в действие, обусловленность поступков знанием) с идеей свободного, творческого развития духа через приобретение и выработку знания. Все 4 традиционные добродетели греков: мудрость, храбрость, умеренность и справедливость – Сократ сводил к одной – к мудрости. Этот «оптимизм знания» вообще характерен для многих этических и социальных реформаторов: он является для них порукой в достижимости их идеалов, в которой они могли бы отчаяться, если бы с самого начала видели все трудности, стоящие на пути их осуществления. Сократ часто утверждал, что добро и польза – вещи равносильные, что это даже, в сущности, два разных обозначения одного и того же. </a:t>
            </a:r>
          </a:p>
        </p:txBody>
      </p:sp>
    </p:spTree>
    <p:extLst>
      <p:ext uri="{BB962C8B-B14F-4D97-AF65-F5344CB8AC3E}">
        <p14:creationId xmlns:p14="http://schemas.microsoft.com/office/powerpoint/2010/main" val="361012503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23481"/>
            <a:ext cx="8229600" cy="5402681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Некоторые произошедшие от Сократа философские школы (в первую очередь, </a:t>
            </a:r>
            <a:r>
              <a:rPr lang="ru-RU" dirty="0" err="1"/>
              <a:t>киренейские</a:t>
            </a:r>
            <a:r>
              <a:rPr lang="ru-RU" dirty="0"/>
              <a:t> </a:t>
            </a:r>
            <a:r>
              <a:rPr lang="ru-RU" dirty="0" err="1"/>
              <a:t>гедоники</a:t>
            </a:r>
            <a:r>
              <a:rPr lang="ru-RU" dirty="0"/>
              <a:t> со своим вождём Аристиппом) толковали этот подход великого основоположника в духе элементарного утилитаризма и эвдемонизма. Однако неправомерно приписывать такую трактовку самому Сократу. Его философия держалась здесь гораздо более глубокого взгляда, не сводя добро к грубой материальной выгоде, а доказывая, что лишь возвышенные этические чувства являются источником истинной пользы для человека.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1095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Учение Сократа о Боге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Ко времени Сократа философская мысль греков уже разрушила старую веру в человекоподобных олимпийских богов, и Сократ стоит на повороте греческой мысли к единобожию; при этом он первый стал понимать божество не как природную, а как нравственную силу (бог – источник добродетели). Отождествление Бога с идеей блага и добра сближало философию Сократа с монотеизмом, а в некоторых отношениях и с христианством. К изучению природной физики Сократ относился равнодушно, не видя возможности использовать его для нравственной реформы общества; тут влияло, несомненно, частью слабое в ту эпоху развитие техники, частью то, что </a:t>
            </a:r>
            <a:r>
              <a:rPr lang="ru-RU" dirty="0" err="1"/>
              <a:t>досократовские</a:t>
            </a:r>
            <a:r>
              <a:rPr lang="ru-RU" dirty="0"/>
              <a:t> философы изучали скорее космос, как целое, чем отдельные циклы закономерностей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1971809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Взгляд Сократа на государство и общество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Общество и государство, по Сократу, не представляют собою простой арены борьбы отдельных индивидуальных или групповых эгоизмов: в основе их лежит идея целого, некоторый освященный божеством разумный план. Чтобы управлять государством, нужно этот план понимать, надо быть «знающим».</a:t>
            </a:r>
          </a:p>
          <a:p>
            <a:endParaRPr lang="ru-RU" dirty="0"/>
          </a:p>
          <a:p>
            <a:r>
              <a:rPr lang="ru-RU" dirty="0"/>
              <a:t>Выходец из простых людей, соединявший утонченный аристократизм духа с демократизмом внешности и обхождения с людьми, Сократ – в противоположность наиболее распространённым в Греции воззрениям – высоко ценил физический труд и вообще трудовое начало.</a:t>
            </a:r>
          </a:p>
        </p:txBody>
      </p:sp>
    </p:spTree>
    <p:extLst>
      <p:ext uri="{BB962C8B-B14F-4D97-AF65-F5344CB8AC3E}">
        <p14:creationId xmlns:p14="http://schemas.microsoft.com/office/powerpoint/2010/main" val="36483515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Shape 144"/>
          <p:cNvSpPr txBox="1"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Этика Сократа</a:t>
            </a:r>
            <a:endParaRPr/>
          </a:p>
        </p:txBody>
      </p:sp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0" y="1066800"/>
            <a:ext cx="87630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/>
          </a:p>
        </p:txBody>
      </p:sp>
      <p:sp>
        <p:nvSpPr>
          <p:cNvPr id="146" name="Shape 146"/>
          <p:cNvSpPr txBox="1"/>
          <p:nvPr/>
        </p:nvSpPr>
        <p:spPr>
          <a:xfrm>
            <a:off x="228600" y="1447800"/>
            <a:ext cx="8686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7" name="Shape 147"/>
          <p:cNvSpPr txBox="1"/>
          <p:nvPr/>
        </p:nvSpPr>
        <p:spPr>
          <a:xfrm>
            <a:off x="609600" y="1143000"/>
            <a:ext cx="2667000" cy="2746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Shape 148"/>
          <p:cNvSpPr txBox="1"/>
          <p:nvPr/>
        </p:nvSpPr>
        <p:spPr>
          <a:xfrm>
            <a:off x="3276600" y="3962400"/>
            <a:ext cx="2590800" cy="8382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Тремя основными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добродетелями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Сократ считал:</a:t>
            </a:r>
            <a:endParaRPr/>
          </a:p>
        </p:txBody>
      </p:sp>
      <p:sp>
        <p:nvSpPr>
          <p:cNvPr id="149" name="Shape 149"/>
          <p:cNvSpPr txBox="1"/>
          <p:nvPr/>
        </p:nvSpPr>
        <p:spPr>
          <a:xfrm>
            <a:off x="0" y="2438400"/>
            <a:ext cx="3200400" cy="9906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Умеренность (знание, </a:t>
            </a:r>
            <a:endParaRPr/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как обуздывать страсти)</a:t>
            </a:r>
            <a:endParaRPr/>
          </a:p>
        </p:txBody>
      </p:sp>
      <p:sp>
        <p:nvSpPr>
          <p:cNvPr id="150" name="Shape 150"/>
          <p:cNvSpPr txBox="1"/>
          <p:nvPr/>
        </p:nvSpPr>
        <p:spPr>
          <a:xfrm>
            <a:off x="6096000" y="2514600"/>
            <a:ext cx="3048000" cy="9144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Храбрость (знание, как </a:t>
            </a:r>
            <a:endParaRPr/>
          </a:p>
          <a:p>
            <a:pPr marL="457200" marR="0" lvl="1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преодолеть опасности)</a:t>
            </a:r>
            <a:endParaRPr/>
          </a:p>
        </p:txBody>
      </p:sp>
      <p:sp>
        <p:nvSpPr>
          <p:cNvPr id="151" name="Shape 151"/>
          <p:cNvSpPr txBox="1"/>
          <p:nvPr/>
        </p:nvSpPr>
        <p:spPr>
          <a:xfrm>
            <a:off x="2438400" y="5486400"/>
            <a:ext cx="4191000" cy="11430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Справедливость (знание, как 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соблюдать законы </a:t>
            </a:r>
            <a:endParaRPr/>
          </a:p>
          <a:p>
            <a:pPr marL="45720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божественные и человеческих)</a:t>
            </a:r>
            <a:endParaRPr/>
          </a:p>
        </p:txBody>
      </p:sp>
      <p:sp>
        <p:nvSpPr>
          <p:cNvPr id="152" name="Shape 152"/>
          <p:cNvSpPr txBox="1"/>
          <p:nvPr/>
        </p:nvSpPr>
        <p:spPr>
          <a:xfrm>
            <a:off x="533400" y="1143000"/>
            <a:ext cx="7924800" cy="1079738"/>
          </a:xfrm>
          <a:prstGeom prst="rect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Вопреки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мнению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софистов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считавших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истина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относительна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Сократ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подчеркивал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всеобщность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истин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философии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полагал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нравственные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ценности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должны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быть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одинаковы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всех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людей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dirty="0"/>
          </a:p>
        </p:txBody>
      </p:sp>
      <p:sp>
        <p:nvSpPr>
          <p:cNvPr id="153" name="Shape 153"/>
          <p:cNvSpPr/>
          <p:nvPr/>
        </p:nvSpPr>
        <p:spPr>
          <a:xfrm rot="-9420000">
            <a:off x="1158875" y="3781425"/>
            <a:ext cx="2119312" cy="3048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00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4" name="Shape 154"/>
          <p:cNvSpPr/>
          <p:nvPr/>
        </p:nvSpPr>
        <p:spPr>
          <a:xfrm rot="5400000">
            <a:off x="4119562" y="5024437"/>
            <a:ext cx="752475" cy="3048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00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Shape 155"/>
          <p:cNvSpPr/>
          <p:nvPr/>
        </p:nvSpPr>
        <p:spPr>
          <a:xfrm rot="-1740000">
            <a:off x="5791200" y="3733800"/>
            <a:ext cx="1905000" cy="30480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00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Shape 16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400"/>
              <a:buFont typeface="Arial"/>
              <a:buNone/>
            </a:pPr>
            <a:r>
              <a:rPr lang="en-US" sz="44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Этика Сократа</a:t>
            </a:r>
            <a:endParaRPr/>
          </a:p>
        </p:txBody>
      </p:sp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1981200" y="2286000"/>
            <a:ext cx="2514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3" name="Shape 163"/>
          <p:cNvSpPr txBox="1"/>
          <p:nvPr/>
        </p:nvSpPr>
        <p:spPr>
          <a:xfrm>
            <a:off x="152400" y="2057400"/>
            <a:ext cx="8686800" cy="28956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речи на суде Сократ сказал: «Нет другой истины, которой я гляжу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 лицо, и  в которую вы не можете не верить, юноши  и старцы,  что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не о теле вашем должны вы заботиться, ни о богатстве, ни  о  какой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другой  вещи  прежде  чем  о душе, которая должна стать  лучшей и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благороднейшей;  ведь  не   от  богатства  рождается   добродетель,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но из добродетели − богатство и все прочее, что есть благо для людей»</a:t>
            </a: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639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400"/>
              <a:buFont typeface="Arial"/>
              <a:buNone/>
            </a:pPr>
            <a:r>
              <a:rPr lang="en-US" sz="44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Этика Сократа</a:t>
            </a:r>
            <a:endParaRPr/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1981200" y="2286000"/>
            <a:ext cx="2514600" cy="30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1" name="Shape 171"/>
          <p:cNvSpPr txBox="1"/>
          <p:nvPr/>
        </p:nvSpPr>
        <p:spPr>
          <a:xfrm>
            <a:off x="152400" y="1600200"/>
            <a:ext cx="8610600" cy="40386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Сократ совершает переворот в традиционной системе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ценностей. Истинные ценности не те, которые обычно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ценят  −  богатство,  слава,   здоровье,  красота  и  т.д.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Истинная  ценность – разум,  знание,  без которых все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остальное может принести человеку только вред. Быть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разумным,  с  точки  зрения  Сократа,  значит  быть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умеренным и справедливым. Разум − знание меры.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Меры не в обывательском смысле. Мера – это закон,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определяющий способ  существования  любой  вещи.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Соблюдение  меры  дает  порядок.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Заключение</a:t>
            </a:r>
            <a:endParaRPr/>
          </a:p>
        </p:txBody>
      </p:sp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400"/>
              <a:buFont typeface="Arial"/>
              <a:buNone/>
            </a:pPr>
            <a:r>
              <a:rPr lang="en-US" sz="3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</p:txBody>
      </p:sp>
      <p:sp>
        <p:nvSpPr>
          <p:cNvPr id="179" name="Shape 179"/>
          <p:cNvSpPr txBox="1"/>
          <p:nvPr/>
        </p:nvSpPr>
        <p:spPr>
          <a:xfrm>
            <a:off x="304800" y="1323975"/>
            <a:ext cx="8305800" cy="4664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</a:t>
            </a: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Сократ был цельным человеком, для которого собственная жизнь была философской проблемой, а важнейшим из проблем философии был вопрос о смысле жизни и смерти (в возрасте 70 лет он был приговорен к смертной казни по обвинению в том, что он не чтит богов и развращает юношество).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Сократ – одна из поворотных точек и осей так называемой всемирной истории. Его философия явилась протестом против субъективизма софистов с их теорией относительности нравственных понятий и послужила точкой отправления для последующего развития греческой мысли в лице Платона  и других его учеников, которые образовали школы: киников, киренаиков, мегарцев и т.д.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   Великое значение имела и личность философа, явившая своей жизнью и своей смертью редкий пример полного согласия слова и дела, бескорыстного служения истине.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 idx="4294967295"/>
          </p:nvPr>
        </p:nvSpPr>
        <p:spPr>
          <a:xfrm>
            <a:off x="0" y="220663"/>
            <a:ext cx="7772400" cy="106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3200"/>
              <a:buFont typeface="Arial"/>
              <a:buNone/>
            </a:pPr>
            <a:r>
              <a:rPr lang="en-US" sz="3200" b="1" i="0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СОКРАТ ( 469/470-399 </a:t>
            </a:r>
            <a:r>
              <a:rPr lang="en-US" sz="3200" b="1" i="0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гг</a:t>
            </a:r>
            <a:r>
              <a:rPr lang="en-US" sz="3200" b="1" i="0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en-US" sz="3200" b="1" i="0" u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до</a:t>
            </a:r>
            <a:r>
              <a:rPr lang="en-US" sz="3200" b="1" i="0" u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н. э.)</a:t>
            </a:r>
            <a:endParaRPr dirty="0"/>
          </a:p>
        </p:txBody>
      </p:sp>
      <p:sp>
        <p:nvSpPr>
          <p:cNvPr id="62" name="Shape 62"/>
          <p:cNvSpPr txBox="1">
            <a:spLocks noGrp="1"/>
          </p:cNvSpPr>
          <p:nvPr>
            <p:ph type="body" idx="4294967295"/>
          </p:nvPr>
        </p:nvSpPr>
        <p:spPr>
          <a:xfrm>
            <a:off x="3352800" y="1752600"/>
            <a:ext cx="5791200" cy="327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r>
              <a:rPr lang="en-US" sz="32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rPr>
              <a:t>Сократ</a:t>
            </a:r>
            <a:r>
              <a:rPr lang="en-US" sz="3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– известный древнегреческий философ, воплощенный идеал истинного мудреца в исторической памяти человечества.</a:t>
            </a:r>
            <a:endParaRPr/>
          </a:p>
        </p:txBody>
      </p:sp>
      <p:pic>
        <p:nvPicPr>
          <p:cNvPr id="63" name="Shape 63"/>
          <p:cNvPicPr preferRelativeResize="0">
            <a:picLocks noGrp="1"/>
          </p:cNvPicPr>
          <p:nvPr>
            <p:ph type="body" idx="4294967295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0" y="1828800"/>
            <a:ext cx="3048000" cy="304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>
            <a:spLocks noGrp="1"/>
          </p:cNvSpPr>
          <p:nvPr>
            <p:ph type="title"/>
          </p:nvPr>
        </p:nvSpPr>
        <p:spPr>
          <a:xfrm>
            <a:off x="0" y="334962"/>
            <a:ext cx="7620000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3600"/>
              <a:buFont typeface="Arial"/>
              <a:buNone/>
            </a:pPr>
            <a:r>
              <a:rPr lang="en-US" sz="3600" b="1" i="0" u="none" strike="noStrike" cap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Антропологическая</a:t>
            </a:r>
            <a:r>
              <a:rPr lang="en-US" sz="3600" b="1" i="0" u="none" strike="noStrike" cap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3600" b="1" i="0" u="none" strike="noStrike" cap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проблема</a:t>
            </a:r>
            <a:endParaRPr dirty="0"/>
          </a:p>
        </p:txBody>
      </p:sp>
      <p:sp>
        <p:nvSpPr>
          <p:cNvPr id="70" name="Shape 70"/>
          <p:cNvSpPr txBox="1">
            <a:spLocks noGrp="1"/>
          </p:cNvSpPr>
          <p:nvPr>
            <p:ph type="body" idx="1"/>
          </p:nvPr>
        </p:nvSpPr>
        <p:spPr>
          <a:xfrm>
            <a:off x="381000" y="1600200"/>
            <a:ext cx="84582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3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</p:txBody>
      </p:sp>
      <p:sp>
        <p:nvSpPr>
          <p:cNvPr id="71" name="Shape 71"/>
          <p:cNvSpPr txBox="1"/>
          <p:nvPr/>
        </p:nvSpPr>
        <p:spPr>
          <a:xfrm>
            <a:off x="2667000" y="1828800"/>
            <a:ext cx="2895600" cy="519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Shape 72"/>
          <p:cNvSpPr txBox="1"/>
          <p:nvPr/>
        </p:nvSpPr>
        <p:spPr>
          <a:xfrm>
            <a:off x="838200" y="5334000"/>
            <a:ext cx="7162800" cy="1219200"/>
          </a:xfrm>
          <a:prstGeom prst="rect">
            <a:avLst/>
          </a:prstGeom>
          <a:solidFill>
            <a:srgbClr val="99CC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Задача человека состоит в том, чтобы всегда стремиться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 нравственному совершенству на основе познания истины</a:t>
            </a:r>
            <a:endParaRPr/>
          </a:p>
        </p:txBody>
      </p:sp>
      <p:sp>
        <p:nvSpPr>
          <p:cNvPr id="73" name="Shape 73"/>
          <p:cNvSpPr/>
          <p:nvPr/>
        </p:nvSpPr>
        <p:spPr>
          <a:xfrm>
            <a:off x="1219200" y="1600200"/>
            <a:ext cx="6324600" cy="167640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9365"/>
            </a:avLst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Для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Сократа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основной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интерес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представляет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внутренний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мир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человека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его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душа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и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добродетели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dirty="0"/>
          </a:p>
        </p:txBody>
      </p:sp>
      <p:sp>
        <p:nvSpPr>
          <p:cNvPr id="74" name="Shape 74"/>
          <p:cNvSpPr/>
          <p:nvPr/>
        </p:nvSpPr>
        <p:spPr>
          <a:xfrm>
            <a:off x="762000" y="3429000"/>
            <a:ext cx="7239000" cy="1828800"/>
          </a:xfrm>
          <a:prstGeom prst="downArrowCallout">
            <a:avLst>
              <a:gd name="adj1" fmla="val 25000"/>
              <a:gd name="adj2" fmla="val 25000"/>
              <a:gd name="adj3" fmla="val 18212"/>
              <a:gd name="adj4" fmla="val 9573"/>
            </a:avLst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Он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первым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обосновывает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принцип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этического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рационализма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утверждая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что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добродетель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есть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знание</a:t>
            </a:r>
            <a:r>
              <a:rPr lang="en-US" sz="20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title"/>
          </p:nvPr>
        </p:nvSpPr>
        <p:spPr>
          <a:xfrm>
            <a:off x="609600" y="228600"/>
            <a:ext cx="8305800" cy="7921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Исходные установки</a:t>
            </a:r>
            <a:endParaRPr/>
          </a:p>
        </p:txBody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3352800" y="1600200"/>
            <a:ext cx="2895600" cy="22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just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</a:pPr>
            <a:r>
              <a:rPr lang="en-US"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</a:t>
            </a:r>
            <a:endParaRPr/>
          </a:p>
        </p:txBody>
      </p:sp>
      <p:sp>
        <p:nvSpPr>
          <p:cNvPr id="82" name="Shape 82"/>
          <p:cNvSpPr txBox="1"/>
          <p:nvPr/>
        </p:nvSpPr>
        <p:spPr>
          <a:xfrm>
            <a:off x="1066800" y="1447800"/>
            <a:ext cx="6781800" cy="9906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Мудрость есть знание, но человек не в силах знать все</a:t>
            </a:r>
            <a:endParaRPr/>
          </a:p>
        </p:txBody>
      </p:sp>
      <p:sp>
        <p:nvSpPr>
          <p:cNvPr id="83" name="Shape 83"/>
          <p:cNvSpPr txBox="1"/>
          <p:nvPr/>
        </p:nvSpPr>
        <p:spPr>
          <a:xfrm>
            <a:off x="1219200" y="3124200"/>
            <a:ext cx="7010400" cy="914400"/>
          </a:xfrm>
          <a:prstGeom prst="rect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«Человеку, - говорит Сократ, - не возможно быть мудрым 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 всем. Следовательно, что  кто  знает  в том и  мудр»</a:t>
            </a:r>
            <a:endParaRPr/>
          </a:p>
        </p:txBody>
      </p:sp>
      <p:sp>
        <p:nvSpPr>
          <p:cNvPr id="84" name="Shape 84"/>
          <p:cNvSpPr txBox="1"/>
          <p:nvPr/>
        </p:nvSpPr>
        <p:spPr>
          <a:xfrm>
            <a:off x="838200" y="4724400"/>
            <a:ext cx="7772400" cy="1295400"/>
          </a:xfrm>
          <a:prstGeom prst="rect">
            <a:avLst/>
          </a:prstGeom>
          <a:solidFill>
            <a:srgbClr val="99CCFF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Добро и  зло, по Сократу,  два   неразличимых и  неавтономных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начала. Добро и зло - следствие наличия или отсутствия одного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 того же, а именно – знания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 txBox="1">
            <a:spLocks noGrp="1"/>
          </p:cNvSpPr>
          <p:nvPr>
            <p:ph type="title"/>
          </p:nvPr>
        </p:nvSpPr>
        <p:spPr>
          <a:xfrm>
            <a:off x="1392534" y="228600"/>
            <a:ext cx="6781800" cy="60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000"/>
              <a:buFont typeface="Arial"/>
              <a:buNone/>
            </a:pPr>
            <a:r>
              <a:rPr lang="en-US" sz="4000" b="1" i="0" u="none" strike="noStrike" cap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Метод</a:t>
            </a:r>
            <a:r>
              <a:rPr lang="en-US" sz="4000" b="1" i="0" u="none" strike="noStrike" cap="none" dirty="0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4000" b="1" i="0" u="none" strike="noStrike" cap="none" dirty="0" err="1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Сократа</a:t>
            </a:r>
            <a:endParaRPr dirty="0"/>
          </a:p>
        </p:txBody>
      </p:sp>
      <p:sp>
        <p:nvSpPr>
          <p:cNvPr id="91" name="Shape 91"/>
          <p:cNvSpPr txBox="1">
            <a:spLocks noGrp="1"/>
          </p:cNvSpPr>
          <p:nvPr>
            <p:ph type="body" idx="1"/>
          </p:nvPr>
        </p:nvSpPr>
        <p:spPr>
          <a:xfrm>
            <a:off x="2438400" y="11430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1397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endParaRPr sz="32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Shape 92"/>
          <p:cNvSpPr txBox="1"/>
          <p:nvPr/>
        </p:nvSpPr>
        <p:spPr>
          <a:xfrm>
            <a:off x="228600" y="1066800"/>
            <a:ext cx="8915400" cy="9144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Сократ является одним из родоначальников диалектики как метода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отыскания истины путем постановки наводящих вопросов</a:t>
            </a: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/>
          </a:p>
        </p:txBody>
      </p:sp>
      <p:sp>
        <p:nvSpPr>
          <p:cNvPr id="93" name="Shape 93"/>
          <p:cNvSpPr txBox="1"/>
          <p:nvPr/>
        </p:nvSpPr>
        <p:spPr>
          <a:xfrm>
            <a:off x="2438400" y="2209800"/>
            <a:ext cx="4114800" cy="914400"/>
          </a:xfrm>
          <a:prstGeom prst="rect">
            <a:avLst/>
          </a:prstGeom>
          <a:solidFill>
            <a:srgbClr val="FFFF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Принципы диалектики Сократа</a:t>
            </a: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:</a:t>
            </a:r>
            <a:endParaRPr/>
          </a:p>
        </p:txBody>
      </p:sp>
      <p:sp>
        <p:nvSpPr>
          <p:cNvPr id="94" name="Shape 94"/>
          <p:cNvSpPr/>
          <p:nvPr/>
        </p:nvSpPr>
        <p:spPr>
          <a:xfrm>
            <a:off x="0" y="3581400"/>
            <a:ext cx="2590800" cy="1447800"/>
          </a:xfrm>
          <a:prstGeom prst="ellipse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ИРОНИЯ</a:t>
            </a:r>
            <a:endParaRPr/>
          </a:p>
        </p:txBody>
      </p:sp>
      <p:sp>
        <p:nvSpPr>
          <p:cNvPr id="95" name="Shape 95"/>
          <p:cNvSpPr/>
          <p:nvPr/>
        </p:nvSpPr>
        <p:spPr>
          <a:xfrm>
            <a:off x="6553200" y="3581400"/>
            <a:ext cx="2743200" cy="1524000"/>
          </a:xfrm>
          <a:prstGeom prst="ellipse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МАЙЕВТИКА</a:t>
            </a: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96" name="Shape 96"/>
          <p:cNvSpPr/>
          <p:nvPr/>
        </p:nvSpPr>
        <p:spPr>
          <a:xfrm>
            <a:off x="3048000" y="4876800"/>
            <a:ext cx="2590800" cy="1524000"/>
          </a:xfrm>
          <a:prstGeom prst="ellipse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ИНДУКЦИЯ</a:t>
            </a:r>
            <a:r>
              <a:rPr lang="en-US" sz="1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/>
          </a:p>
        </p:txBody>
      </p:sp>
      <p:sp>
        <p:nvSpPr>
          <p:cNvPr id="97" name="Shape 97"/>
          <p:cNvSpPr/>
          <p:nvPr/>
        </p:nvSpPr>
        <p:spPr>
          <a:xfrm>
            <a:off x="4191000" y="3124200"/>
            <a:ext cx="304800" cy="1981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8" name="Shape 98"/>
          <p:cNvSpPr/>
          <p:nvPr/>
        </p:nvSpPr>
        <p:spPr>
          <a:xfrm rot="2520000">
            <a:off x="1928812" y="2874962"/>
            <a:ext cx="304800" cy="1219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Shape 99"/>
          <p:cNvSpPr/>
          <p:nvPr/>
        </p:nvSpPr>
        <p:spPr>
          <a:xfrm rot="-2160000">
            <a:off x="6672262" y="2957512"/>
            <a:ext cx="304800" cy="12192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000"/>
              <a:buFont typeface="Arial"/>
              <a:buNone/>
            </a:pPr>
            <a:r>
              <a:rPr lang="en-US" sz="40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Метод Сократа</a:t>
            </a:r>
            <a:endParaRPr/>
          </a:p>
        </p:txBody>
      </p:sp>
      <p:sp>
        <p:nvSpPr>
          <p:cNvPr id="106" name="Shape 106"/>
          <p:cNvSpPr txBox="1">
            <a:spLocks noGrp="1"/>
          </p:cNvSpPr>
          <p:nvPr>
            <p:ph type="body" idx="1"/>
          </p:nvPr>
        </p:nvSpPr>
        <p:spPr>
          <a:xfrm>
            <a:off x="0" y="1066800"/>
            <a:ext cx="87630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/>
          </a:p>
        </p:txBody>
      </p:sp>
      <p:sp>
        <p:nvSpPr>
          <p:cNvPr id="107" name="Shape 107"/>
          <p:cNvSpPr txBox="1"/>
          <p:nvPr/>
        </p:nvSpPr>
        <p:spPr>
          <a:xfrm>
            <a:off x="228600" y="1447800"/>
            <a:ext cx="8686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Shape 108"/>
          <p:cNvSpPr txBox="1"/>
          <p:nvPr/>
        </p:nvSpPr>
        <p:spPr>
          <a:xfrm>
            <a:off x="3733800" y="1219200"/>
            <a:ext cx="1447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9" name="Shape 109"/>
          <p:cNvSpPr txBox="1"/>
          <p:nvPr/>
        </p:nvSpPr>
        <p:spPr>
          <a:xfrm>
            <a:off x="2057400" y="3354387"/>
            <a:ext cx="26670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0" name="Shape 110"/>
          <p:cNvSpPr/>
          <p:nvPr/>
        </p:nvSpPr>
        <p:spPr>
          <a:xfrm>
            <a:off x="2971800" y="1143000"/>
            <a:ext cx="2590800" cy="1752600"/>
          </a:xfrm>
          <a:prstGeom prst="ellipse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ИРОНИЯ</a:t>
            </a:r>
            <a:endParaRPr/>
          </a:p>
        </p:txBody>
      </p:sp>
      <p:sp>
        <p:nvSpPr>
          <p:cNvPr id="111" name="Shape 111"/>
          <p:cNvSpPr txBox="1"/>
          <p:nvPr/>
        </p:nvSpPr>
        <p:spPr>
          <a:xfrm>
            <a:off x="685800" y="3886200"/>
            <a:ext cx="7391400" cy="25908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Пользуясь методом иронии, Сократ надевает на себя маску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простака,  просит  обучить  чему-либо  или  дать  совет.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За этой игрой всегда стоит серьезная цель — вынудить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собеседника обнаружить себя, свое незнание, добиться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lang="en-US" sz="20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эффекта   благотворного   потрясения   слушателя.</a:t>
            </a:r>
            <a:endParaRPr/>
          </a:p>
        </p:txBody>
      </p:sp>
      <p:sp>
        <p:nvSpPr>
          <p:cNvPr id="112" name="Shape 112"/>
          <p:cNvSpPr/>
          <p:nvPr/>
        </p:nvSpPr>
        <p:spPr>
          <a:xfrm>
            <a:off x="3962400" y="2895600"/>
            <a:ext cx="609600" cy="99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400"/>
              <a:buFont typeface="Arial"/>
              <a:buNone/>
            </a:pPr>
            <a:r>
              <a:rPr lang="en-US" sz="44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Метод Сократа</a:t>
            </a:r>
            <a:endParaRPr/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0" y="1066800"/>
            <a:ext cx="87630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/>
          </a:p>
        </p:txBody>
      </p:sp>
      <p:sp>
        <p:nvSpPr>
          <p:cNvPr id="120" name="Shape 120"/>
          <p:cNvSpPr txBox="1"/>
          <p:nvPr/>
        </p:nvSpPr>
        <p:spPr>
          <a:xfrm>
            <a:off x="228600" y="1447800"/>
            <a:ext cx="8686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Shape 121"/>
          <p:cNvSpPr txBox="1"/>
          <p:nvPr/>
        </p:nvSpPr>
        <p:spPr>
          <a:xfrm>
            <a:off x="3733800" y="1219200"/>
            <a:ext cx="1447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Shape 122"/>
          <p:cNvSpPr txBox="1"/>
          <p:nvPr/>
        </p:nvSpPr>
        <p:spPr>
          <a:xfrm>
            <a:off x="2057400" y="3354387"/>
            <a:ext cx="26670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Shape 123"/>
          <p:cNvSpPr/>
          <p:nvPr/>
        </p:nvSpPr>
        <p:spPr>
          <a:xfrm>
            <a:off x="2514599" y="1295400"/>
            <a:ext cx="3906297" cy="1524000"/>
          </a:xfrm>
          <a:prstGeom prst="ellipse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МАЙЕВТИКА</a:t>
            </a:r>
            <a:endParaRPr dirty="0"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«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повивальное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1800" b="0" i="0" u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искусство</a:t>
            </a:r>
            <a:r>
              <a:rPr lang="en-US" sz="1800" b="0" i="0" u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»</a:t>
            </a:r>
            <a:endParaRPr dirty="0"/>
          </a:p>
        </p:txBody>
      </p:sp>
      <p:sp>
        <p:nvSpPr>
          <p:cNvPr id="124" name="Shape 124"/>
          <p:cNvSpPr txBox="1"/>
          <p:nvPr/>
        </p:nvSpPr>
        <p:spPr>
          <a:xfrm>
            <a:off x="838200" y="3810000"/>
            <a:ext cx="7391400" cy="22098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метод  Сократа  извлекать  скрытое  в 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человеке знание с помощью искусных </a:t>
            </a:r>
            <a:endParaRPr/>
          </a:p>
          <a:p>
            <a:pPr marL="3429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lang="en-US" sz="32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наводящих  вопросов</a:t>
            </a:r>
            <a:endParaRPr/>
          </a:p>
        </p:txBody>
      </p:sp>
      <p:sp>
        <p:nvSpPr>
          <p:cNvPr id="125" name="Shape 125"/>
          <p:cNvSpPr/>
          <p:nvPr/>
        </p:nvSpPr>
        <p:spPr>
          <a:xfrm>
            <a:off x="3886200" y="2819400"/>
            <a:ext cx="609600" cy="99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457200" y="304800"/>
            <a:ext cx="8229600" cy="71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0000"/>
              </a:buClr>
              <a:buSzPts val="4400"/>
              <a:buFont typeface="Arial"/>
              <a:buNone/>
            </a:pPr>
            <a:r>
              <a:rPr lang="en-US" sz="4400" b="1" i="0" u="none" strike="noStrike" cap="none">
                <a:solidFill>
                  <a:srgbClr val="CC0000"/>
                </a:solidFill>
                <a:latin typeface="Arial"/>
                <a:ea typeface="Arial"/>
                <a:cs typeface="Arial"/>
                <a:sym typeface="Arial"/>
              </a:rPr>
              <a:t>Метод Сократа</a:t>
            </a:r>
            <a:endParaRPr/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0" y="1066800"/>
            <a:ext cx="8763000" cy="579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			</a:t>
            </a:r>
            <a:endParaRPr/>
          </a:p>
        </p:txBody>
      </p:sp>
      <p:sp>
        <p:nvSpPr>
          <p:cNvPr id="133" name="Shape 133"/>
          <p:cNvSpPr txBox="1"/>
          <p:nvPr/>
        </p:nvSpPr>
        <p:spPr>
          <a:xfrm>
            <a:off x="228600" y="1447800"/>
            <a:ext cx="8686800" cy="6413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4" name="Shape 134"/>
          <p:cNvSpPr txBox="1"/>
          <p:nvPr/>
        </p:nvSpPr>
        <p:spPr>
          <a:xfrm>
            <a:off x="3733800" y="1219200"/>
            <a:ext cx="1447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5" name="Shape 135"/>
          <p:cNvSpPr txBox="1"/>
          <p:nvPr/>
        </p:nvSpPr>
        <p:spPr>
          <a:xfrm>
            <a:off x="2057400" y="3354387"/>
            <a:ext cx="2667000" cy="366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Shape 136"/>
          <p:cNvSpPr/>
          <p:nvPr/>
        </p:nvSpPr>
        <p:spPr>
          <a:xfrm>
            <a:off x="2971800" y="1143000"/>
            <a:ext cx="3097404" cy="1752600"/>
          </a:xfrm>
          <a:prstGeom prst="ellipse">
            <a:avLst/>
          </a:prstGeom>
          <a:solidFill>
            <a:srgbClr val="FFCC99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lang="en-US" sz="2800" b="1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ИНДУКЦИЯ</a:t>
            </a:r>
            <a:endParaRPr/>
          </a:p>
        </p:txBody>
      </p:sp>
      <p:sp>
        <p:nvSpPr>
          <p:cNvPr id="137" name="Shape 137"/>
          <p:cNvSpPr txBox="1"/>
          <p:nvPr/>
        </p:nvSpPr>
        <p:spPr>
          <a:xfrm>
            <a:off x="0" y="3886200"/>
            <a:ext cx="8991600" cy="2286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Определение  понятий   путем  индукции.  Начиная  с  самых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привычных и обыденных  примеров,  он   старался   подвести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собеседника  к определению  обсуждаемого  понятия, то есть 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ответить  на   вопрос: «что  есть?». Таким  образом  пытаясь </a:t>
            </a:r>
            <a:endParaRPr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r>
              <a:rPr lang="en-US" sz="2400" b="0" i="0" u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перейти  от  частного  к  общему.</a:t>
            </a:r>
            <a:endParaRPr/>
          </a:p>
        </p:txBody>
      </p:sp>
      <p:sp>
        <p:nvSpPr>
          <p:cNvPr id="138" name="Shape 138"/>
          <p:cNvSpPr/>
          <p:nvPr/>
        </p:nvSpPr>
        <p:spPr>
          <a:xfrm>
            <a:off x="4215702" y="2895600"/>
            <a:ext cx="609600" cy="9906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Сократический метод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dirty="0"/>
              <a:t>Главную задачу своей философии Сократ видел в познании самого себя и других; начертанное в дельфийском храме изречение «познай самого себя» было его девизом. Против софистов Сократ выставлял общеобязательность разума и образуемых им понятий. Понятия (особенно нравственные и общественные) Сократ отвлекал от ряда частных, конкретных житейских случаев, проводя их один за другим (отсюда – επα</a:t>
            </a:r>
            <a:r>
              <a:rPr lang="ru-RU" dirty="0" err="1"/>
              <a:t>γογή</a:t>
            </a:r>
            <a:r>
              <a:rPr lang="ru-RU" dirty="0"/>
              <a:t> – в переводе, приведение; латинский перевод – </a:t>
            </a:r>
            <a:r>
              <a:rPr lang="ru-RU" dirty="0" err="1"/>
              <a:t>inductio</a:t>
            </a:r>
            <a:r>
              <a:rPr lang="ru-RU" dirty="0"/>
              <a:t>, отсюда «наведение) и вырабатывая на их основании твердые определения. Сократ вел свои исследования в форме разговоров, выработав свой особый метод  «сократической» диалектики. Сократ не излагал своей философии </a:t>
            </a:r>
            <a:r>
              <a:rPr lang="ru-RU" dirty="0" smtClean="0"/>
              <a:t>систематически, а </a:t>
            </a:r>
            <a:r>
              <a:rPr lang="ru-RU" dirty="0"/>
              <a:t>выспрашивал собеседника и заставлял и его самого производить некоторую работу. При этом Сократ часто вначале прикидывался незнающим («ирония» Сократа: «я знаю только то, что я ничего не знаю»), а затем, доведя умелыми вопросами собеседника до нелепых выводов (</a:t>
            </a:r>
            <a:r>
              <a:rPr lang="ru-RU" dirty="0" err="1"/>
              <a:t>reductio</a:t>
            </a:r>
            <a:r>
              <a:rPr lang="ru-RU" dirty="0"/>
              <a:t> </a:t>
            </a:r>
            <a:r>
              <a:rPr lang="ru-RU" dirty="0" err="1"/>
              <a:t>ad</a:t>
            </a:r>
            <a:r>
              <a:rPr lang="ru-RU" dirty="0"/>
              <a:t> </a:t>
            </a:r>
            <a:r>
              <a:rPr lang="ru-RU" dirty="0" err="1"/>
              <a:t>absurdum</a:t>
            </a:r>
            <a:r>
              <a:rPr lang="ru-RU" dirty="0"/>
              <a:t>), убеждал его в том, что тот ничего не понимает, и показывал, как надо философски решить вопрос.</a:t>
            </a:r>
          </a:p>
        </p:txBody>
      </p:sp>
    </p:spTree>
    <p:extLst>
      <p:ext uri="{BB962C8B-B14F-4D97-AF65-F5344CB8AC3E}">
        <p14:creationId xmlns:p14="http://schemas.microsoft.com/office/powerpoint/2010/main" val="1425179301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58</TotalTime>
  <Words>1382</Words>
  <Application>Microsoft Office PowerPoint</Application>
  <PresentationFormat>Экран (4:3)</PresentationFormat>
  <Paragraphs>100</Paragraphs>
  <Slides>18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Arial</vt:lpstr>
      <vt:lpstr>Quintessential</vt:lpstr>
      <vt:lpstr>Tw Cen MT</vt:lpstr>
      <vt:lpstr>Капля</vt:lpstr>
      <vt:lpstr>Презентация PowerPoint</vt:lpstr>
      <vt:lpstr>СОКРАТ ( 469/470-399 гг. до н. э.)</vt:lpstr>
      <vt:lpstr>Антропологическая проблема</vt:lpstr>
      <vt:lpstr>Исходные установки</vt:lpstr>
      <vt:lpstr>Метод Сократа</vt:lpstr>
      <vt:lpstr>Метод Сократа</vt:lpstr>
      <vt:lpstr>Метод Сократа</vt:lpstr>
      <vt:lpstr>Метод Сократа</vt:lpstr>
      <vt:lpstr>Сократический метод</vt:lpstr>
      <vt:lpstr>Презентация PowerPoint</vt:lpstr>
      <vt:lpstr>Учение Сократа о добре</vt:lpstr>
      <vt:lpstr>Презентация PowerPoint</vt:lpstr>
      <vt:lpstr>Учение Сократа о Боге</vt:lpstr>
      <vt:lpstr>Взгляд Сократа на государство и общество</vt:lpstr>
      <vt:lpstr>Этика Сократа</vt:lpstr>
      <vt:lpstr>Этика Сократа</vt:lpstr>
      <vt:lpstr>Этика Сократа</vt:lpstr>
      <vt:lpstr>Заключение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maxim</cp:lastModifiedBy>
  <cp:revision>4</cp:revision>
  <dcterms:modified xsi:type="dcterms:W3CDTF">2022-09-30T15:07:20Z</dcterms:modified>
</cp:coreProperties>
</file>