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1" r:id="rId2"/>
    <p:sldId id="256" r:id="rId3"/>
    <p:sldId id="262" r:id="rId4"/>
    <p:sldId id="267" r:id="rId5"/>
    <p:sldId id="268" r:id="rId6"/>
    <p:sldId id="263" r:id="rId7"/>
    <p:sldId id="266" r:id="rId8"/>
    <p:sldId id="264" r:id="rId9"/>
    <p:sldId id="269" r:id="rId10"/>
    <p:sldId id="270" r:id="rId11"/>
    <p:sldId id="271" r:id="rId12"/>
    <p:sldId id="259" r:id="rId13"/>
    <p:sldId id="260" r:id="rId14"/>
    <p:sldId id="258" r:id="rId15"/>
    <p:sldId id="272" r:id="rId16"/>
    <p:sldId id="273" r:id="rId17"/>
    <p:sldId id="265" r:id="rId18"/>
    <p:sldId id="257" r:id="rId19"/>
    <p:sldId id="274" r:id="rId2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9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51B03F25-82E1-4531-B2AA-C61B0F328EC6}" type="datetimeFigureOut">
              <a:rPr lang="ru-RU" smtClean="0"/>
              <a:t>30.09.2022</a:t>
            </a:fld>
            <a:endParaRPr lang="ru-R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ru-R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CC6EBE9-026E-4321-9D85-9786C90A1096}" type="slidenum">
              <a:rPr lang="ru-RU" smtClean="0"/>
              <a:t>‹#›</a:t>
            </a:fld>
            <a:endParaRPr lang="ru-RU"/>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9120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1B03F25-82E1-4531-B2AA-C61B0F328EC6}" type="datetimeFigureOut">
              <a:rPr lang="ru-RU" smtClean="0"/>
              <a:t>30.09.2022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C6EBE9-026E-4321-9D85-9786C90A1096}" type="slidenum">
              <a:rPr lang="ru-RU" smtClean="0"/>
              <a:t>‹#›</a:t>
            </a:fld>
            <a:endParaRPr lang="ru-RU"/>
          </a:p>
        </p:txBody>
      </p:sp>
    </p:spTree>
    <p:extLst>
      <p:ext uri="{BB962C8B-B14F-4D97-AF65-F5344CB8AC3E}">
        <p14:creationId xmlns:p14="http://schemas.microsoft.com/office/powerpoint/2010/main" val="231625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1B03F25-82E1-4531-B2AA-C61B0F328EC6}" type="datetimeFigureOut">
              <a:rPr lang="ru-RU" smtClean="0"/>
              <a:t>30.09.2022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C6EBE9-026E-4321-9D85-9786C90A1096}" type="slidenum">
              <a:rPr lang="ru-RU" smtClean="0"/>
              <a:t>‹#›</a:t>
            </a:fld>
            <a:endParaRPr lang="ru-RU"/>
          </a:p>
        </p:txBody>
      </p:sp>
    </p:spTree>
    <p:extLst>
      <p:ext uri="{BB962C8B-B14F-4D97-AF65-F5344CB8AC3E}">
        <p14:creationId xmlns:p14="http://schemas.microsoft.com/office/powerpoint/2010/main" val="3937564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1B03F25-82E1-4531-B2AA-C61B0F328EC6}" type="datetimeFigureOut">
              <a:rPr lang="ru-RU" smtClean="0"/>
              <a:t>30.09.2022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C6EBE9-026E-4321-9D85-9786C90A1096}" type="slidenum">
              <a:rPr lang="ru-RU" smtClean="0"/>
              <a:t>‹#›</a:t>
            </a:fld>
            <a:endParaRPr lang="ru-RU"/>
          </a:p>
        </p:txBody>
      </p:sp>
    </p:spTree>
    <p:extLst>
      <p:ext uri="{BB962C8B-B14F-4D97-AF65-F5344CB8AC3E}">
        <p14:creationId xmlns:p14="http://schemas.microsoft.com/office/powerpoint/2010/main" val="2039373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1B03F25-82E1-4531-B2AA-C61B0F328EC6}" type="datetimeFigureOut">
              <a:rPr lang="ru-RU" smtClean="0"/>
              <a:t>30.09.2022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C6EBE9-026E-4321-9D85-9786C90A1096}" type="slidenum">
              <a:rPr lang="ru-RU" smtClean="0"/>
              <a:t>‹#›</a:t>
            </a:fld>
            <a:endParaRPr lang="ru-RU"/>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635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1B03F25-82E1-4531-B2AA-C61B0F328EC6}" type="datetimeFigureOut">
              <a:rPr lang="ru-RU" smtClean="0"/>
              <a:t>30.09.2022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C6EBE9-026E-4321-9D85-9786C90A1096}" type="slidenum">
              <a:rPr lang="ru-RU" smtClean="0"/>
              <a:t>‹#›</a:t>
            </a:fld>
            <a:endParaRPr lang="ru-RU"/>
          </a:p>
        </p:txBody>
      </p:sp>
    </p:spTree>
    <p:extLst>
      <p:ext uri="{BB962C8B-B14F-4D97-AF65-F5344CB8AC3E}">
        <p14:creationId xmlns:p14="http://schemas.microsoft.com/office/powerpoint/2010/main" val="2978585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1B03F25-82E1-4531-B2AA-C61B0F328EC6}" type="datetimeFigureOut">
              <a:rPr lang="ru-RU" smtClean="0"/>
              <a:t>30.09.2022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CC6EBE9-026E-4321-9D85-9786C90A1096}" type="slidenum">
              <a:rPr lang="ru-RU" smtClean="0"/>
              <a:t>‹#›</a:t>
            </a:fld>
            <a:endParaRPr lang="ru-RU"/>
          </a:p>
        </p:txBody>
      </p:sp>
    </p:spTree>
    <p:extLst>
      <p:ext uri="{BB962C8B-B14F-4D97-AF65-F5344CB8AC3E}">
        <p14:creationId xmlns:p14="http://schemas.microsoft.com/office/powerpoint/2010/main" val="1732077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51B03F25-82E1-4531-B2AA-C61B0F328EC6}" type="datetimeFigureOut">
              <a:rPr lang="ru-RU" smtClean="0"/>
              <a:t>30.09.2022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CC6EBE9-026E-4321-9D85-9786C90A1096}" type="slidenum">
              <a:rPr lang="ru-RU" smtClean="0"/>
              <a:t>‹#›</a:t>
            </a:fld>
            <a:endParaRPr lang="ru-RU"/>
          </a:p>
        </p:txBody>
      </p:sp>
    </p:spTree>
    <p:extLst>
      <p:ext uri="{BB962C8B-B14F-4D97-AF65-F5344CB8AC3E}">
        <p14:creationId xmlns:p14="http://schemas.microsoft.com/office/powerpoint/2010/main" val="4158053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B03F25-82E1-4531-B2AA-C61B0F328EC6}" type="datetimeFigureOut">
              <a:rPr lang="ru-RU" smtClean="0"/>
              <a:t>30.09.2022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CC6EBE9-026E-4321-9D85-9786C90A1096}" type="slidenum">
              <a:rPr lang="ru-RU" smtClean="0"/>
              <a:t>‹#›</a:t>
            </a:fld>
            <a:endParaRPr lang="ru-RU"/>
          </a:p>
        </p:txBody>
      </p:sp>
    </p:spTree>
    <p:extLst>
      <p:ext uri="{BB962C8B-B14F-4D97-AF65-F5344CB8AC3E}">
        <p14:creationId xmlns:p14="http://schemas.microsoft.com/office/powerpoint/2010/main" val="7881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ru-RU" smtClean="0"/>
              <a:t>Образец заголовка</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1B03F25-82E1-4531-B2AA-C61B0F328EC6}" type="datetimeFigureOut">
              <a:rPr lang="ru-RU" smtClean="0"/>
              <a:t>30.09.2022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C6EBE9-026E-4321-9D85-9786C90A1096}" type="slidenum">
              <a:rPr lang="ru-RU" smtClean="0"/>
              <a:t>‹#›</a:t>
            </a:fld>
            <a:endParaRPr lang="ru-RU"/>
          </a:p>
        </p:txBody>
      </p:sp>
    </p:spTree>
    <p:extLst>
      <p:ext uri="{BB962C8B-B14F-4D97-AF65-F5344CB8AC3E}">
        <p14:creationId xmlns:p14="http://schemas.microsoft.com/office/powerpoint/2010/main" val="15208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1B03F25-82E1-4531-B2AA-C61B0F328EC6}" type="datetimeFigureOut">
              <a:rPr lang="ru-RU" smtClean="0"/>
              <a:t>30.09.2022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C6EBE9-026E-4321-9D85-9786C90A1096}" type="slidenum">
              <a:rPr lang="ru-RU" smtClean="0"/>
              <a:t>‹#›</a:t>
            </a:fld>
            <a:endParaRPr lang="ru-RU"/>
          </a:p>
        </p:txBody>
      </p:sp>
    </p:spTree>
    <p:extLst>
      <p:ext uri="{BB962C8B-B14F-4D97-AF65-F5344CB8AC3E}">
        <p14:creationId xmlns:p14="http://schemas.microsoft.com/office/powerpoint/2010/main" val="325245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51B03F25-82E1-4531-B2AA-C61B0F328EC6}" type="datetimeFigureOut">
              <a:rPr lang="ru-RU" smtClean="0"/>
              <a:t>30.09.2022</a:t>
            </a:fld>
            <a:endParaRPr lang="ru-RU"/>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1CC6EBE9-026E-4321-9D85-9786C90A1096}" type="slidenum">
              <a:rPr lang="ru-RU" smtClean="0"/>
              <a:t>‹#›</a:t>
            </a:fld>
            <a:endParaRPr lang="ru-RU"/>
          </a:p>
        </p:txBody>
      </p:sp>
    </p:spTree>
    <p:extLst>
      <p:ext uri="{BB962C8B-B14F-4D97-AF65-F5344CB8AC3E}">
        <p14:creationId xmlns:p14="http://schemas.microsoft.com/office/powerpoint/2010/main" val="8511880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7.xml"/><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49912" t="31292" b="15226"/>
          <a:stretch/>
        </p:blipFill>
        <p:spPr>
          <a:xfrm>
            <a:off x="6102220" y="3088433"/>
            <a:ext cx="5623763" cy="3377682"/>
          </a:xfrm>
          <a:prstGeom prst="rect">
            <a:avLst/>
          </a:prstGeom>
        </p:spPr>
      </p:pic>
      <p:sp>
        <p:nvSpPr>
          <p:cNvPr id="2" name="Прямоугольник 1"/>
          <p:cNvSpPr/>
          <p:nvPr/>
        </p:nvSpPr>
        <p:spPr>
          <a:xfrm>
            <a:off x="796793" y="429207"/>
            <a:ext cx="10610853" cy="2123658"/>
          </a:xfrm>
          <a:prstGeom prst="rect">
            <a:avLst/>
          </a:prstGeom>
          <a:noFill/>
        </p:spPr>
        <p:txBody>
          <a:bodyPr wrap="none" lIns="91440" tIns="45720" rIns="91440" bIns="45720">
            <a:spAutoFit/>
          </a:bodyPr>
          <a:lstStyle/>
          <a:p>
            <a:pPr algn="ctr"/>
            <a:r>
              <a:rPr lang="ru-RU" sz="4400" b="1" dirty="0">
                <a:solidFill>
                  <a:srgbClr val="C00000"/>
                </a:solidFill>
              </a:rPr>
              <a:t>Психологические </a:t>
            </a:r>
            <a:endParaRPr lang="ru-RU" sz="4400" b="1" dirty="0" smtClean="0">
              <a:solidFill>
                <a:srgbClr val="C00000"/>
              </a:solidFill>
            </a:endParaRPr>
          </a:p>
          <a:p>
            <a:pPr algn="ctr"/>
            <a:r>
              <a:rPr lang="ru-RU" sz="4400" b="1" dirty="0" smtClean="0">
                <a:solidFill>
                  <a:srgbClr val="C00000"/>
                </a:solidFill>
              </a:rPr>
              <a:t>основы безопасности жизнедеятельности </a:t>
            </a:r>
          </a:p>
          <a:p>
            <a:pPr algn="ctr"/>
            <a:r>
              <a:rPr lang="ru-RU" sz="4400" b="1" dirty="0" smtClean="0">
                <a:solidFill>
                  <a:srgbClr val="C00000"/>
                </a:solidFill>
              </a:rPr>
              <a:t>человека </a:t>
            </a:r>
            <a:r>
              <a:rPr lang="ru-RU" sz="4400" b="1" dirty="0">
                <a:solidFill>
                  <a:srgbClr val="C00000"/>
                </a:solidFill>
              </a:rPr>
              <a:t>в среде обитания</a:t>
            </a:r>
            <a:endParaRPr lang="ru-RU" sz="4400" b="0" cap="none" spc="0" dirty="0">
              <a:ln w="0"/>
              <a:solidFill>
                <a:srgbClr val="C00000"/>
              </a:solidFill>
              <a:effectLst>
                <a:outerShdw blurRad="38100" dist="25400" dir="5400000" algn="ctr" rotWithShape="0">
                  <a:srgbClr val="6E747A">
                    <a:alpha val="43000"/>
                  </a:srgbClr>
                </a:outerShdw>
              </a:effectLst>
            </a:endParaRPr>
          </a:p>
        </p:txBody>
      </p:sp>
      <p:pic>
        <p:nvPicPr>
          <p:cNvPr id="4" name="Рисунок 3"/>
          <p:cNvPicPr>
            <a:picLocks noChangeAspect="1"/>
          </p:cNvPicPr>
          <p:nvPr/>
        </p:nvPicPr>
        <p:blipFill rotWithShape="1">
          <a:blip r:embed="rId3"/>
          <a:srcRect t="7536" r="53342" b="5073"/>
          <a:stretch/>
        </p:blipFill>
        <p:spPr>
          <a:xfrm>
            <a:off x="436767" y="3090438"/>
            <a:ext cx="5264238" cy="3375677"/>
          </a:xfrm>
          <a:prstGeom prst="rect">
            <a:avLst/>
          </a:prstGeom>
        </p:spPr>
      </p:pic>
    </p:spTree>
    <p:extLst>
      <p:ext uri="{BB962C8B-B14F-4D97-AF65-F5344CB8AC3E}">
        <p14:creationId xmlns:p14="http://schemas.microsoft.com/office/powerpoint/2010/main" val="21347752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496" y="352366"/>
            <a:ext cx="11178540" cy="1394139"/>
          </a:xfrm>
          <a:prstGeom prst="rect">
            <a:avLst/>
          </a:prstGeom>
          <a:solidFill>
            <a:schemeClr val="accent1">
              <a:lumMod val="40000"/>
              <a:lumOff val="60000"/>
            </a:schemeClr>
          </a:solidFill>
        </p:spPr>
        <p:txBody>
          <a:bodyPr wrap="square" rtlCol="0">
            <a:spAutoFit/>
          </a:bodyPr>
          <a:lstStyle/>
          <a:p>
            <a:pPr algn="just"/>
            <a:r>
              <a:rPr lang="ru-RU" sz="2800" b="1" dirty="0" smtClean="0">
                <a:solidFill>
                  <a:srgbClr val="C00000"/>
                </a:solidFill>
                <a:latin typeface="Times New Roman" panose="02020603050405020304" pitchFamily="18" charset="0"/>
                <a:cs typeface="Times New Roman" panose="02020603050405020304" pitchFamily="18" charset="0"/>
              </a:rPr>
              <a:t>Психические процессы</a:t>
            </a:r>
            <a:r>
              <a:rPr lang="ru-RU" sz="2800" b="1" dirty="0" smtClean="0">
                <a:latin typeface="Times New Roman" panose="02020603050405020304" pitchFamily="18" charset="0"/>
                <a:cs typeface="Times New Roman" panose="02020603050405020304" pitchFamily="18" charset="0"/>
              </a:rPr>
              <a:t> – формы субъективного отражения объективной реальности (познавательные, эмоциональные, волевые).</a:t>
            </a:r>
            <a:endParaRPr lang="ru-RU" sz="2800" dirty="0"/>
          </a:p>
        </p:txBody>
      </p:sp>
      <p:sp>
        <p:nvSpPr>
          <p:cNvPr id="4" name="TextBox 3"/>
          <p:cNvSpPr txBox="1"/>
          <p:nvPr/>
        </p:nvSpPr>
        <p:spPr>
          <a:xfrm>
            <a:off x="539496" y="1933575"/>
            <a:ext cx="11178540" cy="2246769"/>
          </a:xfrm>
          <a:prstGeom prst="rect">
            <a:avLst/>
          </a:prstGeom>
          <a:solidFill>
            <a:schemeClr val="accent1">
              <a:lumMod val="40000"/>
              <a:lumOff val="60000"/>
            </a:schemeClr>
          </a:solidFill>
        </p:spPr>
        <p:txBody>
          <a:bodyPr wrap="square" rtlCol="0">
            <a:spAutoFit/>
          </a:bodyPr>
          <a:lstStyle/>
          <a:p>
            <a:pPr algn="just"/>
            <a:r>
              <a:rPr lang="ru-RU" sz="2800" b="1" dirty="0" smtClean="0">
                <a:solidFill>
                  <a:srgbClr val="C00000"/>
                </a:solidFill>
                <a:latin typeface="Times New Roman" panose="02020603050405020304" pitchFamily="18" charset="0"/>
                <a:cs typeface="Times New Roman" panose="02020603050405020304" pitchFamily="18" charset="0"/>
              </a:rPr>
              <a:t>Психическое состояние человека </a:t>
            </a:r>
            <a:r>
              <a:rPr lang="ru-RU" sz="2800" b="1" dirty="0" smtClean="0">
                <a:latin typeface="Times New Roman" panose="02020603050405020304" pitchFamily="18" charset="0"/>
                <a:cs typeface="Times New Roman" panose="02020603050405020304" pitchFamily="18" charset="0"/>
              </a:rPr>
              <a:t>– это относительно устойчивая структурная организация всех элементов психики, выполняющая функцию активного взаимодействия человека (через психику) с внешней и внутренней средой в конкретной ситуации жизнедеятельности.</a:t>
            </a:r>
            <a:endParaRPr lang="ru-RU" sz="28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358902" y="4290072"/>
            <a:ext cx="11539728" cy="2246769"/>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	Различают следующие психические состояния: бодрость, усталость, агрессия, эйфория, скука, депрессия, апатия, переживания, печаль, радость и др. Психические состояния в конкретный момент могут положительно или отрицательно влиять на качество психических процессов и психической деятельности людей.</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98378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70247" y="347367"/>
            <a:ext cx="7562088" cy="2677656"/>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В середине ХХ в. </a:t>
            </a:r>
            <a:r>
              <a:rPr lang="ru-RU" sz="2800" b="1" dirty="0" smtClean="0">
                <a:latin typeface="Times New Roman" panose="02020603050405020304" pitchFamily="18" charset="0"/>
                <a:cs typeface="Times New Roman" panose="02020603050405020304" pitchFamily="18" charset="0"/>
              </a:rPr>
              <a:t>американский </a:t>
            </a:r>
            <a:r>
              <a:rPr lang="ru-RU" sz="2800" b="1" dirty="0" smtClean="0">
                <a:latin typeface="Times New Roman" panose="02020603050405020304" pitchFamily="18" charset="0"/>
                <a:cs typeface="Times New Roman" panose="02020603050405020304" pitchFamily="18" charset="0"/>
              </a:rPr>
              <a:t>психолог, нейрофизиолог Р. Сперри открыл явление полушарной асимметрии мозга. Ученый доказал в эксперименте разделение психических функций между полушариями мозга.</a:t>
            </a:r>
            <a:endParaRPr lang="ru-RU" sz="2800" b="1"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480" y="347367"/>
            <a:ext cx="3694175" cy="2458305"/>
          </a:xfrm>
          <a:prstGeom prst="rect">
            <a:avLst/>
          </a:prstGeom>
        </p:spPr>
      </p:pic>
      <p:graphicFrame>
        <p:nvGraphicFramePr>
          <p:cNvPr id="4" name="Таблица 3"/>
          <p:cNvGraphicFramePr>
            <a:graphicFrameLocks noGrp="1"/>
          </p:cNvGraphicFramePr>
          <p:nvPr>
            <p:extLst>
              <p:ext uri="{D42A27DB-BD31-4B8C-83A1-F6EECF244321}">
                <p14:modId xmlns:p14="http://schemas.microsoft.com/office/powerpoint/2010/main" val="3775132149"/>
              </p:ext>
            </p:extLst>
          </p:nvPr>
        </p:nvGraphicFramePr>
        <p:xfrm>
          <a:off x="367382" y="2954029"/>
          <a:ext cx="11420856" cy="2743200"/>
        </p:xfrm>
        <a:graphic>
          <a:graphicData uri="http://schemas.openxmlformats.org/drawingml/2006/table">
            <a:tbl>
              <a:tblPr firstRow="1" bandRow="1">
                <a:tableStyleId>{5C22544A-7EE6-4342-B048-85BDC9FD1C3A}</a:tableStyleId>
              </a:tblPr>
              <a:tblGrid>
                <a:gridCol w="5786530">
                  <a:extLst>
                    <a:ext uri="{9D8B030D-6E8A-4147-A177-3AD203B41FA5}">
                      <a16:colId xmlns:a16="http://schemas.microsoft.com/office/drawing/2014/main" val="2376928174"/>
                    </a:ext>
                  </a:extLst>
                </a:gridCol>
                <a:gridCol w="5634326">
                  <a:extLst>
                    <a:ext uri="{9D8B030D-6E8A-4147-A177-3AD203B41FA5}">
                      <a16:colId xmlns:a16="http://schemas.microsoft.com/office/drawing/2014/main" val="2850161360"/>
                    </a:ext>
                  </a:extLst>
                </a:gridCol>
              </a:tblGrid>
              <a:tr h="499161">
                <a:tc>
                  <a:txBody>
                    <a:bodyPr/>
                    <a:lstStyle/>
                    <a:p>
                      <a:pPr algn="ctr"/>
                      <a:r>
                        <a:rPr lang="ru-RU" sz="2800" b="1" dirty="0" smtClean="0">
                          <a:latin typeface="Times New Roman" panose="02020603050405020304" pitchFamily="18" charset="0"/>
                          <a:cs typeface="Times New Roman" panose="02020603050405020304" pitchFamily="18" charset="0"/>
                        </a:rPr>
                        <a:t>Левое полушарие – «мыслитель»</a:t>
                      </a:r>
                      <a:endParaRPr lang="ru-RU" sz="28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2800" b="1" dirty="0" smtClean="0">
                          <a:latin typeface="Times New Roman" panose="02020603050405020304" pitchFamily="18" charset="0"/>
                          <a:cs typeface="Times New Roman" panose="02020603050405020304" pitchFamily="18" charset="0"/>
                        </a:rPr>
                        <a:t>Правое  полушарие – «художник»</a:t>
                      </a:r>
                      <a:endParaRPr lang="ru-RU" sz="28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0302387"/>
                  </a:ext>
                </a:extLst>
              </a:tr>
              <a:tr h="2143455">
                <a:tc>
                  <a:txBody>
                    <a:bodyPr/>
                    <a:lstStyle/>
                    <a:p>
                      <a:pPr algn="just"/>
                      <a:r>
                        <a:rPr lang="ru-RU" sz="2800" b="1" dirty="0" smtClean="0">
                          <a:latin typeface="Times New Roman" panose="02020603050405020304" pitchFamily="18" charset="0"/>
                          <a:cs typeface="Times New Roman" panose="02020603050405020304" pitchFamily="18" charset="0"/>
                        </a:rPr>
                        <a:t>Организует процессы логического и абстрактного мышления, речь, оперативную память</a:t>
                      </a:r>
                      <a:endParaRPr lang="ru-RU" sz="28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ru-RU" sz="2800" b="1" dirty="0" smtClean="0">
                          <a:latin typeface="Times New Roman" panose="02020603050405020304" pitchFamily="18" charset="0"/>
                          <a:cs typeface="Times New Roman" panose="02020603050405020304" pitchFamily="18" charset="0"/>
                        </a:rPr>
                        <a:t>Организует чувственное образное отражение мира, управляет развитием </a:t>
                      </a:r>
                      <a:r>
                        <a:rPr lang="ru-RU" sz="2800" b="1" dirty="0" smtClean="0">
                          <a:latin typeface="Times New Roman" panose="02020603050405020304" pitchFamily="18" charset="0"/>
                          <a:cs typeface="Times New Roman" panose="02020603050405020304" pitchFamily="18" charset="0"/>
                        </a:rPr>
                        <a:t>задатков </a:t>
                      </a:r>
                      <a:r>
                        <a:rPr lang="ru-RU" sz="2800" b="1" dirty="0" smtClean="0">
                          <a:latin typeface="Times New Roman" panose="02020603050405020304" pitchFamily="18" charset="0"/>
                          <a:cs typeface="Times New Roman" panose="02020603050405020304" pitchFamily="18" charset="0"/>
                        </a:rPr>
                        <a:t>и способностей в разных видах искусства</a:t>
                      </a:r>
                      <a:endParaRPr lang="ru-RU" sz="28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0714196"/>
                  </a:ext>
                </a:extLst>
              </a:tr>
            </a:tbl>
          </a:graphicData>
        </a:graphic>
      </p:graphicFrame>
      <p:sp>
        <p:nvSpPr>
          <p:cNvPr id="7" name="TextBox 6"/>
          <p:cNvSpPr txBox="1"/>
          <p:nvPr/>
        </p:nvSpPr>
        <p:spPr>
          <a:xfrm>
            <a:off x="295853" y="5697229"/>
            <a:ext cx="11710218" cy="954107"/>
          </a:xfrm>
          <a:prstGeom prst="rect">
            <a:avLst/>
          </a:prstGeom>
          <a:noFill/>
        </p:spPr>
        <p:txBody>
          <a:bodyPr wrap="square" rtlCol="0">
            <a:spAutoFit/>
          </a:bodyPr>
          <a:lstStyle/>
          <a:p>
            <a:pPr algn="ctr"/>
            <a:r>
              <a:rPr lang="ru-RU" sz="2800" b="1" dirty="0" smtClean="0">
                <a:latin typeface="Times New Roman" panose="02020603050405020304" pitchFamily="18" charset="0"/>
                <a:cs typeface="Times New Roman" panose="02020603050405020304" pitchFamily="18" charset="0"/>
              </a:rPr>
              <a:t>Гармоничное развитие психологических процессов обоих полушарий – залог успеха человека в выбранном виде деятельности.</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28186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97408" y="282630"/>
            <a:ext cx="11015472" cy="523220"/>
          </a:xfrm>
          <a:prstGeom prst="rect">
            <a:avLst/>
          </a:prstGeom>
          <a:solidFill>
            <a:schemeClr val="accent1">
              <a:lumMod val="20000"/>
              <a:lumOff val="80000"/>
            </a:schemeClr>
          </a:solidFill>
        </p:spPr>
        <p:txBody>
          <a:bodyPr wrap="square">
            <a:spAutoFit/>
          </a:bodyPr>
          <a:lstStyle/>
          <a:p>
            <a:pPr algn="ctr"/>
            <a:r>
              <a:rPr lang="ru-RU" sz="2800" b="1"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Экология психики </a:t>
            </a:r>
            <a:r>
              <a:rPr lang="ru-RU" sz="28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личности, методы повышения безопасности</a:t>
            </a:r>
            <a:endParaRPr lang="ru-RU" sz="2800" dirty="0">
              <a:solidFill>
                <a:srgbClr val="C00000"/>
              </a:solidFill>
            </a:endParaRPr>
          </a:p>
        </p:txBody>
      </p:sp>
      <p:sp>
        <p:nvSpPr>
          <p:cNvPr id="3" name="TextBox 2"/>
          <p:cNvSpPr txBox="1"/>
          <p:nvPr/>
        </p:nvSpPr>
        <p:spPr>
          <a:xfrm>
            <a:off x="597408" y="1009697"/>
            <a:ext cx="11015472" cy="1384995"/>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	Осознанный труд и постоянная разнообразная мыслительная деятельность – определяющий фактор развития психики.</a:t>
            </a:r>
            <a:endParaRPr lang="ru-RU" sz="2800"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597408" y="2530804"/>
            <a:ext cx="11015472" cy="954107"/>
          </a:xfrm>
          <a:prstGeom prst="rect">
            <a:avLst/>
          </a:prstGeom>
          <a:solidFill>
            <a:schemeClr val="accent1">
              <a:lumMod val="40000"/>
              <a:lumOff val="60000"/>
            </a:schemeClr>
          </a:solidFill>
        </p:spPr>
        <p:txBody>
          <a:bodyPr wrap="square" rtlCol="0">
            <a:spAutoFit/>
          </a:bodyPr>
          <a:lstStyle/>
          <a:p>
            <a:pPr algn="just"/>
            <a:r>
              <a:rPr lang="ru-RU" sz="2800" b="1" dirty="0" smtClean="0">
                <a:solidFill>
                  <a:srgbClr val="C00000"/>
                </a:solidFill>
                <a:latin typeface="Times New Roman" panose="02020603050405020304" pitchFamily="18" charset="0"/>
                <a:cs typeface="Times New Roman" panose="02020603050405020304" pitchFamily="18" charset="0"/>
              </a:rPr>
              <a:t>Экология психики</a:t>
            </a:r>
            <a:r>
              <a:rPr lang="ru-RU" sz="2800" b="1" dirty="0" smtClean="0">
                <a:latin typeface="Times New Roman" panose="02020603050405020304" pitchFamily="18" charset="0"/>
                <a:cs typeface="Times New Roman" panose="02020603050405020304" pitchFamily="18" charset="0"/>
              </a:rPr>
              <a:t> – экологическая культура управления чувствами и эмоциями, мыслительной деятельности.</a:t>
            </a:r>
            <a:endParaRPr lang="ru-RU" sz="2800" b="1" dirty="0">
              <a:latin typeface="Times New Roman" panose="02020603050405020304" pitchFamily="18" charset="0"/>
              <a:cs typeface="Times New Roman" panose="02020603050405020304"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574744472"/>
              </p:ext>
            </p:extLst>
          </p:nvPr>
        </p:nvGraphicFramePr>
        <p:xfrm>
          <a:off x="597408" y="3685032"/>
          <a:ext cx="11015472" cy="2551176"/>
        </p:xfrm>
        <a:graphic>
          <a:graphicData uri="http://schemas.openxmlformats.org/drawingml/2006/table">
            <a:tbl>
              <a:tblPr firstRow="1" bandRow="1">
                <a:tableStyleId>{5C22544A-7EE6-4342-B048-85BDC9FD1C3A}</a:tableStyleId>
              </a:tblPr>
              <a:tblGrid>
                <a:gridCol w="5507736">
                  <a:extLst>
                    <a:ext uri="{9D8B030D-6E8A-4147-A177-3AD203B41FA5}">
                      <a16:colId xmlns:a16="http://schemas.microsoft.com/office/drawing/2014/main" val="3413549223"/>
                    </a:ext>
                  </a:extLst>
                </a:gridCol>
                <a:gridCol w="5507736">
                  <a:extLst>
                    <a:ext uri="{9D8B030D-6E8A-4147-A177-3AD203B41FA5}">
                      <a16:colId xmlns:a16="http://schemas.microsoft.com/office/drawing/2014/main" val="295650888"/>
                    </a:ext>
                  </a:extLst>
                </a:gridCol>
              </a:tblGrid>
              <a:tr h="535213">
                <a:tc gridSpan="2">
                  <a:txBody>
                    <a:bodyPr/>
                    <a:lstStyle/>
                    <a:p>
                      <a:pPr algn="ctr"/>
                      <a:r>
                        <a:rPr lang="ru-RU" sz="2800" dirty="0" smtClean="0">
                          <a:latin typeface="Times New Roman" panose="02020603050405020304" pitchFamily="18" charset="0"/>
                          <a:cs typeface="Times New Roman" panose="02020603050405020304" pitchFamily="18" charset="0"/>
                        </a:rPr>
                        <a:t>Отделы нервной системы</a:t>
                      </a:r>
                      <a:endParaRPr lang="ru-RU" sz="2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extLst>
                  <a:ext uri="{0D108BD9-81ED-4DB2-BD59-A6C34878D82A}">
                    <a16:rowId xmlns:a16="http://schemas.microsoft.com/office/drawing/2014/main" val="1934290087"/>
                  </a:ext>
                </a:extLst>
              </a:tr>
              <a:tr h="535213">
                <a:tc>
                  <a:txBody>
                    <a:bodyPr/>
                    <a:lstStyle/>
                    <a:p>
                      <a:pPr algn="ctr"/>
                      <a:r>
                        <a:rPr lang="ru-RU" sz="2800" b="1" dirty="0" smtClean="0">
                          <a:latin typeface="Times New Roman" panose="02020603050405020304" pitchFamily="18" charset="0"/>
                          <a:cs typeface="Times New Roman" panose="02020603050405020304" pitchFamily="18" charset="0"/>
                        </a:rPr>
                        <a:t>Соматическая</a:t>
                      </a:r>
                      <a:r>
                        <a:rPr lang="ru-RU" sz="2800" b="1" baseline="0" dirty="0" smtClean="0">
                          <a:latin typeface="Times New Roman" panose="02020603050405020304" pitchFamily="18" charset="0"/>
                          <a:cs typeface="Times New Roman" panose="02020603050405020304" pitchFamily="18" charset="0"/>
                        </a:rPr>
                        <a:t> система</a:t>
                      </a:r>
                      <a:endParaRPr lang="ru-RU" sz="28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800" b="1" baseline="0" dirty="0" smtClean="0">
                          <a:latin typeface="Times New Roman" panose="02020603050405020304" pitchFamily="18" charset="0"/>
                          <a:cs typeface="Times New Roman" panose="02020603050405020304" pitchFamily="18" charset="0"/>
                        </a:rPr>
                        <a:t>Вегетативная система</a:t>
                      </a:r>
                      <a:endParaRPr lang="ru-RU" sz="2800" b="1" dirty="0" smtClean="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3563810"/>
                  </a:ext>
                </a:extLst>
              </a:tr>
              <a:tr h="1480750">
                <a:tc>
                  <a:txBody>
                    <a:bodyPr/>
                    <a:lstStyle/>
                    <a:p>
                      <a:pPr algn="ctr"/>
                      <a:r>
                        <a:rPr lang="ru-RU" sz="2800" b="1" dirty="0" smtClean="0">
                          <a:latin typeface="Times New Roman" panose="02020603050405020304" pitchFamily="18" charset="0"/>
                          <a:cs typeface="Times New Roman" panose="02020603050405020304" pitchFamily="18" charset="0"/>
                        </a:rPr>
                        <a:t>подчинена воле человека и регулирует работу скелетных мышц</a:t>
                      </a:r>
                      <a:endParaRPr lang="ru-RU" sz="28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2800" b="1" dirty="0" smtClean="0">
                          <a:latin typeface="Times New Roman" panose="02020603050405020304" pitchFamily="18" charset="0"/>
                          <a:cs typeface="Times New Roman" panose="02020603050405020304" pitchFamily="18" charset="0"/>
                        </a:rPr>
                        <a:t>работает автономно и не подчиняется воле человека</a:t>
                      </a:r>
                      <a:endParaRPr lang="ru-RU" sz="28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6989019"/>
                  </a:ext>
                </a:extLst>
              </a:tr>
            </a:tbl>
          </a:graphicData>
        </a:graphic>
      </p:graphicFrame>
    </p:spTree>
    <p:extLst>
      <p:ext uri="{BB962C8B-B14F-4D97-AF65-F5344CB8AC3E}">
        <p14:creationId xmlns:p14="http://schemas.microsoft.com/office/powerpoint/2010/main" val="38212497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287576"/>
            <a:ext cx="11210544" cy="2677656"/>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	Привычный жизненно важный порядок деятельности вегетативной системы могут нарушить любые раздражители внешней среды, которые имеют отклонения своих параметров от оптимальных уровней. Длительное превышение параметров или значительные отклонения заставляют механизмы саморегуляции организма работать с напряжением и перенапряжением.</a:t>
            </a:r>
            <a:r>
              <a:rPr lang="ru-RU" sz="2800" b="1" dirty="0">
                <a:latin typeface="Times New Roman" panose="02020603050405020304" pitchFamily="18" charset="0"/>
                <a:cs typeface="Times New Roman" panose="02020603050405020304" pitchFamily="18" charset="0"/>
              </a:rPr>
              <a:t> </a:t>
            </a:r>
            <a:endParaRPr lang="ru-RU" sz="2800" b="1" dirty="0" smtClean="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29768" y="2997696"/>
            <a:ext cx="11439144" cy="369332"/>
          </a:xfrm>
          <a:prstGeom prst="rect">
            <a:avLst/>
          </a:prstGeom>
        </p:spPr>
        <p:txBody>
          <a:bodyPr wrap="square">
            <a:spAutoFit/>
          </a:bodyPr>
          <a:lstStyle/>
          <a:p>
            <a:pPr algn="just"/>
            <a:r>
              <a:rPr lang="ru-RU" dirty="0"/>
              <a:t>	</a:t>
            </a:r>
            <a:endParaRPr lang="ru-RU" sz="2800" b="1"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8394317" y="3173095"/>
            <a:ext cx="3154430" cy="3154430"/>
          </a:xfrm>
          <a:prstGeom prst="rect">
            <a:avLst/>
          </a:prstGeom>
        </p:spPr>
      </p:pic>
      <p:sp>
        <p:nvSpPr>
          <p:cNvPr id="7" name="Прямоугольник 6"/>
          <p:cNvSpPr/>
          <p:nvPr/>
        </p:nvSpPr>
        <p:spPr>
          <a:xfrm>
            <a:off x="502920" y="3025049"/>
            <a:ext cx="7571232" cy="3539430"/>
          </a:xfrm>
          <a:prstGeom prst="rect">
            <a:avLst/>
          </a:prstGeom>
        </p:spPr>
        <p:txBody>
          <a:bodyPr wrap="square">
            <a:spAutoFit/>
          </a:bodyPr>
          <a:lstStyle/>
          <a:p>
            <a:pPr lvl="0" algn="just"/>
            <a:r>
              <a:rPr lang="ru-RU" sz="2800" b="1" dirty="0" smtClean="0">
                <a:solidFill>
                  <a:srgbClr val="000000"/>
                </a:solidFill>
                <a:latin typeface="Times New Roman" panose="02020603050405020304" pitchFamily="18" charset="0"/>
                <a:cs typeface="Times New Roman" panose="02020603050405020304" pitchFamily="18" charset="0"/>
              </a:rPr>
              <a:t>	Реакция </a:t>
            </a:r>
            <a:r>
              <a:rPr lang="ru-RU" sz="2800" b="1" dirty="0">
                <a:solidFill>
                  <a:srgbClr val="000000"/>
                </a:solidFill>
                <a:latin typeface="Times New Roman" panose="02020603050405020304" pitchFamily="18" charset="0"/>
                <a:cs typeface="Times New Roman" panose="02020603050405020304" pitchFamily="18" charset="0"/>
              </a:rPr>
              <a:t>организма на внешние воздействия в процессе жизнедеятельности постоянно меняется, так как человек, преодолевая возникающие трудности и опасности, стремится приспособиться к изменяющимся условиям окружающей среды. При этом возникает психическое состояние – стресс. </a:t>
            </a:r>
            <a:endParaRPr lang="ru-RU" sz="2800" b="1"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81089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94481" y="3090247"/>
            <a:ext cx="6510172" cy="3108543"/>
          </a:xfrm>
          <a:prstGeom prst="rect">
            <a:avLst/>
          </a:prstGeom>
        </p:spPr>
        <p:txBody>
          <a:bodyPr wrap="square">
            <a:spAutoFit/>
          </a:bodyPr>
          <a:lstStyle/>
          <a:p>
            <a:pPr algn="just"/>
            <a:r>
              <a:rPr lang="ru-RU" sz="2800" b="1" dirty="0" smtClean="0">
                <a:latin typeface="Times New Roman" panose="02020603050405020304" pitchFamily="18" charset="0"/>
                <a:cs typeface="Times New Roman" panose="02020603050405020304" pitchFamily="18" charset="0"/>
              </a:rPr>
              <a:t>При превышении уровня стресса в организме развивается процесс гипермобилизации, которая влечет за собой нарушение механизма саморегуляции, и результаты деятельности ухудшаются вплоть до полного срыва – дистресс. </a:t>
            </a:r>
            <a:endParaRPr lang="ru-RU" sz="2800" b="1" dirty="0">
              <a:latin typeface="Times New Roman" panose="02020603050405020304" pitchFamily="18" charset="0"/>
              <a:cs typeface="Times New Roman" panose="02020603050405020304" pitchFamily="18" charset="0"/>
            </a:endParaRPr>
          </a:p>
        </p:txBody>
      </p:sp>
      <p:sp>
        <p:nvSpPr>
          <p:cNvPr id="2" name="TextBox 1"/>
          <p:cNvSpPr txBox="1"/>
          <p:nvPr/>
        </p:nvSpPr>
        <p:spPr>
          <a:xfrm>
            <a:off x="394481" y="367615"/>
            <a:ext cx="11390082" cy="2246769"/>
          </a:xfrm>
          <a:prstGeom prst="rect">
            <a:avLst/>
          </a:prstGeom>
          <a:solidFill>
            <a:schemeClr val="accent1">
              <a:lumMod val="40000"/>
              <a:lumOff val="60000"/>
            </a:schemeClr>
          </a:solidFill>
        </p:spPr>
        <p:txBody>
          <a:bodyPr wrap="square" rtlCol="0">
            <a:spAutoFit/>
          </a:bodyPr>
          <a:lstStyle/>
          <a:p>
            <a:pPr algn="just"/>
            <a:r>
              <a:rPr lang="ru-RU" sz="2800" b="1" dirty="0" smtClean="0">
                <a:solidFill>
                  <a:srgbClr val="C00000"/>
                </a:solidFill>
                <a:latin typeface="Times New Roman" panose="02020603050405020304" pitchFamily="18" charset="0"/>
                <a:cs typeface="Times New Roman" panose="02020603050405020304" pitchFamily="18" charset="0"/>
              </a:rPr>
              <a:t>Стресс</a:t>
            </a:r>
            <a:r>
              <a:rPr lang="ru-RU" sz="2800" b="1" dirty="0" smtClean="0">
                <a:latin typeface="Times New Roman" panose="02020603050405020304" pitchFamily="18" charset="0"/>
                <a:cs typeface="Times New Roman" panose="02020603050405020304" pitchFamily="18" charset="0"/>
              </a:rPr>
              <a:t> – это состояние психического (нервного) напряжения, возникающее у человека в качестве ответной реакции организма на влияние неблагоприятных, значительных по силе и продолжительности внешних и внутренних воздействий (стрессоров).</a:t>
            </a:r>
            <a:endParaRPr lang="ru-RU" sz="2800" b="1"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2"/>
          <a:stretch>
            <a:fillRect/>
          </a:stretch>
        </p:blipFill>
        <p:spPr>
          <a:xfrm>
            <a:off x="7262573" y="2673973"/>
            <a:ext cx="3139510" cy="2095623"/>
          </a:xfrm>
          <a:prstGeom prst="rect">
            <a:avLst/>
          </a:prstGeom>
        </p:spPr>
      </p:pic>
      <p:pic>
        <p:nvPicPr>
          <p:cNvPr id="8" name="Рисунок 7"/>
          <p:cNvPicPr>
            <a:picLocks noChangeAspect="1"/>
          </p:cNvPicPr>
          <p:nvPr/>
        </p:nvPicPr>
        <p:blipFill>
          <a:blip r:embed="rId3"/>
          <a:stretch>
            <a:fillRect/>
          </a:stretch>
        </p:blipFill>
        <p:spPr>
          <a:xfrm>
            <a:off x="8699487" y="4347245"/>
            <a:ext cx="3003903" cy="2256453"/>
          </a:xfrm>
          <a:prstGeom prst="rect">
            <a:avLst/>
          </a:prstGeom>
        </p:spPr>
      </p:pic>
    </p:spTree>
    <p:extLst>
      <p:ext uri="{BB962C8B-B14F-4D97-AF65-F5344CB8AC3E}">
        <p14:creationId xmlns:p14="http://schemas.microsoft.com/office/powerpoint/2010/main" val="30981264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221" y="298598"/>
            <a:ext cx="5522975" cy="2874370"/>
          </a:xfrm>
          <a:prstGeom prst="rect">
            <a:avLst/>
          </a:prstGeom>
        </p:spPr>
      </p:pic>
      <p:sp>
        <p:nvSpPr>
          <p:cNvPr id="2" name="TextBox 1"/>
          <p:cNvSpPr txBox="1"/>
          <p:nvPr/>
        </p:nvSpPr>
        <p:spPr>
          <a:xfrm>
            <a:off x="6033485" y="987551"/>
            <a:ext cx="5782565" cy="954107"/>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Теорию стресса разработал канадский ученый Г. Селье (1936).</a:t>
            </a:r>
            <a:endParaRPr lang="ru-RU" sz="2800" b="1" dirty="0">
              <a:latin typeface="Times New Roman" panose="02020603050405020304" pitchFamily="18" charset="0"/>
              <a:cs typeface="Times New Roman" panose="02020603050405020304"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2649181088"/>
              </p:ext>
            </p:extLst>
          </p:nvPr>
        </p:nvGraphicFramePr>
        <p:xfrm>
          <a:off x="240221" y="2953512"/>
          <a:ext cx="11747562" cy="3688080"/>
        </p:xfrm>
        <a:graphic>
          <a:graphicData uri="http://schemas.openxmlformats.org/drawingml/2006/table">
            <a:tbl>
              <a:tblPr firstRow="1" bandRow="1">
                <a:tableStyleId>{5C22544A-7EE6-4342-B048-85BDC9FD1C3A}</a:tableStyleId>
              </a:tblPr>
              <a:tblGrid>
                <a:gridCol w="3915854">
                  <a:extLst>
                    <a:ext uri="{9D8B030D-6E8A-4147-A177-3AD203B41FA5}">
                      <a16:colId xmlns:a16="http://schemas.microsoft.com/office/drawing/2014/main" val="1909027587"/>
                    </a:ext>
                  </a:extLst>
                </a:gridCol>
                <a:gridCol w="3915854">
                  <a:extLst>
                    <a:ext uri="{9D8B030D-6E8A-4147-A177-3AD203B41FA5}">
                      <a16:colId xmlns:a16="http://schemas.microsoft.com/office/drawing/2014/main" val="1677964345"/>
                    </a:ext>
                  </a:extLst>
                </a:gridCol>
                <a:gridCol w="3915854">
                  <a:extLst>
                    <a:ext uri="{9D8B030D-6E8A-4147-A177-3AD203B41FA5}">
                      <a16:colId xmlns:a16="http://schemas.microsoft.com/office/drawing/2014/main" val="120455924"/>
                    </a:ext>
                  </a:extLst>
                </a:gridCol>
              </a:tblGrid>
              <a:tr h="517016">
                <a:tc gridSpan="3">
                  <a:txBody>
                    <a:bodyPr/>
                    <a:lstStyle/>
                    <a:p>
                      <a:pPr algn="ctr"/>
                      <a:r>
                        <a:rPr lang="ru-RU" sz="2800" b="1" dirty="0" smtClean="0">
                          <a:latin typeface="Times New Roman" panose="02020603050405020304" pitchFamily="18" charset="0"/>
                          <a:cs typeface="Times New Roman" panose="02020603050405020304" pitchFamily="18" charset="0"/>
                        </a:rPr>
                        <a:t>Три стадии стресса</a:t>
                      </a:r>
                      <a:endParaRPr lang="ru-RU" sz="28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004003259"/>
                  </a:ext>
                </a:extLst>
              </a:tr>
              <a:tr h="370840">
                <a:tc>
                  <a:txBody>
                    <a:bodyPr/>
                    <a:lstStyle/>
                    <a:p>
                      <a:pPr algn="ctr"/>
                      <a:r>
                        <a:rPr lang="ru-RU" sz="2800" b="1" dirty="0" smtClean="0">
                          <a:latin typeface="Times New Roman" panose="02020603050405020304" pitchFamily="18" charset="0"/>
                          <a:cs typeface="Times New Roman" panose="02020603050405020304" pitchFamily="18" charset="0"/>
                        </a:rPr>
                        <a:t>Фаза тревоги</a:t>
                      </a:r>
                      <a:endParaRPr lang="ru-RU" sz="28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0" lang="ru-RU"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Фаза резистентности</a:t>
                      </a:r>
                      <a:endParaRPr lang="ru-RU" sz="28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0" lang="ru-RU"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Фаза истощения</a:t>
                      </a:r>
                      <a:endParaRPr lang="ru-RU" sz="28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7481930"/>
                  </a:ext>
                </a:extLst>
              </a:tr>
              <a:tr h="370840">
                <a:tc>
                  <a:txBody>
                    <a:bodyPr/>
                    <a:lstStyle/>
                    <a:p>
                      <a:pPr algn="just"/>
                      <a:r>
                        <a:rPr lang="ru-RU" sz="2400" b="1" dirty="0" smtClean="0">
                          <a:latin typeface="Times New Roman" panose="02020603050405020304" pitchFamily="18" charset="0"/>
                          <a:cs typeface="Times New Roman" panose="02020603050405020304" pitchFamily="18" charset="0"/>
                        </a:rPr>
                        <a:t>мобилизация защитных физиологических</a:t>
                      </a:r>
                      <a:r>
                        <a:rPr lang="ru-RU" sz="2400" b="1" baseline="0" dirty="0" smtClean="0">
                          <a:latin typeface="Times New Roman" panose="02020603050405020304" pitchFamily="18" charset="0"/>
                          <a:cs typeface="Times New Roman" panose="02020603050405020304" pitchFamily="18" charset="0"/>
                        </a:rPr>
                        <a:t> реакций за счет повышения активности симпатической нервной системы, регулирующей выброс гормонов.</a:t>
                      </a:r>
                      <a:endParaRPr lang="ru-RU" sz="24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2400" b="1" baseline="0" dirty="0" smtClean="0">
                          <a:latin typeface="Times New Roman" panose="02020603050405020304" pitchFamily="18" charset="0"/>
                          <a:cs typeface="Times New Roman" panose="02020603050405020304" pitchFamily="18" charset="0"/>
                        </a:rPr>
                        <a:t>повышение устойчивости организма к воздействию стрессора под действием гормонов.</a:t>
                      </a:r>
                      <a:endParaRPr lang="ru-RU" sz="2400" b="1" dirty="0" smtClean="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ru-RU" sz="2400" b="1" dirty="0" smtClean="0">
                          <a:latin typeface="Times New Roman" panose="02020603050405020304" pitchFamily="18" charset="0"/>
                          <a:cs typeface="Times New Roman" panose="02020603050405020304" pitchFamily="18" charset="0"/>
                        </a:rPr>
                        <a:t>снижение уровня</a:t>
                      </a:r>
                      <a:r>
                        <a:rPr lang="ru-RU" sz="2400" b="1" baseline="0" dirty="0" smtClean="0">
                          <a:latin typeface="Times New Roman" panose="02020603050405020304" pitchFamily="18" charset="0"/>
                          <a:cs typeface="Times New Roman" panose="02020603050405020304" pitchFamily="18" charset="0"/>
                        </a:rPr>
                        <a:t> выработки гормонов, резкого ухудшения состояния организма, нарушение адаптации.</a:t>
                      </a:r>
                      <a:endParaRPr lang="ru-RU" sz="24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21620573"/>
                  </a:ext>
                </a:extLst>
              </a:tr>
            </a:tbl>
          </a:graphicData>
        </a:graphic>
      </p:graphicFrame>
    </p:spTree>
    <p:extLst>
      <p:ext uri="{BB962C8B-B14F-4D97-AF65-F5344CB8AC3E}">
        <p14:creationId xmlns:p14="http://schemas.microsoft.com/office/powerpoint/2010/main" val="8158428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84064" y="1380497"/>
            <a:ext cx="6656832" cy="2246769"/>
          </a:xfrm>
          <a:prstGeom prst="rect">
            <a:avLst/>
          </a:prstGeom>
          <a:solidFill>
            <a:schemeClr val="accent1">
              <a:lumMod val="40000"/>
              <a:lumOff val="60000"/>
            </a:schemeClr>
          </a:solidFill>
        </p:spPr>
        <p:txBody>
          <a:bodyPr wrap="square" rtlCol="0">
            <a:spAutoFit/>
          </a:bodyPr>
          <a:lstStyle/>
          <a:p>
            <a:pPr algn="just"/>
            <a:r>
              <a:rPr lang="ru-RU" sz="2800" b="1" dirty="0" smtClean="0">
                <a:solidFill>
                  <a:srgbClr val="C00000"/>
                </a:solidFill>
                <a:latin typeface="Times New Roman" panose="02020603050405020304" pitchFamily="18" charset="0"/>
                <a:cs typeface="Times New Roman" panose="02020603050405020304" pitchFamily="18" charset="0"/>
              </a:rPr>
              <a:t>Адаптивность</a:t>
            </a:r>
            <a:r>
              <a:rPr lang="ru-RU" sz="2800" b="1" dirty="0" smtClean="0">
                <a:latin typeface="Times New Roman" panose="02020603050405020304" pitchFamily="18" charset="0"/>
                <a:cs typeface="Times New Roman" panose="02020603050405020304" pitchFamily="18" charset="0"/>
              </a:rPr>
              <a:t> – это стойкость, выносливость, устойчивость организма человека к внешним (экзогенным) и внутренним (эндогенным) </a:t>
            </a:r>
            <a:r>
              <a:rPr lang="ru-RU" sz="2800" b="1" dirty="0" smtClean="0">
                <a:latin typeface="Times New Roman" panose="02020603050405020304" pitchFamily="18" charset="0"/>
                <a:cs typeface="Times New Roman" panose="02020603050405020304" pitchFamily="18" charset="0"/>
              </a:rPr>
              <a:t>условиям </a:t>
            </a:r>
            <a:r>
              <a:rPr lang="ru-RU" sz="2800" b="1" dirty="0" smtClean="0">
                <a:latin typeface="Times New Roman" panose="02020603050405020304" pitchFamily="18" charset="0"/>
                <a:cs typeface="Times New Roman" panose="02020603050405020304" pitchFamily="18" charset="0"/>
              </a:rPr>
              <a:t>жизнедеятельности.</a:t>
            </a:r>
            <a:endParaRPr lang="ru-RU" sz="2800"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402336" y="4974336"/>
            <a:ext cx="11338560" cy="1384995"/>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Адаптивность – индивидуальная характеристика адаптационных возможностей организма человека, поэтому ответ на воздействие одного и того же стрессора у людей разный.</a:t>
            </a:r>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336" y="481898"/>
            <a:ext cx="4619157" cy="4263837"/>
          </a:xfrm>
          <a:prstGeom prst="rect">
            <a:avLst/>
          </a:prstGeom>
        </p:spPr>
      </p:pic>
    </p:spTree>
    <p:extLst>
      <p:ext uri="{BB962C8B-B14F-4D97-AF65-F5344CB8AC3E}">
        <p14:creationId xmlns:p14="http://schemas.microsoft.com/office/powerpoint/2010/main" val="23522099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14400" y="277869"/>
            <a:ext cx="10433304" cy="523220"/>
          </a:xfrm>
          <a:prstGeom prst="rect">
            <a:avLst/>
          </a:prstGeom>
          <a:solidFill>
            <a:schemeClr val="accent1">
              <a:lumMod val="20000"/>
              <a:lumOff val="80000"/>
            </a:schemeClr>
          </a:solidFill>
        </p:spPr>
        <p:txBody>
          <a:bodyPr wrap="square">
            <a:spAutoFit/>
          </a:bodyPr>
          <a:lstStyle/>
          <a:p>
            <a:pPr algn="ctr"/>
            <a:r>
              <a:rPr lang="ru-RU" sz="2800" b="1" dirty="0" smtClean="0">
                <a:latin typeface="Times New Roman" panose="02020603050405020304" pitchFamily="18" charset="0"/>
                <a:ea typeface="Calibri" panose="020F0502020204030204" pitchFamily="34" charset="0"/>
                <a:cs typeface="Times New Roman" panose="02020603050405020304" pitchFamily="18" charset="0"/>
              </a:rPr>
              <a:t>Антропогенные опасности</a:t>
            </a:r>
            <a:r>
              <a:rPr lang="ru-RU" sz="2800" b="1" dirty="0">
                <a:latin typeface="Times New Roman" panose="02020603050405020304" pitchFamily="18" charset="0"/>
                <a:ea typeface="Calibri" panose="020F0502020204030204" pitchFamily="34" charset="0"/>
                <a:cs typeface="Times New Roman" panose="02020603050405020304" pitchFamily="18" charset="0"/>
              </a:rPr>
              <a:t>, особые психические состояния</a:t>
            </a:r>
            <a:endParaRPr lang="ru-RU" sz="2800" dirty="0"/>
          </a:p>
        </p:txBody>
      </p:sp>
      <p:sp>
        <p:nvSpPr>
          <p:cNvPr id="3" name="Прямоугольник 2"/>
          <p:cNvSpPr/>
          <p:nvPr/>
        </p:nvSpPr>
        <p:spPr>
          <a:xfrm>
            <a:off x="207454" y="1055004"/>
            <a:ext cx="8005572" cy="2677656"/>
          </a:xfrm>
          <a:prstGeom prst="rect">
            <a:avLst/>
          </a:prstGeom>
        </p:spPr>
        <p:txBody>
          <a:bodyPr wrap="square">
            <a:spAutoFit/>
          </a:bodyPr>
          <a:lstStyle/>
          <a:p>
            <a:pPr algn="just"/>
            <a:r>
              <a:rPr lang="ru-RU" sz="2800" b="1" dirty="0" smtClean="0">
                <a:latin typeface="Times New Roman" panose="02020603050405020304" pitchFamily="18" charset="0"/>
                <a:cs typeface="Times New Roman" panose="02020603050405020304" pitchFamily="18" charset="0"/>
              </a:rPr>
              <a:t>	Антропогенные </a:t>
            </a:r>
            <a:r>
              <a:rPr lang="ru-RU" sz="2800" b="1" dirty="0">
                <a:latin typeface="Times New Roman" panose="02020603050405020304" pitchFamily="18" charset="0"/>
                <a:cs typeface="Times New Roman" panose="02020603050405020304" pitchFamily="18" charset="0"/>
              </a:rPr>
              <a:t>опасности - это </a:t>
            </a:r>
            <a:r>
              <a:rPr lang="ru-RU" sz="2800" b="1" dirty="0" smtClean="0">
                <a:latin typeface="Times New Roman" panose="02020603050405020304" pitchFamily="18" charset="0"/>
                <a:cs typeface="Times New Roman" panose="02020603050405020304" pitchFamily="18" charset="0"/>
              </a:rPr>
              <a:t>опасности, возникающие в техносфере, в природной и социальной средах обитания человека в результате ошибочных, неправильных, преступно-халатных, аморальных действий и поведения человека. </a:t>
            </a:r>
            <a:r>
              <a:rPr lang="ru-RU" sz="2800" b="1" dirty="0" smtClean="0">
                <a:effectLst/>
                <a:latin typeface="Times New Roman" panose="02020603050405020304" pitchFamily="18" charset="0"/>
                <a:cs typeface="Times New Roman" panose="02020603050405020304" pitchFamily="18" charset="0"/>
              </a:rPr>
              <a:t>	</a:t>
            </a:r>
          </a:p>
        </p:txBody>
      </p:sp>
      <p:sp>
        <p:nvSpPr>
          <p:cNvPr id="4" name="TextBox 3"/>
          <p:cNvSpPr txBox="1"/>
          <p:nvPr/>
        </p:nvSpPr>
        <p:spPr>
          <a:xfrm>
            <a:off x="347472" y="5660403"/>
            <a:ext cx="11567160" cy="954107"/>
          </a:xfrm>
          <a:prstGeom prst="rect">
            <a:avLst/>
          </a:prstGeom>
          <a:noFill/>
        </p:spPr>
        <p:txBody>
          <a:bodyPr wrap="square" rtlCol="0">
            <a:spAutoFit/>
          </a:bodyPr>
          <a:lstStyle/>
          <a:p>
            <a:pPr algn="ctr"/>
            <a:r>
              <a:rPr lang="ru-RU" sz="2800" b="1" dirty="0" smtClean="0">
                <a:latin typeface="Times New Roman" panose="02020603050405020304" pitchFamily="18" charset="0"/>
                <a:cs typeface="Times New Roman" panose="02020603050405020304" pitchFamily="18" charset="0"/>
              </a:rPr>
              <a:t>Необходимое условие безопасности жизнедеятельности – контроль за психическим состоянием человека.</a:t>
            </a:r>
            <a:endParaRPr lang="ru-RU" sz="2800" b="1"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47472" y="3986576"/>
            <a:ext cx="11567160" cy="1384995"/>
          </a:xfrm>
          <a:prstGeom prst="rect">
            <a:avLst/>
          </a:prstGeom>
          <a:noFill/>
        </p:spPr>
        <p:txBody>
          <a:bodyPr wrap="square">
            <a:spAutoFit/>
          </a:bodyPr>
          <a:lstStyle/>
          <a:p>
            <a:pPr lvl="0" algn="just"/>
            <a:r>
              <a:rPr lang="ru-RU" sz="2800" b="1" dirty="0">
                <a:solidFill>
                  <a:srgbClr val="000000"/>
                </a:solidFill>
                <a:latin typeface="Times New Roman" panose="02020603050405020304" pitchFamily="18" charset="0"/>
                <a:cs typeface="Times New Roman" panose="02020603050405020304" pitchFamily="18" charset="0"/>
              </a:rPr>
              <a:t>Люди, работающие в экстремальных условиях, должны соблюдать специальные правила, определяющие время и интенсивность труда перерывов, отдыха, контроль за состоянием здоровья и утомления.</a:t>
            </a:r>
            <a:endParaRPr lang="ru-RU" sz="2800" b="1" dirty="0">
              <a:solidFill>
                <a:srgbClr val="000000"/>
              </a:solidFill>
              <a:latin typeface="Times New Roman" panose="02020603050405020304" pitchFamily="18" charset="0"/>
              <a:cs typeface="Times New Roman" panose="02020603050405020304" pitchFamily="18" charset="0"/>
            </a:endParaRPr>
          </a:p>
        </p:txBody>
      </p:sp>
      <p:pic>
        <p:nvPicPr>
          <p:cNvPr id="8" name="Рисунок 7"/>
          <p:cNvPicPr>
            <a:picLocks noChangeAspect="1"/>
          </p:cNvPicPr>
          <p:nvPr/>
        </p:nvPicPr>
        <p:blipFill>
          <a:blip r:embed="rId2"/>
          <a:stretch>
            <a:fillRect/>
          </a:stretch>
        </p:blipFill>
        <p:spPr>
          <a:xfrm>
            <a:off x="8594023" y="1089921"/>
            <a:ext cx="3084397" cy="2739129"/>
          </a:xfrm>
          <a:prstGeom prst="rect">
            <a:avLst/>
          </a:prstGeom>
        </p:spPr>
      </p:pic>
    </p:spTree>
    <p:extLst>
      <p:ext uri="{BB962C8B-B14F-4D97-AF65-F5344CB8AC3E}">
        <p14:creationId xmlns:p14="http://schemas.microsoft.com/office/powerpoint/2010/main" val="6179441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9184" y="301752"/>
            <a:ext cx="11466576" cy="1815882"/>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	Особые психические состояния не являются постоянными свойствами личности, но возникают спонтанно или под влиянием внешних факторов и сильно изменяют поведение, мышление и работоспособность человека</a:t>
            </a:r>
            <a:r>
              <a:rPr lang="ru-RU" sz="2800" b="1" dirty="0" smtClean="0">
                <a:latin typeface="Times New Roman" panose="02020603050405020304" pitchFamily="18" charset="0"/>
                <a:cs typeface="Times New Roman" panose="02020603050405020304" pitchFamily="18" charset="0"/>
              </a:rPr>
              <a:t>.</a:t>
            </a:r>
            <a:endParaRPr lang="ru-RU" sz="2800" b="1" dirty="0" smtClean="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47938" y="3581085"/>
            <a:ext cx="3090672" cy="1796903"/>
          </a:xfrm>
          <a:prstGeom prst="rect">
            <a:avLst/>
          </a:prstGeom>
        </p:spPr>
      </p:pic>
      <p:pic>
        <p:nvPicPr>
          <p:cNvPr id="6" name="Рисунок 5"/>
          <p:cNvPicPr>
            <a:picLocks noChangeAspect="1"/>
          </p:cNvPicPr>
          <p:nvPr/>
        </p:nvPicPr>
        <p:blipFill rotWithShape="1">
          <a:blip r:embed="rId3" cstate="print">
            <a:extLst>
              <a:ext uri="{28A0092B-C50C-407E-A947-70E740481C1C}">
                <a14:useLocalDpi xmlns:a14="http://schemas.microsoft.com/office/drawing/2010/main" val="0"/>
              </a:ext>
            </a:extLst>
          </a:blip>
          <a:srcRect l="11905"/>
          <a:stretch/>
        </p:blipFill>
        <p:spPr>
          <a:xfrm>
            <a:off x="8652510" y="1685194"/>
            <a:ext cx="3172968" cy="1800874"/>
          </a:xfrm>
          <a:prstGeom prst="rect">
            <a:avLst/>
          </a:prstGeom>
        </p:spPr>
      </p:pic>
      <p:sp>
        <p:nvSpPr>
          <p:cNvPr id="2" name="Прямоугольник 1"/>
          <p:cNvSpPr/>
          <p:nvPr/>
        </p:nvSpPr>
        <p:spPr>
          <a:xfrm>
            <a:off x="329184" y="2117634"/>
            <a:ext cx="8257032" cy="3108543"/>
          </a:xfrm>
          <a:prstGeom prst="rect">
            <a:avLst/>
          </a:prstGeom>
        </p:spPr>
        <p:txBody>
          <a:bodyPr wrap="square">
            <a:spAutoFit/>
          </a:bodyPr>
          <a:lstStyle/>
          <a:p>
            <a:pPr lvl="0" algn="just"/>
            <a:r>
              <a:rPr lang="ru-RU" sz="2800" b="1" dirty="0" smtClean="0">
                <a:solidFill>
                  <a:srgbClr val="000000"/>
                </a:solidFill>
                <a:latin typeface="Times New Roman" panose="02020603050405020304" pitchFamily="18" charset="0"/>
                <a:cs typeface="Times New Roman" panose="02020603050405020304" pitchFamily="18" charset="0"/>
              </a:rPr>
              <a:t>	В </a:t>
            </a:r>
            <a:r>
              <a:rPr lang="ru-RU" sz="2800" b="1" dirty="0">
                <a:solidFill>
                  <a:srgbClr val="000000"/>
                </a:solidFill>
                <a:latin typeface="Times New Roman" panose="02020603050405020304" pitchFamily="18" charset="0"/>
                <a:cs typeface="Times New Roman" panose="02020603050405020304" pitchFamily="18" charset="0"/>
              </a:rPr>
              <a:t>медицине и психологии особые психические состояния называют </a:t>
            </a:r>
            <a:r>
              <a:rPr lang="ru-RU" sz="2800" b="1" i="1" dirty="0">
                <a:solidFill>
                  <a:srgbClr val="000000"/>
                </a:solidFill>
                <a:latin typeface="Times New Roman" panose="02020603050405020304" pitchFamily="18" charset="0"/>
                <a:cs typeface="Times New Roman" panose="02020603050405020304" pitchFamily="18" charset="0"/>
              </a:rPr>
              <a:t>пароксизмальными расстройствами сознания</a:t>
            </a:r>
            <a:r>
              <a:rPr lang="ru-RU" sz="2800" b="1" dirty="0">
                <a:solidFill>
                  <a:srgbClr val="000000"/>
                </a:solidFill>
                <a:latin typeface="Times New Roman" panose="02020603050405020304" pitchFamily="18" charset="0"/>
                <a:cs typeface="Times New Roman" panose="02020603050405020304" pitchFamily="18" charset="0"/>
              </a:rPr>
              <a:t>: резкая смена или снижение настроения, кратковременная потеря сознания, безразличие, вялость, заторможенность, нарушение координации</a:t>
            </a:r>
            <a:r>
              <a:rPr lang="ru-RU" sz="2800" b="1" dirty="0" smtClean="0">
                <a:solidFill>
                  <a:srgbClr val="000000"/>
                </a:solidFill>
                <a:latin typeface="Times New Roman" panose="02020603050405020304" pitchFamily="18" charset="0"/>
                <a:cs typeface="Times New Roman" panose="02020603050405020304" pitchFamily="18" charset="0"/>
              </a:rPr>
              <a:t>.</a:t>
            </a:r>
            <a:endParaRPr lang="ru-RU" sz="2800" b="1" dirty="0">
              <a:solidFill>
                <a:srgbClr val="000000"/>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76606" y="5343419"/>
            <a:ext cx="11548872" cy="1384995"/>
          </a:xfrm>
          <a:prstGeom prst="rect">
            <a:avLst/>
          </a:prstGeom>
        </p:spPr>
        <p:txBody>
          <a:bodyPr wrap="square">
            <a:spAutoFit/>
          </a:bodyPr>
          <a:lstStyle/>
          <a:p>
            <a:pPr lvl="0" algn="ctr"/>
            <a:r>
              <a:rPr lang="ru-RU" sz="2800" b="1" dirty="0">
                <a:solidFill>
                  <a:srgbClr val="000000"/>
                </a:solidFill>
                <a:latin typeface="Times New Roman" panose="02020603050405020304" pitchFamily="18" charset="0"/>
                <a:cs typeface="Times New Roman" panose="02020603050405020304" pitchFamily="18" charset="0"/>
              </a:rPr>
              <a:t>Причиной психогенных изменений настроения </a:t>
            </a:r>
            <a:endParaRPr lang="ru-RU" sz="2800" b="1" dirty="0" smtClean="0">
              <a:solidFill>
                <a:srgbClr val="000000"/>
              </a:solidFill>
              <a:latin typeface="Times New Roman" panose="02020603050405020304" pitchFamily="18" charset="0"/>
              <a:cs typeface="Times New Roman" panose="02020603050405020304" pitchFamily="18" charset="0"/>
            </a:endParaRPr>
          </a:p>
          <a:p>
            <a:pPr lvl="0" algn="ctr"/>
            <a:r>
              <a:rPr lang="ru-RU" sz="2800" b="1" dirty="0" smtClean="0">
                <a:solidFill>
                  <a:srgbClr val="000000"/>
                </a:solidFill>
                <a:latin typeface="Times New Roman" panose="02020603050405020304" pitchFamily="18" charset="0"/>
                <a:cs typeface="Times New Roman" panose="02020603050405020304" pitchFamily="18" charset="0"/>
              </a:rPr>
              <a:t>может </a:t>
            </a:r>
            <a:r>
              <a:rPr lang="ru-RU" sz="2800" b="1" dirty="0">
                <a:solidFill>
                  <a:srgbClr val="000000"/>
                </a:solidFill>
                <a:latin typeface="Times New Roman" panose="02020603050405020304" pitchFamily="18" charset="0"/>
                <a:cs typeface="Times New Roman" panose="02020603050405020304" pitchFamily="18" charset="0"/>
              </a:rPr>
              <a:t>стать </a:t>
            </a:r>
            <a:r>
              <a:rPr lang="ru-RU" sz="2800" b="1" dirty="0" smtClean="0">
                <a:solidFill>
                  <a:srgbClr val="000000"/>
                </a:solidFill>
                <a:latin typeface="Times New Roman" panose="02020603050405020304" pitchFamily="18" charset="0"/>
                <a:cs typeface="Times New Roman" panose="02020603050405020304" pitchFamily="18" charset="0"/>
              </a:rPr>
              <a:t>прием </a:t>
            </a:r>
            <a:r>
              <a:rPr lang="ru-RU" sz="2800" b="1" dirty="0">
                <a:solidFill>
                  <a:srgbClr val="000000"/>
                </a:solidFill>
                <a:latin typeface="Times New Roman" panose="02020603050405020304" pitchFamily="18" charset="0"/>
                <a:cs typeface="Times New Roman" panose="02020603050405020304" pitchFamily="18" charset="0"/>
              </a:rPr>
              <a:t>психически активных средств, </a:t>
            </a:r>
            <a:endParaRPr lang="ru-RU" sz="2800" b="1" dirty="0" smtClean="0">
              <a:solidFill>
                <a:srgbClr val="000000"/>
              </a:solidFill>
              <a:latin typeface="Times New Roman" panose="02020603050405020304" pitchFamily="18" charset="0"/>
              <a:cs typeface="Times New Roman" panose="02020603050405020304" pitchFamily="18" charset="0"/>
            </a:endParaRPr>
          </a:p>
          <a:p>
            <a:pPr lvl="0" algn="ctr"/>
            <a:r>
              <a:rPr lang="ru-RU" sz="2800" b="1" dirty="0" smtClean="0">
                <a:solidFill>
                  <a:srgbClr val="000000"/>
                </a:solidFill>
                <a:latin typeface="Times New Roman" panose="02020603050405020304" pitchFamily="18" charset="0"/>
                <a:cs typeface="Times New Roman" panose="02020603050405020304" pitchFamily="18" charset="0"/>
              </a:rPr>
              <a:t>проявление </a:t>
            </a:r>
            <a:r>
              <a:rPr lang="ru-RU" sz="2800" b="1" dirty="0">
                <a:solidFill>
                  <a:srgbClr val="000000"/>
                </a:solidFill>
                <a:latin typeface="Times New Roman" panose="02020603050405020304" pitchFamily="18" charset="0"/>
                <a:cs typeface="Times New Roman" panose="02020603050405020304" pitchFamily="18" charset="0"/>
              </a:rPr>
              <a:t>заболеваний головного мозга.</a:t>
            </a:r>
            <a:endParaRPr lang="ru-RU" sz="2800" b="1"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80568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8056" y="251067"/>
            <a:ext cx="11237976" cy="2246769"/>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	Аффективные состояния могут быть вызваны обидой, неудачей, конфликтом, тревогой, страхом, внезапным испугом, паникой. В состоянии аффекта у человека развивается психогенное (эмоциональное) сужение ресурса сознания и проявляется защитная агрессия, импульсивность или, наоборот, оцепенение, бегство.</a:t>
            </a:r>
            <a:endParaRPr lang="ru-RU" sz="28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48056" y="4809744"/>
            <a:ext cx="11247120" cy="1815882"/>
          </a:xfrm>
          <a:prstGeom prst="rect">
            <a:avLst/>
          </a:prstGeom>
          <a:solidFill>
            <a:schemeClr val="accent2">
              <a:lumMod val="20000"/>
              <a:lumOff val="80000"/>
            </a:schemeClr>
          </a:solidFill>
        </p:spPr>
        <p:txBody>
          <a:bodyPr wrap="square" rtlCol="0">
            <a:spAutoFit/>
          </a:bodyPr>
          <a:lstStyle/>
          <a:p>
            <a:pPr algn="ctr"/>
            <a:r>
              <a:rPr lang="ru-RU" sz="2800" b="1" dirty="0" smtClean="0">
                <a:latin typeface="Times New Roman" panose="02020603050405020304" pitchFamily="18" charset="0"/>
                <a:cs typeface="Times New Roman" panose="02020603050405020304" pitchFamily="18" charset="0"/>
              </a:rPr>
              <a:t>Только здоровое сознание, здоровая адаптивная психика человека – реальный фактор и условие его выживания в обстановке психической напряженности, в экстремальной ситуации природного или социально-техногенного характера.</a:t>
            </a:r>
            <a:endParaRPr lang="ru-RU" sz="28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l="65283" r="2490" b="39831"/>
          <a:stretch/>
        </p:blipFill>
        <p:spPr>
          <a:xfrm>
            <a:off x="484711" y="2707386"/>
            <a:ext cx="1353471" cy="1892808"/>
          </a:xfrm>
          <a:prstGeom prst="rect">
            <a:avLst/>
          </a:prstGeom>
        </p:spPr>
      </p:pic>
      <p:pic>
        <p:nvPicPr>
          <p:cNvPr id="5" name="Рисунок 4"/>
          <p:cNvPicPr>
            <a:picLocks noChangeAspect="1"/>
          </p:cNvPicPr>
          <p:nvPr/>
        </p:nvPicPr>
        <p:blipFill rotWithShape="1">
          <a:blip r:embed="rId3">
            <a:extLst>
              <a:ext uri="{28A0092B-C50C-407E-A947-70E740481C1C}">
                <a14:useLocalDpi xmlns:a14="http://schemas.microsoft.com/office/drawing/2010/main" val="0"/>
              </a:ext>
            </a:extLst>
          </a:blip>
          <a:srcRect l="57373" t="56454" r="4248" b="7367"/>
          <a:stretch/>
        </p:blipFill>
        <p:spPr>
          <a:xfrm>
            <a:off x="6193373" y="2903219"/>
            <a:ext cx="2361878" cy="1667739"/>
          </a:xfrm>
          <a:prstGeom prst="rect">
            <a:avLst/>
          </a:prstGeom>
        </p:spPr>
      </p:pic>
      <p:pic>
        <p:nvPicPr>
          <p:cNvPr id="6" name="Рисунок 5"/>
          <p:cNvPicPr>
            <a:picLocks noChangeAspect="1"/>
          </p:cNvPicPr>
          <p:nvPr/>
        </p:nvPicPr>
        <p:blipFill rotWithShape="1">
          <a:blip r:embed="rId3">
            <a:extLst>
              <a:ext uri="{28A0092B-C50C-407E-A947-70E740481C1C}">
                <a14:useLocalDpi xmlns:a14="http://schemas.microsoft.com/office/drawing/2010/main" val="0"/>
              </a:ext>
            </a:extLst>
          </a:blip>
          <a:srcRect l="57373" t="19068" r="4980" b="46904"/>
          <a:stretch/>
        </p:blipFill>
        <p:spPr>
          <a:xfrm>
            <a:off x="2832322" y="2916936"/>
            <a:ext cx="2422752" cy="1640307"/>
          </a:xfrm>
          <a:prstGeom prst="rect">
            <a:avLst/>
          </a:prstGeom>
        </p:spPr>
      </p:pic>
      <p:pic>
        <p:nvPicPr>
          <p:cNvPr id="7" name="Рисунок 6"/>
          <p:cNvPicPr>
            <a:picLocks noChangeAspect="1"/>
          </p:cNvPicPr>
          <p:nvPr/>
        </p:nvPicPr>
        <p:blipFill rotWithShape="1">
          <a:blip r:embed="rId4">
            <a:extLst>
              <a:ext uri="{28A0092B-C50C-407E-A947-70E740481C1C}">
                <a14:useLocalDpi xmlns:a14="http://schemas.microsoft.com/office/drawing/2010/main" val="0"/>
              </a:ext>
            </a:extLst>
          </a:blip>
          <a:srcRect l="36840" t="10129" r="36400" b="58898"/>
          <a:stretch/>
        </p:blipFill>
        <p:spPr>
          <a:xfrm>
            <a:off x="9493550" y="2826258"/>
            <a:ext cx="2039112" cy="1655064"/>
          </a:xfrm>
          <a:prstGeom prst="rect">
            <a:avLst/>
          </a:prstGeom>
        </p:spPr>
      </p:pic>
    </p:spTree>
    <p:extLst>
      <p:ext uri="{BB962C8B-B14F-4D97-AF65-F5344CB8AC3E}">
        <p14:creationId xmlns:p14="http://schemas.microsoft.com/office/powerpoint/2010/main" val="41906146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8328" y="199150"/>
            <a:ext cx="11503152" cy="6494085"/>
          </a:xfrm>
          <a:prstGeom prst="rect">
            <a:avLst/>
          </a:prstGeom>
        </p:spPr>
        <p:txBody>
          <a:bodyPr wrap="square">
            <a:spAutoFit/>
          </a:bodyPr>
          <a:lstStyle/>
          <a:p>
            <a:pPr algn="just">
              <a:spcAft>
                <a:spcPts val="0"/>
              </a:spcAft>
            </a:pPr>
            <a:r>
              <a:rPr lang="ru-RU" sz="3200" b="1" i="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Вопросы для обсуждения:</a:t>
            </a:r>
            <a:r>
              <a:rPr lang="ru-RU"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p>
          <a:p>
            <a:pPr marL="514350" indent="-514350" algn="just">
              <a:spcAft>
                <a:spcPts val="0"/>
              </a:spcAft>
              <a:buClr>
                <a:srgbClr val="C00000"/>
              </a:buClr>
              <a:buFont typeface="Arial" panose="020B0604020202020204" pitchFamily="34" charset="0"/>
              <a:buChar char="•"/>
            </a:pPr>
            <a:r>
              <a:rPr lang="ru-RU" sz="3200" b="1" dirty="0" smtClean="0">
                <a:latin typeface="Times New Roman" panose="02020603050405020304" pitchFamily="18" charset="0"/>
                <a:ea typeface="Calibri" panose="020F0502020204030204" pitchFamily="34" charset="0"/>
                <a:cs typeface="Times New Roman" panose="02020603050405020304" pitchFamily="18" charset="0"/>
              </a:rPr>
              <a:t>психические </a:t>
            </a:r>
            <a:r>
              <a:rPr lang="ru-RU" sz="3200" b="1" dirty="0">
                <a:latin typeface="Times New Roman" panose="02020603050405020304" pitchFamily="18" charset="0"/>
                <a:ea typeface="Calibri" panose="020F0502020204030204" pitchFamily="34" charset="0"/>
                <a:cs typeface="Times New Roman" panose="02020603050405020304" pitchFamily="18" charset="0"/>
              </a:rPr>
              <a:t>процессы и состояния человека; </a:t>
            </a:r>
          </a:p>
          <a:p>
            <a:pPr marL="514350" indent="-514350" algn="just">
              <a:spcAft>
                <a:spcPts val="0"/>
              </a:spcAft>
              <a:buClr>
                <a:srgbClr val="C00000"/>
              </a:buClr>
              <a:buFont typeface="Arial" panose="020B0604020202020204" pitchFamily="34" charset="0"/>
              <a:buChar char="•"/>
            </a:pPr>
            <a:r>
              <a:rPr lang="ru-RU" sz="3200" b="1" dirty="0" smtClean="0">
                <a:latin typeface="Times New Roman" panose="02020603050405020304" pitchFamily="18" charset="0"/>
                <a:ea typeface="Calibri" panose="020F0502020204030204" pitchFamily="34" charset="0"/>
                <a:cs typeface="Times New Roman" panose="02020603050405020304" pitchFamily="18" charset="0"/>
              </a:rPr>
              <a:t>антропогенные </a:t>
            </a:r>
            <a:r>
              <a:rPr lang="ru-RU" sz="3200" b="1" dirty="0">
                <a:latin typeface="Times New Roman" panose="02020603050405020304" pitchFamily="18" charset="0"/>
                <a:ea typeface="Calibri" panose="020F0502020204030204" pitchFamily="34" charset="0"/>
                <a:cs typeface="Times New Roman" panose="02020603050405020304" pitchFamily="18" charset="0"/>
              </a:rPr>
              <a:t>опасности, особые психические состояния; </a:t>
            </a:r>
          </a:p>
          <a:p>
            <a:pPr marL="514350" indent="-514350" algn="just">
              <a:spcAft>
                <a:spcPts val="0"/>
              </a:spcAft>
              <a:buClr>
                <a:srgbClr val="C00000"/>
              </a:buClr>
              <a:buFont typeface="Arial" panose="020B0604020202020204" pitchFamily="34" charset="0"/>
              <a:buChar char="•"/>
            </a:pPr>
            <a:r>
              <a:rPr lang="ru-RU" sz="3200" b="1" dirty="0" smtClean="0">
                <a:latin typeface="Times New Roman" panose="02020603050405020304" pitchFamily="18" charset="0"/>
                <a:ea typeface="Calibri" panose="020F0502020204030204" pitchFamily="34" charset="0"/>
                <a:cs typeface="Times New Roman" panose="02020603050405020304" pitchFamily="18" charset="0"/>
              </a:rPr>
              <a:t>экология </a:t>
            </a:r>
            <a:r>
              <a:rPr lang="ru-RU" sz="3200" b="1" dirty="0">
                <a:latin typeface="Times New Roman" panose="02020603050405020304" pitchFamily="18" charset="0"/>
                <a:ea typeface="Calibri" panose="020F0502020204030204" pitchFamily="34" charset="0"/>
                <a:cs typeface="Times New Roman" panose="02020603050405020304" pitchFamily="18" charset="0"/>
              </a:rPr>
              <a:t>психики личности, методы повышения безопасности. </a:t>
            </a:r>
          </a:p>
          <a:p>
            <a:r>
              <a:rPr lang="ru-RU" sz="3200" b="1" i="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Ключевые понятия темы:</a:t>
            </a:r>
            <a:r>
              <a:rPr lang="ru-RU"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3200" b="1"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marL="1885950" lvl="3" indent="-514350">
              <a:buClr>
                <a:srgbClr val="C00000"/>
              </a:buClr>
              <a:buFont typeface="+mj-lt"/>
              <a:buAutoNum type="arabicPeriod"/>
            </a:pPr>
            <a:r>
              <a:rPr lang="ru-RU" sz="3200" b="1" dirty="0" smtClean="0">
                <a:latin typeface="Times New Roman" panose="02020603050405020304" pitchFamily="18" charset="0"/>
                <a:ea typeface="Calibri" panose="020F0502020204030204" pitchFamily="34" charset="0"/>
                <a:cs typeface="Times New Roman" panose="02020603050405020304" pitchFamily="18" charset="0"/>
              </a:rPr>
              <a:t>психология</a:t>
            </a:r>
            <a:r>
              <a:rPr lang="ru-RU" sz="3200" b="1" dirty="0">
                <a:latin typeface="Times New Roman" panose="02020603050405020304" pitchFamily="18" charset="0"/>
                <a:ea typeface="Calibri" panose="020F0502020204030204" pitchFamily="34" charset="0"/>
                <a:cs typeface="Times New Roman" panose="02020603050405020304" pitchFamily="18" charset="0"/>
              </a:rPr>
              <a:t>; </a:t>
            </a:r>
            <a:endParaRPr lang="ru-RU" sz="3200" b="1" dirty="0" smtClean="0">
              <a:latin typeface="Times New Roman" panose="02020603050405020304" pitchFamily="18" charset="0"/>
              <a:ea typeface="Calibri" panose="020F0502020204030204" pitchFamily="34" charset="0"/>
              <a:cs typeface="Times New Roman" panose="02020603050405020304" pitchFamily="18" charset="0"/>
            </a:endParaRPr>
          </a:p>
          <a:p>
            <a:pPr marL="1885950" lvl="3" indent="-514350">
              <a:buClr>
                <a:srgbClr val="C00000"/>
              </a:buClr>
              <a:buFont typeface="+mj-lt"/>
              <a:buAutoNum type="arabicPeriod"/>
            </a:pPr>
            <a:r>
              <a:rPr lang="ru-RU" sz="3200" b="1" dirty="0" smtClean="0">
                <a:latin typeface="Times New Roman" panose="02020603050405020304" pitchFamily="18" charset="0"/>
                <a:ea typeface="Calibri" panose="020F0502020204030204" pitchFamily="34" charset="0"/>
                <a:cs typeface="Times New Roman" panose="02020603050405020304" pitchFamily="18" charset="0"/>
              </a:rPr>
              <a:t>психические </a:t>
            </a:r>
            <a:r>
              <a:rPr lang="ru-RU" sz="3200" b="1" dirty="0">
                <a:latin typeface="Times New Roman" panose="02020603050405020304" pitchFamily="18" charset="0"/>
                <a:ea typeface="Calibri" panose="020F0502020204030204" pitchFamily="34" charset="0"/>
                <a:cs typeface="Times New Roman" panose="02020603050405020304" pitchFamily="18" charset="0"/>
              </a:rPr>
              <a:t>процессы; </a:t>
            </a:r>
            <a:endParaRPr lang="ru-RU" sz="3200" b="1" dirty="0" smtClean="0">
              <a:latin typeface="Times New Roman" panose="02020603050405020304" pitchFamily="18" charset="0"/>
              <a:ea typeface="Calibri" panose="020F0502020204030204" pitchFamily="34" charset="0"/>
              <a:cs typeface="Times New Roman" panose="02020603050405020304" pitchFamily="18" charset="0"/>
            </a:endParaRPr>
          </a:p>
          <a:p>
            <a:pPr marL="1885950" lvl="3" indent="-514350">
              <a:buClr>
                <a:srgbClr val="C00000"/>
              </a:buClr>
              <a:buFont typeface="+mj-lt"/>
              <a:buAutoNum type="arabicPeriod"/>
            </a:pPr>
            <a:r>
              <a:rPr lang="ru-RU" sz="3200" b="1" dirty="0" smtClean="0">
                <a:latin typeface="Times New Roman" panose="02020603050405020304" pitchFamily="18" charset="0"/>
                <a:ea typeface="Calibri" panose="020F0502020204030204" pitchFamily="34" charset="0"/>
                <a:cs typeface="Times New Roman" panose="02020603050405020304" pitchFamily="18" charset="0"/>
              </a:rPr>
              <a:t>психическое </a:t>
            </a:r>
            <a:r>
              <a:rPr lang="ru-RU" sz="3200" b="1" dirty="0">
                <a:latin typeface="Times New Roman" panose="02020603050405020304" pitchFamily="18" charset="0"/>
                <a:ea typeface="Calibri" panose="020F0502020204030204" pitchFamily="34" charset="0"/>
                <a:cs typeface="Times New Roman" panose="02020603050405020304" pitchFamily="18" charset="0"/>
              </a:rPr>
              <a:t>состояние человека; </a:t>
            </a:r>
            <a:endParaRPr lang="ru-RU" sz="3200" b="1" dirty="0" smtClean="0">
              <a:latin typeface="Times New Roman" panose="02020603050405020304" pitchFamily="18" charset="0"/>
              <a:ea typeface="Calibri" panose="020F0502020204030204" pitchFamily="34" charset="0"/>
              <a:cs typeface="Times New Roman" panose="02020603050405020304" pitchFamily="18" charset="0"/>
            </a:endParaRPr>
          </a:p>
          <a:p>
            <a:pPr marL="1885950" lvl="3" indent="-514350">
              <a:buClr>
                <a:srgbClr val="C00000"/>
              </a:buClr>
              <a:buFont typeface="+mj-lt"/>
              <a:buAutoNum type="arabicPeriod"/>
            </a:pPr>
            <a:r>
              <a:rPr lang="ru-RU" sz="3200" b="1" dirty="0" smtClean="0">
                <a:latin typeface="Times New Roman" panose="02020603050405020304" pitchFamily="18" charset="0"/>
                <a:ea typeface="Calibri" panose="020F0502020204030204" pitchFamily="34" charset="0"/>
                <a:cs typeface="Times New Roman" panose="02020603050405020304" pitchFamily="18" charset="0"/>
              </a:rPr>
              <a:t>экология </a:t>
            </a:r>
            <a:r>
              <a:rPr lang="ru-RU" sz="3200" b="1" dirty="0">
                <a:latin typeface="Times New Roman" panose="02020603050405020304" pitchFamily="18" charset="0"/>
                <a:ea typeface="Calibri" panose="020F0502020204030204" pitchFamily="34" charset="0"/>
                <a:cs typeface="Times New Roman" panose="02020603050405020304" pitchFamily="18" charset="0"/>
              </a:rPr>
              <a:t>психики; </a:t>
            </a:r>
            <a:endParaRPr lang="ru-RU" sz="3200" b="1" dirty="0" smtClean="0">
              <a:latin typeface="Times New Roman" panose="02020603050405020304" pitchFamily="18" charset="0"/>
              <a:ea typeface="Calibri" panose="020F0502020204030204" pitchFamily="34" charset="0"/>
              <a:cs typeface="Times New Roman" panose="02020603050405020304" pitchFamily="18" charset="0"/>
            </a:endParaRPr>
          </a:p>
          <a:p>
            <a:pPr marL="1885950" lvl="3" indent="-514350">
              <a:buClr>
                <a:srgbClr val="C00000"/>
              </a:buClr>
              <a:buFont typeface="+mj-lt"/>
              <a:buAutoNum type="arabicPeriod"/>
            </a:pPr>
            <a:r>
              <a:rPr lang="ru-RU" sz="3200" b="1" dirty="0" smtClean="0">
                <a:latin typeface="Times New Roman" panose="02020603050405020304" pitchFamily="18" charset="0"/>
                <a:ea typeface="Calibri" panose="020F0502020204030204" pitchFamily="34" charset="0"/>
                <a:cs typeface="Times New Roman" panose="02020603050405020304" pitchFamily="18" charset="0"/>
              </a:rPr>
              <a:t>стресс</a:t>
            </a:r>
            <a:r>
              <a:rPr lang="ru-RU" sz="3200" b="1" dirty="0">
                <a:latin typeface="Times New Roman" panose="02020603050405020304" pitchFamily="18" charset="0"/>
                <a:ea typeface="Calibri" panose="020F0502020204030204" pitchFamily="34" charset="0"/>
                <a:cs typeface="Times New Roman" panose="02020603050405020304" pitchFamily="18" charset="0"/>
              </a:rPr>
              <a:t>;  </a:t>
            </a:r>
            <a:endParaRPr lang="ru-RU" sz="3200" b="1" dirty="0" smtClean="0">
              <a:latin typeface="Times New Roman" panose="02020603050405020304" pitchFamily="18" charset="0"/>
              <a:ea typeface="Calibri" panose="020F0502020204030204" pitchFamily="34" charset="0"/>
              <a:cs typeface="Times New Roman" panose="02020603050405020304" pitchFamily="18" charset="0"/>
            </a:endParaRPr>
          </a:p>
          <a:p>
            <a:pPr marL="1885950" lvl="3" indent="-514350">
              <a:buClr>
                <a:srgbClr val="C00000"/>
              </a:buClr>
              <a:buFont typeface="+mj-lt"/>
              <a:buAutoNum type="arabicPeriod"/>
            </a:pPr>
            <a:r>
              <a:rPr lang="ru-RU" sz="3200" b="1" dirty="0">
                <a:latin typeface="Times New Roman" panose="02020603050405020304" pitchFamily="18" charset="0"/>
                <a:ea typeface="Calibri" panose="020F0502020204030204" pitchFamily="34" charset="0"/>
                <a:cs typeface="Times New Roman" panose="02020603050405020304" pitchFamily="18" charset="0"/>
              </a:rPr>
              <a:t>а</a:t>
            </a:r>
            <a:r>
              <a:rPr lang="ru-RU" sz="3200" b="1" dirty="0" smtClean="0">
                <a:latin typeface="Times New Roman" panose="02020603050405020304" pitchFamily="18" charset="0"/>
                <a:ea typeface="Calibri" panose="020F0502020204030204" pitchFamily="34" charset="0"/>
                <a:cs typeface="Times New Roman" panose="02020603050405020304" pitchFamily="18" charset="0"/>
              </a:rPr>
              <a:t>даптивность.</a:t>
            </a:r>
            <a:endParaRPr lang="ru-RU"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49354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5349" y="872385"/>
            <a:ext cx="11151220" cy="3108543"/>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	Научная классификация причисляет человека к представителям животного мира. Ученые уже нашли около 1500 морфологических признаков, по которым можно сравнить человека и человекообразных обезьян. Из них совпадает только треть признаков, более 300 признаков встречаются только у людей, остальные признаки имеют как сходство, так и специфические различия.</a:t>
            </a:r>
            <a:endParaRPr lang="ru-RU" sz="2800" b="1"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923544" y="263390"/>
            <a:ext cx="10529873" cy="523220"/>
          </a:xfrm>
          <a:prstGeom prst="rect">
            <a:avLst/>
          </a:prstGeom>
          <a:solidFill>
            <a:schemeClr val="accent1">
              <a:lumMod val="20000"/>
              <a:lumOff val="80000"/>
            </a:schemeClr>
          </a:solidFill>
        </p:spPr>
        <p:txBody>
          <a:bodyPr wrap="square">
            <a:spAutoFit/>
          </a:bodyPr>
          <a:lstStyle/>
          <a:p>
            <a:pPr algn="ctr"/>
            <a:r>
              <a:rPr lang="ru-RU" sz="2800" b="1" dirty="0" smtClean="0">
                <a:latin typeface="Times New Roman" panose="02020603050405020304" pitchFamily="18" charset="0"/>
                <a:ea typeface="Calibri" panose="020F0502020204030204" pitchFamily="34" charset="0"/>
                <a:cs typeface="Times New Roman" panose="02020603050405020304" pitchFamily="18" charset="0"/>
              </a:rPr>
              <a:t>Психические процессы </a:t>
            </a:r>
            <a:r>
              <a:rPr lang="ru-RU" sz="2800" b="1" dirty="0">
                <a:latin typeface="Times New Roman" panose="02020603050405020304" pitchFamily="18" charset="0"/>
                <a:ea typeface="Calibri" panose="020F0502020204030204" pitchFamily="34" charset="0"/>
                <a:cs typeface="Times New Roman" panose="02020603050405020304" pitchFamily="18" charset="0"/>
              </a:rPr>
              <a:t>и состояния человека</a:t>
            </a:r>
            <a:endParaRPr lang="ru-RU" sz="2800" dirty="0"/>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33750" t="61599" r="37900" b="3201"/>
          <a:stretch/>
        </p:blipFill>
        <p:spPr>
          <a:xfrm>
            <a:off x="3739896" y="3610200"/>
            <a:ext cx="4255077" cy="2971800"/>
          </a:xfrm>
          <a:prstGeom prst="rect">
            <a:avLst/>
          </a:prstGeom>
        </p:spPr>
      </p:pic>
    </p:spTree>
    <p:extLst>
      <p:ext uri="{BB962C8B-B14F-4D97-AF65-F5344CB8AC3E}">
        <p14:creationId xmlns:p14="http://schemas.microsoft.com/office/powerpoint/2010/main" val="23473522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2929" t="12902" r="3669" b="38867"/>
          <a:stretch/>
        </p:blipFill>
        <p:spPr>
          <a:xfrm>
            <a:off x="246769" y="678667"/>
            <a:ext cx="11735126" cy="3408701"/>
          </a:xfrm>
          <a:prstGeom prst="rect">
            <a:avLst/>
          </a:prstGeom>
        </p:spPr>
      </p:pic>
      <p:pic>
        <p:nvPicPr>
          <p:cNvPr id="3" name="Рисунок 2"/>
          <p:cNvPicPr>
            <a:picLocks noChangeAspect="1"/>
          </p:cNvPicPr>
          <p:nvPr/>
        </p:nvPicPr>
        <p:blipFill>
          <a:blip r:embed="rId3"/>
          <a:stretch>
            <a:fillRect/>
          </a:stretch>
        </p:blipFill>
        <p:spPr>
          <a:xfrm>
            <a:off x="4334256" y="4144825"/>
            <a:ext cx="3399840" cy="2376965"/>
          </a:xfrm>
          <a:prstGeom prst="rect">
            <a:avLst/>
          </a:prstGeom>
        </p:spPr>
      </p:pic>
      <p:sp>
        <p:nvSpPr>
          <p:cNvPr id="4" name="TextBox 3"/>
          <p:cNvSpPr txBox="1"/>
          <p:nvPr/>
        </p:nvSpPr>
        <p:spPr>
          <a:xfrm>
            <a:off x="509561" y="155448"/>
            <a:ext cx="11219688" cy="523220"/>
          </a:xfrm>
          <a:prstGeom prst="rect">
            <a:avLst/>
          </a:prstGeom>
          <a:noFill/>
        </p:spPr>
        <p:txBody>
          <a:bodyPr wrap="square" rtlCol="0">
            <a:spAutoFit/>
          </a:bodyPr>
          <a:lstStyle/>
          <a:p>
            <a:pPr algn="ctr"/>
            <a:r>
              <a:rPr lang="ru-RU" sz="2800" b="1" dirty="0" smtClean="0">
                <a:latin typeface="Times New Roman" panose="02020603050405020304" pitchFamily="18" charset="0"/>
                <a:cs typeface="Times New Roman" panose="02020603050405020304" pitchFamily="18" charset="0"/>
              </a:rPr>
              <a:t>Черты сходства человека и человекообразных обезьян</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15736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2832" t="34285" r="842" b="-408"/>
          <a:stretch/>
        </p:blipFill>
        <p:spPr>
          <a:xfrm>
            <a:off x="380894" y="1744824"/>
            <a:ext cx="11478313" cy="44320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 name="TextBox 2"/>
          <p:cNvSpPr txBox="1"/>
          <p:nvPr/>
        </p:nvSpPr>
        <p:spPr>
          <a:xfrm>
            <a:off x="522514" y="307911"/>
            <a:ext cx="11336693" cy="1077218"/>
          </a:xfrm>
          <a:prstGeom prst="rect">
            <a:avLst/>
          </a:prstGeom>
          <a:noFill/>
        </p:spPr>
        <p:txBody>
          <a:bodyPr wrap="square" rtlCol="0">
            <a:spAutoFit/>
          </a:bodyPr>
          <a:lstStyle/>
          <a:p>
            <a:pPr algn="ctr"/>
            <a:r>
              <a:rPr lang="ru-RU" sz="3200" b="1" dirty="0" smtClean="0">
                <a:latin typeface="Times New Roman" panose="02020603050405020304" pitchFamily="18" charset="0"/>
                <a:cs typeface="Times New Roman" panose="02020603050405020304" pitchFamily="18" charset="0"/>
              </a:rPr>
              <a:t>Черты сходства человека и человекообразных обезьян</a:t>
            </a:r>
          </a:p>
          <a:p>
            <a:pPr algn="ctr"/>
            <a:r>
              <a:rPr lang="ru-RU" sz="3200" b="1" dirty="0" smtClean="0">
                <a:latin typeface="Times New Roman" panose="02020603050405020304" pitchFamily="18" charset="0"/>
                <a:cs typeface="Times New Roman" panose="02020603050405020304" pitchFamily="18" charset="0"/>
              </a:rPr>
              <a:t>(одинаковое выражение эмоций)</a:t>
            </a:r>
            <a:endParaRPr lang="ru-RU"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95542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11111" y="2139111"/>
            <a:ext cx="5303520" cy="3539430"/>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Совершенствование </a:t>
            </a:r>
            <a:r>
              <a:rPr lang="ru-RU" sz="2800" b="1" dirty="0" smtClean="0">
                <a:latin typeface="Times New Roman" panose="02020603050405020304" pitchFamily="18" charset="0"/>
                <a:cs typeface="Times New Roman" panose="02020603050405020304" pitchFamily="18" charset="0"/>
              </a:rPr>
              <a:t>души рассматривается как главная миссия человека в земной жизни. </a:t>
            </a:r>
          </a:p>
          <a:p>
            <a:pPr algn="just"/>
            <a:endParaRPr lang="ru-RU" sz="2800" b="1" dirty="0" smtClean="0">
              <a:latin typeface="Times New Roman" panose="02020603050405020304" pitchFamily="18" charset="0"/>
              <a:cs typeface="Times New Roman" panose="02020603050405020304" pitchFamily="18" charset="0"/>
            </a:endParaRPr>
          </a:p>
          <a:p>
            <a:pPr algn="just"/>
            <a:r>
              <a:rPr lang="ru-RU" sz="2800" b="1" dirty="0" smtClean="0">
                <a:latin typeface="Times New Roman" panose="02020603050405020304" pitchFamily="18" charset="0"/>
                <a:cs typeface="Times New Roman" panose="02020603050405020304" pitchFamily="18" charset="0"/>
              </a:rPr>
              <a:t>Совесть – главная нравственная основа душевной организации человека.</a:t>
            </a:r>
            <a:endParaRPr lang="ru-RU" sz="2800" b="1"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423422" y="1798703"/>
            <a:ext cx="5996038" cy="4220246"/>
          </a:xfrm>
          <a:prstGeom prst="rect">
            <a:avLst/>
          </a:prstGeom>
        </p:spPr>
      </p:pic>
      <p:sp>
        <p:nvSpPr>
          <p:cNvPr id="3" name="Прямоугольник 2"/>
          <p:cNvSpPr/>
          <p:nvPr/>
        </p:nvSpPr>
        <p:spPr>
          <a:xfrm>
            <a:off x="302125" y="356357"/>
            <a:ext cx="11501099" cy="954107"/>
          </a:xfrm>
          <a:prstGeom prst="rect">
            <a:avLst/>
          </a:prstGeom>
        </p:spPr>
        <p:txBody>
          <a:bodyPr wrap="square">
            <a:spAutoFit/>
          </a:bodyPr>
          <a:lstStyle/>
          <a:p>
            <a:pPr lvl="0" algn="ctr"/>
            <a:r>
              <a:rPr lang="ru-RU" sz="2800" b="1" dirty="0" smtClean="0">
                <a:solidFill>
                  <a:srgbClr val="000000"/>
                </a:solidFill>
                <a:latin typeface="Times New Roman" panose="02020603050405020304" pitchFamily="18" charset="0"/>
                <a:cs typeface="Times New Roman" panose="02020603050405020304" pitchFamily="18" charset="0"/>
              </a:rPr>
              <a:t>Традиции </a:t>
            </a:r>
            <a:r>
              <a:rPr lang="ru-RU" sz="2800" b="1" dirty="0">
                <a:solidFill>
                  <a:srgbClr val="000000"/>
                </a:solidFill>
                <a:latin typeface="Times New Roman" panose="02020603050405020304" pitchFamily="18" charset="0"/>
                <a:cs typeface="Times New Roman" panose="02020603050405020304" pitchFamily="18" charset="0"/>
              </a:rPr>
              <a:t>древних культур разных народов в качестве важнейшего отличия человека от животного называют наличие души. </a:t>
            </a:r>
          </a:p>
        </p:txBody>
      </p:sp>
    </p:spTree>
    <p:extLst>
      <p:ext uri="{BB962C8B-B14F-4D97-AF65-F5344CB8AC3E}">
        <p14:creationId xmlns:p14="http://schemas.microsoft.com/office/powerpoint/2010/main" val="15276756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5038345"/>
            <a:ext cx="11382350" cy="1384995"/>
          </a:xfrm>
          <a:prstGeom prst="rect">
            <a:avLst/>
          </a:prstGeom>
          <a:noFill/>
        </p:spPr>
        <p:txBody>
          <a:bodyPr wrap="square" rtlCol="0">
            <a:spAutoFit/>
          </a:bodyPr>
          <a:lstStyle/>
          <a:p>
            <a:pPr algn="ctr"/>
            <a:r>
              <a:rPr lang="ru-RU" sz="2800" b="1" dirty="0" smtClean="0">
                <a:latin typeface="Times New Roman" panose="02020603050405020304" pitchFamily="18" charset="0"/>
                <a:cs typeface="Times New Roman" panose="02020603050405020304" pitchFamily="18" charset="0"/>
              </a:rPr>
              <a:t>Психические процессы и состояния обеспечивают динамичное отражение действительности, поэтому являются основой психической деятельности человека.</a:t>
            </a:r>
            <a:endParaRPr lang="ru-RU" sz="2800" b="1"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4095" y="395190"/>
            <a:ext cx="5632110" cy="4224083"/>
          </a:xfrm>
          <a:prstGeom prst="rect">
            <a:avLst/>
          </a:prstGeom>
        </p:spPr>
      </p:pic>
      <p:sp>
        <p:nvSpPr>
          <p:cNvPr id="4" name="Прямоугольник 3"/>
          <p:cNvSpPr/>
          <p:nvPr/>
        </p:nvSpPr>
        <p:spPr>
          <a:xfrm>
            <a:off x="333125" y="952961"/>
            <a:ext cx="5644228" cy="3108543"/>
          </a:xfrm>
          <a:prstGeom prst="rect">
            <a:avLst/>
          </a:prstGeom>
          <a:solidFill>
            <a:schemeClr val="accent1">
              <a:lumMod val="40000"/>
              <a:lumOff val="60000"/>
            </a:schemeClr>
          </a:solidFill>
        </p:spPr>
        <p:txBody>
          <a:bodyPr wrap="square">
            <a:spAutoFit/>
          </a:bodyPr>
          <a:lstStyle/>
          <a:p>
            <a:pPr algn="just"/>
            <a:r>
              <a:rPr lang="ru-RU" sz="2800" b="1" dirty="0">
                <a:solidFill>
                  <a:srgbClr val="C00000"/>
                </a:solidFill>
                <a:latin typeface="Times New Roman" panose="02020603050405020304" pitchFamily="18" charset="0"/>
                <a:cs typeface="Times New Roman" panose="02020603050405020304" pitchFamily="18" charset="0"/>
              </a:rPr>
              <a:t>Психология</a:t>
            </a:r>
            <a:r>
              <a:rPr lang="ru-RU" sz="2800" b="1" dirty="0">
                <a:latin typeface="Times New Roman" panose="02020603050405020304" pitchFamily="18" charset="0"/>
                <a:cs typeface="Times New Roman" panose="02020603050405020304" pitchFamily="18" charset="0"/>
              </a:rPr>
              <a:t> – это область научного знания, исследующая особенности и закономерности возникновения, формирования и развитие психологических процессов, свойств и состояний живых организмов.</a:t>
            </a:r>
            <a:endParaRPr lang="ru-RU" sz="2800" dirty="0"/>
          </a:p>
        </p:txBody>
      </p:sp>
    </p:spTree>
    <p:extLst>
      <p:ext uri="{BB962C8B-B14F-4D97-AF65-F5344CB8AC3E}">
        <p14:creationId xmlns:p14="http://schemas.microsoft.com/office/powerpoint/2010/main" val="32421145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9396" y="369985"/>
            <a:ext cx="6032587" cy="4401205"/>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	Основные мировые религии называют тело человека храмом, в котором душа и разум должны быть едины, жить в гармонии и творить добро. Душу увидеть невозможно, поэтому ее лечить труднее, чем тело. Во многих вероисповеданиях считается, что лечить нужно сначала именно душу, а затем тело. </a:t>
            </a:r>
            <a:endParaRPr lang="ru-RU" sz="2800" b="1"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b="10214"/>
          <a:stretch/>
        </p:blipFill>
        <p:spPr>
          <a:xfrm>
            <a:off x="6848856" y="369986"/>
            <a:ext cx="5008234" cy="4496650"/>
          </a:xfrm>
          <a:prstGeom prst="rect">
            <a:avLst/>
          </a:prstGeom>
        </p:spPr>
      </p:pic>
      <p:sp>
        <p:nvSpPr>
          <p:cNvPr id="4" name="Прямоугольник 3"/>
          <p:cNvSpPr/>
          <p:nvPr/>
        </p:nvSpPr>
        <p:spPr>
          <a:xfrm>
            <a:off x="630935" y="5107031"/>
            <a:ext cx="10965439" cy="1384995"/>
          </a:xfrm>
          <a:prstGeom prst="rect">
            <a:avLst/>
          </a:prstGeom>
        </p:spPr>
        <p:txBody>
          <a:bodyPr wrap="square">
            <a:spAutoFit/>
          </a:bodyPr>
          <a:lstStyle/>
          <a:p>
            <a:pPr algn="ctr"/>
            <a:r>
              <a:rPr lang="ru-RU" sz="2800" b="1" dirty="0">
                <a:latin typeface="Times New Roman" panose="02020603050405020304" pitchFamily="18" charset="0"/>
                <a:cs typeface="Times New Roman" panose="02020603050405020304" pitchFamily="18" charset="0"/>
              </a:rPr>
              <a:t>Прошедшее столетие дало жизнь науке психологии, которая выявляет законы психики и разрабатывает способы психологической помощи людям.</a:t>
            </a:r>
          </a:p>
        </p:txBody>
      </p:sp>
    </p:spTree>
    <p:extLst>
      <p:ext uri="{BB962C8B-B14F-4D97-AF65-F5344CB8AC3E}">
        <p14:creationId xmlns:p14="http://schemas.microsoft.com/office/powerpoint/2010/main" val="2180439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4924" y="145887"/>
            <a:ext cx="11173968" cy="3108543"/>
          </a:xfrm>
          <a:prstGeom prst="rect">
            <a:avLst/>
          </a:prstGeom>
          <a:noFill/>
        </p:spPr>
        <p:txBody>
          <a:bodyPr wrap="square" rtlCol="0">
            <a:spAutoFit/>
          </a:bodyPr>
          <a:lstStyle/>
          <a:p>
            <a:r>
              <a:rPr lang="ru-RU" sz="2800" b="1" dirty="0" smtClean="0">
                <a:latin typeface="Times New Roman" panose="02020603050405020304" pitchFamily="18" charset="0"/>
                <a:cs typeface="Times New Roman" panose="02020603050405020304" pitchFamily="18" charset="0"/>
              </a:rPr>
              <a:t>	В психологии выделены следующие отрасли знания:</a:t>
            </a:r>
          </a:p>
          <a:p>
            <a:pPr algn="just"/>
            <a:r>
              <a:rPr lang="ru-RU" sz="2800" b="1" dirty="0" smtClean="0">
                <a:latin typeface="Times New Roman" panose="02020603050405020304" pitchFamily="18" charset="0"/>
                <a:cs typeface="Times New Roman" panose="02020603050405020304" pitchFamily="18" charset="0"/>
              </a:rPr>
              <a:t>психолингвистика, психология труда, инженерная психология, психология безопасности и др.</a:t>
            </a:r>
          </a:p>
          <a:p>
            <a:pPr algn="just"/>
            <a:r>
              <a:rPr lang="ru-RU" sz="2800" b="1" dirty="0" smtClean="0">
                <a:latin typeface="Times New Roman" panose="02020603050405020304" pitchFamily="18" charset="0"/>
                <a:cs typeface="Times New Roman" panose="02020603050405020304" pitchFamily="18" charset="0"/>
              </a:rPr>
              <a:t>	Психология </a:t>
            </a:r>
            <a:r>
              <a:rPr lang="ru-RU" sz="2800" b="1" dirty="0" smtClean="0">
                <a:latin typeface="Times New Roman" panose="02020603050405020304" pitchFamily="18" charset="0"/>
                <a:cs typeface="Times New Roman" panose="02020603050405020304" pitchFamily="18" charset="0"/>
              </a:rPr>
              <a:t>безопасности изучает психические процессы, разрабатывает меры защиты человека от антропогенных опасностей, вызванных психическими состояниями как самого участника несчастного случая, так и других людей.</a:t>
            </a:r>
            <a:endParaRPr lang="ru-RU" sz="2800"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493776" y="3135558"/>
            <a:ext cx="11256264" cy="3539430"/>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	Психическая деятельность человека – функция головного мозга, которая формирует как непосредственное представление человека об окружающей действительности, так и опосредованное – на основе умозаключений и суждений (мыслительной деятельности). </a:t>
            </a:r>
            <a:endParaRPr lang="ru-RU" sz="2800" b="1" dirty="0" smtClean="0">
              <a:latin typeface="Times New Roman" panose="02020603050405020304" pitchFamily="18" charset="0"/>
              <a:cs typeface="Times New Roman" panose="02020603050405020304" pitchFamily="18" charset="0"/>
            </a:endParaRPr>
          </a:p>
          <a:p>
            <a:pPr algn="just"/>
            <a:r>
              <a:rPr lang="ru-RU" sz="2800" b="1" dirty="0">
                <a:latin typeface="Times New Roman" panose="02020603050405020304" pitchFamily="18" charset="0"/>
                <a:cs typeface="Times New Roman" panose="02020603050405020304" pitchFamily="18" charset="0"/>
              </a:rPr>
              <a:t>	</a:t>
            </a:r>
            <a:r>
              <a:rPr lang="ru-RU" sz="2800" b="1" dirty="0" smtClean="0">
                <a:latin typeface="Times New Roman" panose="02020603050405020304" pitchFamily="18" charset="0"/>
                <a:cs typeface="Times New Roman" panose="02020603050405020304" pitchFamily="18" charset="0"/>
              </a:rPr>
              <a:t>Психическая </a:t>
            </a:r>
            <a:r>
              <a:rPr lang="ru-RU" sz="2800" b="1" dirty="0" smtClean="0">
                <a:latin typeface="Times New Roman" panose="02020603050405020304" pitchFamily="18" charset="0"/>
                <a:cs typeface="Times New Roman" panose="02020603050405020304" pitchFamily="18" charset="0"/>
              </a:rPr>
              <a:t>деятельность включает процессы чувствования (восприятия, ощущения) и мышления (память, внимание, волю, логику, интуицию).</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4713727"/>
      </p:ext>
    </p:extLst>
  </p:cSld>
  <p:clrMapOvr>
    <a:masterClrMapping/>
  </p:clrMapOvr>
  <p:timing>
    <p:tnLst>
      <p:par>
        <p:cTn id="1" dur="indefinite" restart="never" nodeType="tmRoot"/>
      </p:par>
    </p:tnLst>
  </p:timing>
</p:sld>
</file>

<file path=ppt/theme/theme1.xml><?xml version="1.0" encoding="utf-8"?>
<a:theme xmlns:a="http://schemas.openxmlformats.org/drawingml/2006/main" name="Базис">
  <a:themeElements>
    <a:clrScheme name="Базис">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Базис">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Базис">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docProps/app.xml><?xml version="1.0" encoding="utf-8"?>
<Properties xmlns="http://schemas.openxmlformats.org/officeDocument/2006/extended-properties" xmlns:vt="http://schemas.openxmlformats.org/officeDocument/2006/docPropsVTypes">
  <Template>Базис</Template>
  <TotalTime>426</TotalTime>
  <Words>597</Words>
  <Application>Microsoft Office PowerPoint</Application>
  <PresentationFormat>Широкоэкранный</PresentationFormat>
  <Paragraphs>75</Paragraphs>
  <Slides>19</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19</vt:i4>
      </vt:variant>
    </vt:vector>
  </HeadingPairs>
  <TitlesOfParts>
    <vt:vector size="24" baseType="lpstr">
      <vt:lpstr>Arial</vt:lpstr>
      <vt:lpstr>Calibri</vt:lpstr>
      <vt:lpstr>Corbel</vt:lpstr>
      <vt:lpstr>Times New Roman</vt:lpstr>
      <vt:lpstr>Базис</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41</cp:revision>
  <dcterms:created xsi:type="dcterms:W3CDTF">2020-09-15T12:29:12Z</dcterms:created>
  <dcterms:modified xsi:type="dcterms:W3CDTF">2022-09-30T14:31:43Z</dcterms:modified>
</cp:coreProperties>
</file>