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9" r:id="rId3"/>
    <p:sldId id="261" r:id="rId4"/>
    <p:sldId id="266" r:id="rId5"/>
    <p:sldId id="260" r:id="rId6"/>
    <p:sldId id="267" r:id="rId7"/>
    <p:sldId id="259" r:id="rId8"/>
    <p:sldId id="258" r:id="rId9"/>
    <p:sldId id="268" r:id="rId10"/>
    <p:sldId id="257" r:id="rId11"/>
    <p:sldId id="264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EF5E-80CE-453E-ADAE-E0EB09F0B4D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21C3-896A-4CAF-A03F-07E6D3087E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413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EF5E-80CE-453E-ADAE-E0EB09F0B4D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21C3-896A-4CAF-A03F-07E6D3087E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243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EF5E-80CE-453E-ADAE-E0EB09F0B4D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21C3-896A-4CAF-A03F-07E6D3087E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022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EF5E-80CE-453E-ADAE-E0EB09F0B4D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21C3-896A-4CAF-A03F-07E6D3087E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285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EF5E-80CE-453E-ADAE-E0EB09F0B4D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21C3-896A-4CAF-A03F-07E6D3087E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8911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EF5E-80CE-453E-ADAE-E0EB09F0B4D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21C3-896A-4CAF-A03F-07E6D3087E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075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EF5E-80CE-453E-ADAE-E0EB09F0B4D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21C3-896A-4CAF-A03F-07E6D3087E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351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EF5E-80CE-453E-ADAE-E0EB09F0B4D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21C3-896A-4CAF-A03F-07E6D3087E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6635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EF5E-80CE-453E-ADAE-E0EB09F0B4D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21C3-896A-4CAF-A03F-07E6D3087E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042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EF5E-80CE-453E-ADAE-E0EB09F0B4D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21C3-896A-4CAF-A03F-07E6D3087E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960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EF5E-80CE-453E-ADAE-E0EB09F0B4D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F21C3-896A-4CAF-A03F-07E6D3087E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370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8BEF5E-80CE-453E-ADAE-E0EB09F0B4D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F21C3-896A-4CAF-A03F-07E6D3087E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591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4CBABBC-004B-4217-A109-7D0EE410DF5B}"/>
              </a:ext>
            </a:extLst>
          </p:cNvPr>
          <p:cNvSpPr/>
          <p:nvPr/>
        </p:nvSpPr>
        <p:spPr>
          <a:xfrm>
            <a:off x="2016313" y="339333"/>
            <a:ext cx="82958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kern="1800" dirty="0">
                <a:solidFill>
                  <a:srgbClr val="0181E3"/>
                </a:solidFill>
                <a:latin typeface="Mysl" pitchFamily="2" charset="0"/>
                <a:ea typeface="Times New Roman" panose="02020603050405020304" pitchFamily="18" charset="0"/>
              </a:rPr>
              <a:t>Учись быть здоровым  (часть </a:t>
            </a:r>
            <a:r>
              <a:rPr lang="en-US" sz="4000" b="1" i="1" kern="1800" dirty="0">
                <a:solidFill>
                  <a:srgbClr val="0181E3"/>
                </a:solidFill>
                <a:latin typeface="Mysl" pitchFamily="2" charset="0"/>
                <a:ea typeface="Times New Roman" panose="02020603050405020304" pitchFamily="18" charset="0"/>
              </a:rPr>
              <a:t>1)</a:t>
            </a:r>
            <a:endParaRPr lang="ru-RU" sz="4000" dirty="0">
              <a:latin typeface="Mysl" pitchFamily="2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7634542-F768-4B37-9456-5C4A8651D9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84"/>
          <a:stretch/>
        </p:blipFill>
        <p:spPr bwMode="auto">
          <a:xfrm>
            <a:off x="1366885" y="1140676"/>
            <a:ext cx="9594715" cy="537799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54775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657B9C1-2094-4A4A-ABCE-A2F33CEAC9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280" y="0"/>
            <a:ext cx="4904268" cy="6858000"/>
          </a:xfrm>
          <a:prstGeom prst="rect">
            <a:avLst/>
          </a:prstGeom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1B0E87BA-15FD-4562-88DD-89FFD30CE3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1973" y="339366"/>
            <a:ext cx="3096433" cy="2472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672BF09-171A-4CA2-BD97-6A4079EAB7FA}"/>
              </a:ext>
            </a:extLst>
          </p:cNvPr>
          <p:cNvSpPr/>
          <p:nvPr/>
        </p:nvSpPr>
        <p:spPr>
          <a:xfrm>
            <a:off x="7977646" y="339366"/>
            <a:ext cx="43798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70C0"/>
                </a:solidFill>
                <a:latin typeface="Mysl" pitchFamily="2" charset="0"/>
              </a:rPr>
              <a:t>Для чего мне режим дня?</a:t>
            </a:r>
          </a:p>
          <a:p>
            <a:pPr algn="ctr"/>
            <a:r>
              <a:rPr lang="ru-RU" dirty="0">
                <a:solidFill>
                  <a:srgbClr val="0070C0"/>
                </a:solidFill>
                <a:latin typeface="Mysl" pitchFamily="2" charset="0"/>
              </a:rPr>
              <a:t>Он - помощник  для меня!</a:t>
            </a:r>
            <a:br>
              <a:rPr lang="ru-RU" dirty="0">
                <a:solidFill>
                  <a:srgbClr val="0070C0"/>
                </a:solidFill>
                <a:latin typeface="Mysl" pitchFamily="2" charset="0"/>
              </a:rPr>
            </a:br>
            <a:r>
              <a:rPr lang="ru-RU" dirty="0">
                <a:solidFill>
                  <a:srgbClr val="0070C0"/>
                </a:solidFill>
                <a:latin typeface="Mysl" pitchFamily="2" charset="0"/>
              </a:rPr>
              <a:t>Рано я встаю с утра,</a:t>
            </a:r>
          </a:p>
          <a:p>
            <a:pPr algn="ctr"/>
            <a:r>
              <a:rPr lang="ru-RU" dirty="0">
                <a:solidFill>
                  <a:srgbClr val="0070C0"/>
                </a:solidFill>
                <a:latin typeface="Mysl" pitchFamily="2" charset="0"/>
              </a:rPr>
              <a:t>В садик мне идти пора!</a:t>
            </a:r>
          </a:p>
          <a:p>
            <a:pPr algn="ctr"/>
            <a:r>
              <a:rPr lang="ru-RU" dirty="0">
                <a:solidFill>
                  <a:srgbClr val="0070C0"/>
                </a:solidFill>
                <a:latin typeface="Mysl" pitchFamily="2" charset="0"/>
              </a:rPr>
              <a:t>Не люблю я торопиться,</a:t>
            </a:r>
          </a:p>
          <a:p>
            <a:pPr algn="ctr"/>
            <a:r>
              <a:rPr lang="ru-RU" dirty="0">
                <a:solidFill>
                  <a:srgbClr val="0070C0"/>
                </a:solidFill>
                <a:latin typeface="Mysl" pitchFamily="2" charset="0"/>
              </a:rPr>
              <a:t>Не люблю я суетиться,</a:t>
            </a:r>
          </a:p>
          <a:p>
            <a:pPr algn="ctr"/>
            <a:r>
              <a:rPr lang="ru-RU" dirty="0">
                <a:solidFill>
                  <a:srgbClr val="0070C0"/>
                </a:solidFill>
                <a:latin typeface="Mysl" pitchFamily="2" charset="0"/>
              </a:rPr>
              <a:t>А режим не соблюдать,</a:t>
            </a:r>
          </a:p>
          <a:p>
            <a:pPr algn="ctr"/>
            <a:r>
              <a:rPr lang="ru-RU" dirty="0">
                <a:solidFill>
                  <a:srgbClr val="0070C0"/>
                </a:solidFill>
                <a:latin typeface="Mysl" pitchFamily="2" charset="0"/>
              </a:rPr>
              <a:t>Можно сильно опоздать!</a:t>
            </a:r>
          </a:p>
          <a:p>
            <a:pPr algn="ctr"/>
            <a:r>
              <a:rPr lang="ru-RU" dirty="0">
                <a:solidFill>
                  <a:srgbClr val="0070C0"/>
                </a:solidFill>
                <a:latin typeface="Mysl" pitchFamily="2" charset="0"/>
              </a:rPr>
              <a:t>Можно завтрак пропустить</a:t>
            </a:r>
          </a:p>
          <a:p>
            <a:pPr algn="ctr"/>
            <a:r>
              <a:rPr lang="ru-RU" dirty="0">
                <a:solidFill>
                  <a:srgbClr val="0070C0"/>
                </a:solidFill>
                <a:latin typeface="Mysl" pitchFamily="2" charset="0"/>
              </a:rPr>
              <a:t>И зарядку пропустить,</a:t>
            </a:r>
          </a:p>
          <a:p>
            <a:pPr algn="ctr"/>
            <a:r>
              <a:rPr lang="ru-RU" dirty="0">
                <a:solidFill>
                  <a:srgbClr val="0070C0"/>
                </a:solidFill>
                <a:latin typeface="Mysl" pitchFamily="2" charset="0"/>
              </a:rPr>
              <a:t>А потом мне до обеда</a:t>
            </a:r>
          </a:p>
          <a:p>
            <a:pPr algn="ctr"/>
            <a:r>
              <a:rPr lang="ru-RU" dirty="0">
                <a:solidFill>
                  <a:srgbClr val="0070C0"/>
                </a:solidFill>
                <a:latin typeface="Mysl" pitchFamily="2" charset="0"/>
              </a:rPr>
              <a:t>Быть голодным, слабым быть!</a:t>
            </a:r>
            <a:endParaRPr lang="ru-RU" i="0" dirty="0">
              <a:solidFill>
                <a:srgbClr val="0070C0"/>
              </a:solidFill>
              <a:effectLst/>
              <a:latin typeface="Mysl" pitchFamily="2" charset="0"/>
            </a:endParaRPr>
          </a:p>
        </p:txBody>
      </p:sp>
      <p:pic>
        <p:nvPicPr>
          <p:cNvPr id="4102" name="Picture 6">
            <a:extLst>
              <a:ext uri="{FF2B5EF4-FFF2-40B4-BE49-F238E27FC236}">
                <a16:creationId xmlns:a16="http://schemas.microsoft.com/office/drawing/2014/main" id="{4B69A351-4A6D-45DB-9DA2-13A046B153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148" y="3867413"/>
            <a:ext cx="5296515" cy="2905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88938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5E20778-21DC-4E3F-8142-0876E57B3185}"/>
              </a:ext>
            </a:extLst>
          </p:cNvPr>
          <p:cNvSpPr/>
          <p:nvPr/>
        </p:nvSpPr>
        <p:spPr>
          <a:xfrm>
            <a:off x="4674123" y="131753"/>
            <a:ext cx="71266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  <a:latin typeface="Mysl" pitchFamily="2" charset="0"/>
              </a:rPr>
              <a:t>Купить можно много:</a:t>
            </a:r>
          </a:p>
          <a:p>
            <a:pPr algn="ctr"/>
            <a:r>
              <a:rPr lang="ru-RU" sz="2400" b="1" dirty="0">
                <a:solidFill>
                  <a:srgbClr val="0070C0"/>
                </a:solidFill>
                <a:latin typeface="Mysl" pitchFamily="2" charset="0"/>
              </a:rPr>
              <a:t>Игрушку, компьютер,</a:t>
            </a:r>
            <a:br>
              <a:rPr lang="ru-RU" sz="2400" b="1" dirty="0">
                <a:solidFill>
                  <a:srgbClr val="0070C0"/>
                </a:solidFill>
                <a:latin typeface="Mysl" pitchFamily="2" charset="0"/>
              </a:rPr>
            </a:br>
            <a:r>
              <a:rPr lang="ru-RU" sz="2400" b="1" dirty="0">
                <a:solidFill>
                  <a:srgbClr val="0070C0"/>
                </a:solidFill>
                <a:latin typeface="Mysl" pitchFamily="2" charset="0"/>
              </a:rPr>
              <a:t>Смешного бульдога, стремительный скутер,</a:t>
            </a:r>
            <a:br>
              <a:rPr lang="ru-RU" sz="2400" b="1" dirty="0">
                <a:solidFill>
                  <a:srgbClr val="0070C0"/>
                </a:solidFill>
                <a:latin typeface="Mysl" pitchFamily="2" charset="0"/>
              </a:rPr>
            </a:br>
            <a:r>
              <a:rPr lang="ru-RU" sz="2400" b="1" dirty="0">
                <a:solidFill>
                  <a:srgbClr val="0070C0"/>
                </a:solidFill>
                <a:latin typeface="Mysl" pitchFamily="2" charset="0"/>
              </a:rPr>
              <a:t>Коралловый остров (хоть это и сложно),</a:t>
            </a:r>
            <a:br>
              <a:rPr lang="ru-RU" sz="2400" b="1" dirty="0">
                <a:solidFill>
                  <a:srgbClr val="0070C0"/>
                </a:solidFill>
                <a:latin typeface="Mysl" pitchFamily="2" charset="0"/>
              </a:rPr>
            </a:br>
            <a:r>
              <a:rPr lang="ru-RU" sz="2400" b="1" dirty="0">
                <a:solidFill>
                  <a:srgbClr val="0070C0"/>
                </a:solidFill>
                <a:latin typeface="Mysl" pitchFamily="2" charset="0"/>
              </a:rPr>
              <a:t>Но только здоровье купить невозможно.</a:t>
            </a:r>
            <a:br>
              <a:rPr lang="ru-RU" sz="2400" b="1" dirty="0">
                <a:solidFill>
                  <a:srgbClr val="0070C0"/>
                </a:solidFill>
                <a:latin typeface="Mysl" pitchFamily="2" charset="0"/>
              </a:rPr>
            </a:br>
            <a:r>
              <a:rPr lang="ru-RU" sz="2400" b="1" dirty="0">
                <a:solidFill>
                  <a:srgbClr val="0070C0"/>
                </a:solidFill>
                <a:latin typeface="Mysl" pitchFamily="2" charset="0"/>
              </a:rPr>
              <a:t>Оно нам по жизни всегда пригодится.</a:t>
            </a:r>
            <a:br>
              <a:rPr lang="ru-RU" sz="2400" b="1" dirty="0">
                <a:solidFill>
                  <a:srgbClr val="0070C0"/>
                </a:solidFill>
                <a:latin typeface="Mysl" pitchFamily="2" charset="0"/>
              </a:rPr>
            </a:br>
            <a:r>
              <a:rPr lang="ru-RU" sz="2400" b="1" dirty="0">
                <a:solidFill>
                  <a:srgbClr val="0070C0"/>
                </a:solidFill>
                <a:latin typeface="Mysl" pitchFamily="2" charset="0"/>
              </a:rPr>
              <a:t>Заботливо надо к нему относиться.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A8D3D818-96DF-44DF-854B-82846A3F7D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32"/>
          <a:stretch/>
        </p:blipFill>
        <p:spPr bwMode="auto">
          <a:xfrm>
            <a:off x="249811" y="94268"/>
            <a:ext cx="4499522" cy="2752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3EB2A2FC-DEF1-42D3-B0F3-E726737DBC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33"/>
          <a:stretch/>
        </p:blipFill>
        <p:spPr bwMode="auto">
          <a:xfrm>
            <a:off x="4749333" y="3345560"/>
            <a:ext cx="7163638" cy="3213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>
            <a:extLst>
              <a:ext uri="{FF2B5EF4-FFF2-40B4-BE49-F238E27FC236}">
                <a16:creationId xmlns:a16="http://schemas.microsoft.com/office/drawing/2014/main" id="{A3E84638-2403-4545-BF04-A68C90F94F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918" y="3198710"/>
            <a:ext cx="2447367" cy="3360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087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844BDD0-4785-446C-ACAD-9443F9E43A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8316"/>
          <a:stretch/>
        </p:blipFill>
        <p:spPr>
          <a:xfrm>
            <a:off x="229991" y="234828"/>
            <a:ext cx="6096000" cy="6259397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1DAECFB-59D0-43DB-B883-381B1544F020}"/>
              </a:ext>
            </a:extLst>
          </p:cNvPr>
          <p:cNvSpPr/>
          <p:nvPr/>
        </p:nvSpPr>
        <p:spPr>
          <a:xfrm>
            <a:off x="7564645" y="4562897"/>
            <a:ext cx="36249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Чтоб здоровье раздобыть,</a:t>
            </a:r>
            <a:br>
              <a:rPr lang="ru-RU" b="1" dirty="0">
                <a:solidFill>
                  <a:srgbClr val="0070C0"/>
                </a:solidFill>
                <a:latin typeface="Mysl" pitchFamily="2" charset="0"/>
              </a:rPr>
            </a:br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Не надо далеко ходить.</a:t>
            </a:r>
            <a:br>
              <a:rPr lang="ru-RU" b="1" dirty="0">
                <a:solidFill>
                  <a:srgbClr val="0070C0"/>
                </a:solidFill>
                <a:latin typeface="Mysl" pitchFamily="2" charset="0"/>
              </a:rPr>
            </a:br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Нужно нам самим стараться,</a:t>
            </a:r>
            <a:br>
              <a:rPr lang="ru-RU" b="1" dirty="0">
                <a:solidFill>
                  <a:srgbClr val="0070C0"/>
                </a:solidFill>
                <a:latin typeface="Mysl" pitchFamily="2" charset="0"/>
              </a:rPr>
            </a:br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И всё будет получаться.</a:t>
            </a:r>
          </a:p>
        </p:txBody>
      </p:sp>
      <p:pic>
        <p:nvPicPr>
          <p:cNvPr id="1034" name="Picture 10">
            <a:extLst>
              <a:ext uri="{FF2B5EF4-FFF2-40B4-BE49-F238E27FC236}">
                <a16:creationId xmlns:a16="http://schemas.microsoft.com/office/drawing/2014/main" id="{93974BF3-4E36-43C0-B7B9-4DAE2C8859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60" t="24657" r="12623" b="24667"/>
          <a:stretch/>
        </p:blipFill>
        <p:spPr bwMode="auto">
          <a:xfrm>
            <a:off x="6441857" y="942714"/>
            <a:ext cx="5384826" cy="2964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6632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47ABA11-125B-408D-B1A7-3BDDD440A6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032" y="78862"/>
            <a:ext cx="4396032" cy="656117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A8B35A88-8958-4745-987F-BA6AE85B07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83" r="24470"/>
          <a:stretch/>
        </p:blipFill>
        <p:spPr bwMode="auto">
          <a:xfrm>
            <a:off x="8124242" y="148414"/>
            <a:ext cx="3811373" cy="6422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4D5736F-DC06-40F6-BDDC-4EA77B7FEA51}"/>
              </a:ext>
            </a:extLst>
          </p:cNvPr>
          <p:cNvSpPr/>
          <p:nvPr/>
        </p:nvSpPr>
        <p:spPr>
          <a:xfrm>
            <a:off x="4892605" y="1052562"/>
            <a:ext cx="33056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70C0"/>
                </a:solidFill>
                <a:latin typeface="Mysl" pitchFamily="2" charset="0"/>
              </a:rPr>
              <a:t>Ножки, ножки! Я вас знаю,</a:t>
            </a:r>
          </a:p>
          <a:p>
            <a:pPr algn="ctr"/>
            <a:r>
              <a:rPr lang="ru-RU" dirty="0">
                <a:solidFill>
                  <a:srgbClr val="0070C0"/>
                </a:solidFill>
                <a:latin typeface="Mysl" pitchFamily="2" charset="0"/>
              </a:rPr>
              <a:t>Я вас утром одеваю.</a:t>
            </a:r>
          </a:p>
          <a:p>
            <a:pPr algn="ctr"/>
            <a:r>
              <a:rPr lang="ru-RU" dirty="0">
                <a:solidFill>
                  <a:srgbClr val="0070C0"/>
                </a:solidFill>
                <a:latin typeface="Mysl" pitchFamily="2" charset="0"/>
              </a:rPr>
              <a:t>Ручки, ручки! Я вас знаю,</a:t>
            </a:r>
          </a:p>
          <a:p>
            <a:pPr algn="ctr"/>
            <a:r>
              <a:rPr lang="ru-RU" dirty="0">
                <a:solidFill>
                  <a:srgbClr val="0070C0"/>
                </a:solidFill>
                <a:latin typeface="Mysl" pitchFamily="2" charset="0"/>
              </a:rPr>
              <a:t>Я водой вас умываю.</a:t>
            </a:r>
          </a:p>
          <a:p>
            <a:pPr algn="ctr"/>
            <a:r>
              <a:rPr lang="ru-RU" dirty="0">
                <a:solidFill>
                  <a:srgbClr val="0070C0"/>
                </a:solidFill>
                <a:latin typeface="Mysl" pitchFamily="2" charset="0"/>
              </a:rPr>
              <a:t>Пальчики я тоже знаю,</a:t>
            </a:r>
          </a:p>
          <a:p>
            <a:pPr algn="ctr"/>
            <a:r>
              <a:rPr lang="ru-RU" dirty="0">
                <a:solidFill>
                  <a:srgbClr val="0070C0"/>
                </a:solidFill>
                <a:latin typeface="Mysl" pitchFamily="2" charset="0"/>
              </a:rPr>
              <a:t>Ими нос я ковыряю.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AC7CE44-7254-47D6-8D1B-9D9619A841A6}"/>
              </a:ext>
            </a:extLst>
          </p:cNvPr>
          <p:cNvSpPr/>
          <p:nvPr/>
        </p:nvSpPr>
        <p:spPr>
          <a:xfrm>
            <a:off x="4737064" y="2806888"/>
            <a:ext cx="361674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Если носик ковыряю,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Значит, где он тоже знаю.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Зубки, зубки! Я вас знаю,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Вами всё подряд кусаю.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Щёчки, щёчки! Я вас знаю,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Я в вас воздух набираю.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Где мой ротик тоже знаю,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Им я кушаю, зеваю.</a:t>
            </a:r>
          </a:p>
        </p:txBody>
      </p:sp>
    </p:spTree>
    <p:extLst>
      <p:ext uri="{BB962C8B-B14F-4D97-AF65-F5344CB8AC3E}">
        <p14:creationId xmlns:p14="http://schemas.microsoft.com/office/powerpoint/2010/main" val="2908192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02F5024-251A-48D1-A6F8-7F7C166FE7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3024" y="223829"/>
            <a:ext cx="4815620" cy="656117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39FFFC25-2CEB-4392-B255-704AC882E0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894" y="142898"/>
            <a:ext cx="2275938" cy="1590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:a16="http://schemas.microsoft.com/office/drawing/2014/main" id="{B76641A4-85ED-417B-98BA-79EA3F73DB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03" y="1590311"/>
            <a:ext cx="6528177" cy="5124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6076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6178AFA-7763-4842-834E-DD4FBD9AFD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063" y="0"/>
            <a:ext cx="4850669" cy="68580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79EEB109-094D-4ED8-B6BC-DD1D91DD5C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94"/>
          <a:stretch/>
        </p:blipFill>
        <p:spPr bwMode="auto">
          <a:xfrm>
            <a:off x="5636732" y="575035"/>
            <a:ext cx="3130355" cy="3026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43F16B2-9037-4167-ADE0-7E643BBA9AD7}"/>
              </a:ext>
            </a:extLst>
          </p:cNvPr>
          <p:cNvSpPr/>
          <p:nvPr/>
        </p:nvSpPr>
        <p:spPr>
          <a:xfrm>
            <a:off x="8375818" y="575035"/>
            <a:ext cx="3816181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Mysl" pitchFamily="2" charset="0"/>
              </a:rPr>
              <a:t>Скелет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Чтоб на кисель не походить,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На скользкую медузу,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Скелет у всех нас должен быть,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И он нам не обуза.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 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Пусть нет его у червяка,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Какой-нибудь амёбы,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У стрекозы и мотылька,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А нам он нужен, чтобы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Играть в футбол, ходить в кино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И плавать в речке летом.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Мы не смогли бы ничего,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Не будь у нас скелета.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 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Суставы гибкие согнём,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Пробежку начинаем…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Скелет опорой служит днём,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А ночью отдыхает!</a:t>
            </a:r>
          </a:p>
          <a:p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Н. </a:t>
            </a:r>
            <a:r>
              <a:rPr lang="ru-RU" b="1" dirty="0" err="1">
                <a:solidFill>
                  <a:srgbClr val="0070C0"/>
                </a:solidFill>
                <a:latin typeface="Mysl" pitchFamily="2" charset="0"/>
              </a:rPr>
              <a:t>Кнушевицкая</a:t>
            </a:r>
            <a:endParaRPr lang="ru-RU" b="1" i="0" dirty="0">
              <a:solidFill>
                <a:srgbClr val="0070C0"/>
              </a:solidFill>
              <a:effectLst/>
              <a:latin typeface="Mysl" pitchFamily="2" charset="0"/>
            </a:endParaRP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43E7F96B-C43C-4254-8E7A-814E264A1DB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663" y="3711260"/>
            <a:ext cx="1476572" cy="2657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4173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44D8DF1-1661-4B84-ABD5-2117EFFC76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16" y="0"/>
            <a:ext cx="4974399" cy="68580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1272F69A-03C2-4D63-ADB6-7AA67F3DE4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128" y="2265822"/>
            <a:ext cx="5159601" cy="350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FD0A26E-D857-4ADB-9A93-30B71A4F81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1192" y="331262"/>
            <a:ext cx="4540577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Mysl" pitchFamily="2" charset="0"/>
              </a:rPr>
              <a:t>Нужно спину так держать,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Mysl" pitchFamily="2" charset="0"/>
              </a:rPr>
              <a:t>Чтобы ровненько стоять.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Mysl" pitchFamily="2" charset="0"/>
              </a:rPr>
              <a:t>Люди смотрят не дыша: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Mysl" pitchFamily="2" charset="0"/>
              </a:rPr>
              <a:t>Ох, осанка хороша! </a:t>
            </a:r>
            <a:br>
              <a:rPr kumimoji="0" lang="ru-RU" altLang="ru-RU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</a:br>
            <a:br>
              <a:rPr kumimoji="0" lang="ru-RU" altLang="ru-RU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</a:b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4160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B2E8851-D469-4942-B999-C117EF9815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031" y="0"/>
            <a:ext cx="4860969" cy="668093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19C275ED-1CCA-428C-B9E4-395C99291D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146" y="184842"/>
            <a:ext cx="2505075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668C24F-FFF2-409E-8234-AD6E34C6A939}"/>
              </a:ext>
            </a:extLst>
          </p:cNvPr>
          <p:cNvSpPr/>
          <p:nvPr/>
        </p:nvSpPr>
        <p:spPr>
          <a:xfrm>
            <a:off x="3943547" y="739734"/>
            <a:ext cx="6096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Доктор, доктор,</a:t>
            </a:r>
            <a:br>
              <a:rPr lang="ru-RU" b="1" dirty="0">
                <a:solidFill>
                  <a:srgbClr val="0070C0"/>
                </a:solidFill>
                <a:latin typeface="Mysl" pitchFamily="2" charset="0"/>
              </a:rPr>
            </a:br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Как нам быть:</a:t>
            </a:r>
            <a:br>
              <a:rPr lang="ru-RU" b="1" dirty="0">
                <a:solidFill>
                  <a:srgbClr val="0070C0"/>
                </a:solidFill>
                <a:latin typeface="Mysl" pitchFamily="2" charset="0"/>
              </a:rPr>
            </a:br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Уши мыть</a:t>
            </a:r>
            <a:br>
              <a:rPr lang="ru-RU" b="1" dirty="0">
                <a:solidFill>
                  <a:srgbClr val="0070C0"/>
                </a:solidFill>
                <a:latin typeface="Mysl" pitchFamily="2" charset="0"/>
              </a:rPr>
            </a:br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Или не мыть?</a:t>
            </a:r>
            <a:br>
              <a:rPr lang="ru-RU" b="1" dirty="0">
                <a:solidFill>
                  <a:srgbClr val="0070C0"/>
                </a:solidFill>
                <a:latin typeface="Mysl" pitchFamily="2" charset="0"/>
              </a:rPr>
            </a:br>
            <a:br>
              <a:rPr lang="ru-RU" b="1" dirty="0">
                <a:solidFill>
                  <a:srgbClr val="0070C0"/>
                </a:solidFill>
                <a:latin typeface="Mysl" pitchFamily="2" charset="0"/>
              </a:rPr>
            </a:br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Если мыть,</a:t>
            </a:r>
            <a:br>
              <a:rPr lang="ru-RU" b="1" dirty="0">
                <a:solidFill>
                  <a:srgbClr val="0070C0"/>
                </a:solidFill>
                <a:latin typeface="Mysl" pitchFamily="2" charset="0"/>
              </a:rPr>
            </a:br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То как нам быть:</a:t>
            </a:r>
            <a:br>
              <a:rPr lang="ru-RU" b="1" dirty="0">
                <a:solidFill>
                  <a:srgbClr val="0070C0"/>
                </a:solidFill>
                <a:latin typeface="Mysl" pitchFamily="2" charset="0"/>
              </a:rPr>
            </a:br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Часто мыть или пореже?..</a:t>
            </a:r>
            <a:br>
              <a:rPr lang="ru-RU" b="1" dirty="0">
                <a:solidFill>
                  <a:srgbClr val="0070C0"/>
                </a:solidFill>
                <a:latin typeface="Mysl" pitchFamily="2" charset="0"/>
              </a:rPr>
            </a:br>
            <a:br>
              <a:rPr lang="ru-RU" b="1" dirty="0">
                <a:solidFill>
                  <a:srgbClr val="0070C0"/>
                </a:solidFill>
                <a:latin typeface="Mysl" pitchFamily="2" charset="0"/>
              </a:rPr>
            </a:br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Отвечает доктор:</a:t>
            </a:r>
            <a:br>
              <a:rPr lang="ru-RU" b="1" dirty="0">
                <a:solidFill>
                  <a:srgbClr val="0070C0"/>
                </a:solidFill>
                <a:latin typeface="Mysl" pitchFamily="2" charset="0"/>
              </a:rPr>
            </a:br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– ЕЖЕ! –</a:t>
            </a:r>
            <a:br>
              <a:rPr lang="ru-RU" b="1" dirty="0">
                <a:solidFill>
                  <a:srgbClr val="0070C0"/>
                </a:solidFill>
                <a:latin typeface="Mysl" pitchFamily="2" charset="0"/>
              </a:rPr>
            </a:br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Отвечает доктор гневно:</a:t>
            </a:r>
            <a:br>
              <a:rPr lang="ru-RU" b="1" dirty="0">
                <a:solidFill>
                  <a:srgbClr val="0070C0"/>
                </a:solidFill>
                <a:latin typeface="Mysl" pitchFamily="2" charset="0"/>
              </a:rPr>
            </a:br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– ЕЖЕ –</a:t>
            </a:r>
            <a:br>
              <a:rPr lang="ru-RU" b="1" dirty="0">
                <a:solidFill>
                  <a:srgbClr val="0070C0"/>
                </a:solidFill>
                <a:latin typeface="Mysl" pitchFamily="2" charset="0"/>
              </a:rPr>
            </a:br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ЕЖЕ –</a:t>
            </a:r>
            <a:br>
              <a:rPr lang="ru-RU" b="1" dirty="0">
                <a:solidFill>
                  <a:srgbClr val="0070C0"/>
                </a:solidFill>
                <a:latin typeface="Mysl" pitchFamily="2" charset="0"/>
              </a:rPr>
            </a:br>
            <a:r>
              <a:rPr lang="ru-RU" b="1" dirty="0">
                <a:solidFill>
                  <a:srgbClr val="0070C0"/>
                </a:solidFill>
                <a:latin typeface="Mysl" pitchFamily="2" charset="0"/>
              </a:rPr>
              <a:t>ЕЖЕДНЕВНО!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D4E081B-8C2A-40AA-855C-A1FADA24588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1" t="25705" r="25879" b="10787"/>
          <a:stretch/>
        </p:blipFill>
        <p:spPr>
          <a:xfrm>
            <a:off x="441146" y="3340465"/>
            <a:ext cx="2881128" cy="296473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3497043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FBA7DFF-96C9-4998-AF9D-83BF2BABC6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073" y="0"/>
            <a:ext cx="4950025" cy="68580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44215DD2-E851-4772-9C93-8040145E45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7740" y="235131"/>
            <a:ext cx="5524107" cy="2948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4F63CE6-D613-40CF-B39B-FB4BE1F0198B}"/>
              </a:ext>
            </a:extLst>
          </p:cNvPr>
          <p:cNvSpPr/>
          <p:nvPr/>
        </p:nvSpPr>
        <p:spPr>
          <a:xfrm>
            <a:off x="6096000" y="3672165"/>
            <a:ext cx="577234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Mysl" pitchFamily="2" charset="0"/>
              </a:rPr>
              <a:t>У меня есть друг – расчёска.</a:t>
            </a:r>
          </a:p>
          <a:p>
            <a:pPr algn="ctr"/>
            <a:r>
              <a:rPr lang="ru-RU" sz="2800" b="1" dirty="0">
                <a:solidFill>
                  <a:srgbClr val="0070C0"/>
                </a:solidFill>
                <a:latin typeface="Mysl" pitchFamily="2" charset="0"/>
              </a:rPr>
              <a:t>Доверяю ей причёску,</a:t>
            </a:r>
          </a:p>
          <a:p>
            <a:pPr algn="ctr"/>
            <a:r>
              <a:rPr lang="ru-RU" sz="2800" b="1" dirty="0">
                <a:solidFill>
                  <a:srgbClr val="0070C0"/>
                </a:solidFill>
                <a:latin typeface="Mysl" pitchFamily="2" charset="0"/>
              </a:rPr>
              <a:t>Все кудряшки расчешу,</a:t>
            </a:r>
          </a:p>
          <a:p>
            <a:pPr algn="ctr"/>
            <a:r>
              <a:rPr lang="ru-RU" sz="2800" b="1" dirty="0">
                <a:solidFill>
                  <a:srgbClr val="0070C0"/>
                </a:solidFill>
                <a:latin typeface="Mysl" pitchFamily="2" charset="0"/>
              </a:rPr>
              <a:t>Ровно, на бок, уложу.</a:t>
            </a:r>
          </a:p>
        </p:txBody>
      </p:sp>
    </p:spTree>
    <p:extLst>
      <p:ext uri="{BB962C8B-B14F-4D97-AF65-F5344CB8AC3E}">
        <p14:creationId xmlns:p14="http://schemas.microsoft.com/office/powerpoint/2010/main" val="28295673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5621911-0F16-4D0F-9322-C63363A87A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150"/>
          <a:stretch/>
        </p:blipFill>
        <p:spPr>
          <a:xfrm>
            <a:off x="5652515" y="2788871"/>
            <a:ext cx="5854435" cy="402288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FA7EADF-0A6B-4D7C-A9DD-0A6E48F270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1" b="49109"/>
          <a:stretch/>
        </p:blipFill>
        <p:spPr>
          <a:xfrm>
            <a:off x="488083" y="72165"/>
            <a:ext cx="4922867" cy="345345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90C2B236-E8B3-444A-9CFA-8FE804494B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350" y="3619893"/>
            <a:ext cx="3542332" cy="2598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F268F1C-2B37-49C8-80F1-C03BAE39A62B}"/>
              </a:ext>
            </a:extLst>
          </p:cNvPr>
          <p:cNvSpPr/>
          <p:nvPr/>
        </p:nvSpPr>
        <p:spPr>
          <a:xfrm>
            <a:off x="5410950" y="691854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0070C0"/>
                </a:solidFill>
                <a:latin typeface="Mysl" pitchFamily="2" charset="0"/>
              </a:rPr>
              <a:t>Совет </a:t>
            </a:r>
            <a:br>
              <a:rPr lang="ru-RU" dirty="0">
                <a:solidFill>
                  <a:srgbClr val="0070C0"/>
                </a:solidFill>
                <a:latin typeface="Mysl" pitchFamily="2" charset="0"/>
              </a:rPr>
            </a:br>
            <a:r>
              <a:rPr lang="ru-RU" dirty="0">
                <a:solidFill>
                  <a:srgbClr val="0070C0"/>
                </a:solidFill>
                <a:latin typeface="Mysl" pitchFamily="2" charset="0"/>
              </a:rPr>
              <a:t>Чем больше к доктору мы ходим,</a:t>
            </a:r>
            <a:endParaRPr lang="ru-RU" sz="1100" dirty="0">
              <a:solidFill>
                <a:srgbClr val="0070C0"/>
              </a:solidFill>
              <a:latin typeface="Mysl" pitchFamily="2" charset="0"/>
            </a:endParaRPr>
          </a:p>
          <a:p>
            <a:pPr algn="ctr"/>
            <a:r>
              <a:rPr lang="ru-RU" dirty="0">
                <a:solidFill>
                  <a:srgbClr val="0070C0"/>
                </a:solidFill>
                <a:latin typeface="Mysl" pitchFamily="2" charset="0"/>
              </a:rPr>
              <a:t>Тем больше хворей в нас находят,</a:t>
            </a:r>
            <a:br>
              <a:rPr lang="ru-RU" dirty="0">
                <a:solidFill>
                  <a:srgbClr val="0070C0"/>
                </a:solidFill>
                <a:latin typeface="Mysl" pitchFamily="2" charset="0"/>
              </a:rPr>
            </a:br>
            <a:r>
              <a:rPr lang="ru-RU" dirty="0">
                <a:solidFill>
                  <a:srgbClr val="0070C0"/>
                </a:solidFill>
                <a:latin typeface="Mysl" pitchFamily="2" charset="0"/>
              </a:rPr>
              <a:t>Давно пора нам всем понять – </a:t>
            </a:r>
          </a:p>
          <a:p>
            <a:pPr algn="ctr"/>
            <a:r>
              <a:rPr lang="ru-RU" dirty="0">
                <a:solidFill>
                  <a:srgbClr val="0070C0"/>
                </a:solidFill>
                <a:latin typeface="Mysl" pitchFamily="2" charset="0"/>
              </a:rPr>
              <a:t>врача нам надо поменять:</a:t>
            </a:r>
            <a:br>
              <a:rPr lang="ru-RU" dirty="0">
                <a:solidFill>
                  <a:srgbClr val="0070C0"/>
                </a:solidFill>
                <a:latin typeface="Mysl" pitchFamily="2" charset="0"/>
              </a:rPr>
            </a:br>
            <a:r>
              <a:rPr lang="ru-RU" dirty="0">
                <a:solidFill>
                  <a:srgbClr val="0070C0"/>
                </a:solidFill>
                <a:latin typeface="Mysl" pitchFamily="2" charset="0"/>
              </a:rPr>
              <a:t>На спорт, диету и закал, на обливанья и вокал.</a:t>
            </a:r>
            <a:endParaRPr lang="ru-RU" sz="1100" i="0" dirty="0">
              <a:solidFill>
                <a:srgbClr val="0070C0"/>
              </a:solidFill>
              <a:effectLst/>
              <a:latin typeface="Mysl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67286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</TotalTime>
  <Words>184</Words>
  <Application>Microsoft Office PowerPoint</Application>
  <PresentationFormat>Широкоэкранный</PresentationFormat>
  <Paragraphs>61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Arial Unicode MS</vt:lpstr>
      <vt:lpstr>Calibri</vt:lpstr>
      <vt:lpstr>Calibri Light</vt:lpstr>
      <vt:lpstr>Mysl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Zhenya</dc:creator>
  <cp:lastModifiedBy>Zhenya</cp:lastModifiedBy>
  <cp:revision>11</cp:revision>
  <dcterms:created xsi:type="dcterms:W3CDTF">2022-01-29T09:37:47Z</dcterms:created>
  <dcterms:modified xsi:type="dcterms:W3CDTF">2022-01-31T17:03:16Z</dcterms:modified>
</cp:coreProperties>
</file>