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86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Национальный состав России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Русские</c:v>
                </c:pt>
                <c:pt idx="1">
                  <c:v>Татары</c:v>
                </c:pt>
                <c:pt idx="2">
                  <c:v>Украинцы</c:v>
                </c:pt>
                <c:pt idx="3">
                  <c:v>Башкиры</c:v>
                </c:pt>
                <c:pt idx="4">
                  <c:v>Чуваши</c:v>
                </c:pt>
                <c:pt idx="5">
                  <c:v>Чеченцы</c:v>
                </c:pt>
                <c:pt idx="6">
                  <c:v>Армяне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80.900000000000006</c:v>
                </c:pt>
                <c:pt idx="1">
                  <c:v>3.9</c:v>
                </c:pt>
                <c:pt idx="2">
                  <c:v>1.4</c:v>
                </c:pt>
                <c:pt idx="3">
                  <c:v>1.1000000000000001</c:v>
                </c:pt>
                <c:pt idx="4">
                  <c:v>1</c:v>
                </c:pt>
                <c:pt idx="5">
                  <c:v>1</c:v>
                </c:pt>
                <c:pt idx="6">
                  <c:v>0.9</c:v>
                </c:pt>
              </c:numCache>
            </c:numRef>
          </c:val>
        </c:ser>
        <c:firstSliceAng val="0"/>
      </c:pieChart>
    </c:plotArea>
    <c:legend>
      <c:legendPos val="r"/>
      <c:layout/>
      <c:spPr>
        <a:solidFill>
          <a:schemeClr val="bg1"/>
        </a:solidFill>
      </c:sp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  <a:alpha val="40000"/>
              </a:schemeClr>
            </a:gs>
            <a:gs pos="50000">
              <a:schemeClr val="accent6">
                <a:lumMod val="75000"/>
                <a:alpha val="40000"/>
              </a:schemeClr>
            </a:gs>
            <a:gs pos="100000">
              <a:schemeClr val="accent6">
                <a:lumMod val="50000"/>
                <a:alpha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Обществознание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7 класс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6072206"/>
            <a:ext cx="5343540" cy="42385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Коровникова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Андреевна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Нация – это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928802"/>
            <a:ext cx="4038600" cy="4525963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высшая </a:t>
            </a:r>
            <a:r>
              <a:rPr lang="ru-RU" b="1" dirty="0" smtClean="0"/>
              <a:t>по развитию, самая большая по численности и самая устойчивая из этнических групп, главными признаками которой являются : общность языка, общая история, единая территория, национальные культура и самосознание, условия ведения хозяйства.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4258408" cy="4199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Сколько в мире народов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Официальная </a:t>
            </a:r>
            <a:r>
              <a:rPr lang="ru-RU" dirty="0" smtClean="0"/>
              <a:t>наука считает, что на нашей планете проживает от 2 до 4 тысяч народностей и народов.</a:t>
            </a:r>
          </a:p>
          <a:p>
            <a:r>
              <a:rPr lang="ru-RU" dirty="0" smtClean="0"/>
              <a:t>Самый многочисленный народ – китайцы. </a:t>
            </a:r>
            <a:endParaRPr lang="ru-RU" dirty="0" smtClean="0"/>
          </a:p>
          <a:p>
            <a:r>
              <a:rPr lang="ru-RU" dirty="0" smtClean="0"/>
              <a:t>Более </a:t>
            </a:r>
            <a:r>
              <a:rPr lang="ru-RU" dirty="0" smtClean="0"/>
              <a:t>половины народов в мире относятся к малочисленным.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43881"/>
            <a:ext cx="4014011" cy="40140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ЗАДАНИЕ: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4800" b="1" dirty="0" smtClean="0"/>
              <a:t>Прочитайте </a:t>
            </a:r>
            <a:r>
              <a:rPr lang="ru-RU" sz="4800" b="1" dirty="0" smtClean="0"/>
              <a:t>выделенный текст на стр. 19 </a:t>
            </a:r>
            <a:r>
              <a:rPr lang="ru-RU" sz="4800" b="1" dirty="0" smtClean="0"/>
              <a:t>учебника и </a:t>
            </a:r>
            <a:r>
              <a:rPr lang="ru-RU" sz="4800" b="1" dirty="0" smtClean="0"/>
              <a:t>выпишите себе в тетрадь  возможные пути появления </a:t>
            </a:r>
            <a:r>
              <a:rPr lang="ru-RU" sz="4800" b="1" dirty="0" smtClean="0"/>
              <a:t>народов</a:t>
            </a:r>
            <a:endParaRPr lang="ru-RU" sz="48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Этническая ситуация в современной </a:t>
            </a:r>
            <a:r>
              <a:rPr lang="ru-RU" b="1" dirty="0" smtClean="0"/>
              <a:t>России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0" y="1571612"/>
          <a:ext cx="4857752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785926"/>
            <a:ext cx="4038600" cy="4525963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России сегодня живет более тысячи различных народов.  Самый многочисленный – русские – составляет около 80% всего населения страны. На втором месте – татары, около 4%. На третьем месте – украинцы – около 1,5 %. Численность народов постоянно меняется.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Национальная программа демографического развития России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Была принята в 2006 году.</a:t>
            </a:r>
          </a:p>
          <a:p>
            <a:r>
              <a:rPr lang="ru-RU" dirty="0" smtClean="0"/>
              <a:t>Нацеленная на:</a:t>
            </a:r>
          </a:p>
          <a:p>
            <a:pPr lvl="1"/>
            <a:r>
              <a:rPr lang="ru-RU" dirty="0" smtClean="0"/>
              <a:t> </a:t>
            </a:r>
            <a:r>
              <a:rPr lang="ru-RU" dirty="0" smtClean="0"/>
              <a:t>повышение </a:t>
            </a:r>
            <a:r>
              <a:rPr lang="ru-RU" dirty="0" smtClean="0"/>
              <a:t>рождаемости</a:t>
            </a:r>
          </a:p>
          <a:p>
            <a:pPr lvl="1"/>
            <a:r>
              <a:rPr lang="ru-RU" dirty="0" smtClean="0"/>
              <a:t> </a:t>
            </a:r>
            <a:r>
              <a:rPr lang="ru-RU" dirty="0" smtClean="0"/>
              <a:t>снижение </a:t>
            </a:r>
            <a:r>
              <a:rPr lang="ru-RU" dirty="0" smtClean="0"/>
              <a:t>смертности</a:t>
            </a:r>
          </a:p>
          <a:p>
            <a:pPr lvl="1"/>
            <a:r>
              <a:rPr lang="ru-RU" dirty="0" smtClean="0"/>
              <a:t>сохранение </a:t>
            </a:r>
            <a:r>
              <a:rPr lang="ru-RU" dirty="0" smtClean="0"/>
              <a:t>семьи </a:t>
            </a:r>
            <a:endParaRPr lang="ru-RU" dirty="0" smtClean="0"/>
          </a:p>
          <a:p>
            <a:pPr lvl="1"/>
            <a:r>
              <a:rPr lang="ru-RU" dirty="0" smtClean="0"/>
              <a:t> </a:t>
            </a:r>
            <a:r>
              <a:rPr lang="ru-RU" dirty="0" smtClean="0"/>
              <a:t>укрепление здоровья граждан. </a:t>
            </a:r>
            <a:endParaRPr lang="ru-RU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ru-RU" dirty="0" smtClean="0"/>
              <a:t>Решение этих задач способствует росту численности населения, улучшению качества  и увеличению продолжительности жизни </a:t>
            </a:r>
            <a:r>
              <a:rPr lang="ru-RU" dirty="0" smtClean="0"/>
              <a:t>россиян.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49760"/>
            <a:ext cx="4038600" cy="3026842"/>
          </a:xfrm>
          <a:prstGeom prst="rect">
            <a:avLst/>
          </a:prstGeom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2400" b="1" dirty="0" smtClean="0"/>
              <a:t>Федеральный закон «О </a:t>
            </a:r>
            <a:r>
              <a:rPr lang="ru-RU" sz="2400" b="1" dirty="0" smtClean="0"/>
              <a:t>дополнительных мерах государственной поддержки семей, имеющих детей»</a:t>
            </a:r>
            <a:endParaRPr lang="ru-RU" sz="2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Предусмотрены </a:t>
            </a:r>
            <a:r>
              <a:rPr lang="ru-RU" dirty="0" smtClean="0"/>
              <a:t>дополнительные выплаты семьям после рождения второго ребёнка – материнский (семейный) капитал. </a:t>
            </a:r>
            <a:endParaRPr lang="ru-RU" dirty="0" smtClean="0"/>
          </a:p>
          <a:p>
            <a:r>
              <a:rPr lang="ru-RU" dirty="0" smtClean="0"/>
              <a:t>Эти </a:t>
            </a:r>
            <a:r>
              <a:rPr lang="ru-RU" dirty="0" smtClean="0"/>
              <a:t>выплаты позволяют семьям улучшить жилищные условия, дают возможности получения образования, а также повышения пенсионного обеспечения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69354" y="1600200"/>
            <a:ext cx="3014291" cy="4525963"/>
          </a:xfrm>
          <a:prstGeom prst="rect">
            <a:avLst/>
          </a:prstGeom>
          <a:solidFill>
            <a:prstClr val="white"/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7139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Отношения между народами в современном мире.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4500594" cy="5114948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Каждому человеку свойственно любить свой народ, гордится его достижениями, участвовать в решении его проблем, стараться служить его интересам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Эти чувства – одни из самых сильных у человека. Но иногда они перерастают во враждебное отношение к другим народам. </a:t>
            </a:r>
            <a:endParaRPr lang="ru-RU" dirty="0" smtClean="0"/>
          </a:p>
          <a:p>
            <a:r>
              <a:rPr lang="ru-RU" dirty="0" smtClean="0"/>
              <a:t>Поэтому </a:t>
            </a:r>
            <a:r>
              <a:rPr lang="ru-RU" dirty="0" smtClean="0"/>
              <a:t>взаимоотношения между народами складываются по-разному. Существует два вида </a:t>
            </a:r>
            <a:r>
              <a:rPr lang="ru-RU" sz="4500" b="1" dirty="0" smtClean="0"/>
              <a:t>межнациональных отношений – сотрудничество и соперничество.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643338" cy="27377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70008"/>
            <a:ext cx="3786214" cy="23233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ЗАДАНИЕ: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6000" b="1" dirty="0" smtClean="0"/>
              <a:t>Прочитайте на стр. 22 сюжет «Лиза и Ван Ни» и ответьте устно на вопросы после текста.</a:t>
            </a:r>
            <a:endParaRPr lang="ru-RU" sz="60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8358246" cy="450059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/>
          </a:bodyPr>
          <a:lstStyle/>
          <a:p>
            <a:r>
              <a:rPr lang="ru-RU" sz="7200" dirty="0" smtClean="0"/>
              <a:t>§ </a:t>
            </a:r>
            <a:r>
              <a:rPr lang="ru-RU" sz="7200" dirty="0" smtClean="0"/>
              <a:t>3</a:t>
            </a:r>
            <a:endParaRPr lang="ru-RU" sz="7200" dirty="0" smtClean="0"/>
          </a:p>
          <a:p>
            <a:r>
              <a:rPr lang="ru-RU" sz="7200" dirty="0" smtClean="0"/>
              <a:t>Задание </a:t>
            </a:r>
            <a:r>
              <a:rPr lang="ru-RU" sz="7200" dirty="0" smtClean="0"/>
              <a:t>8 письменно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Вспомним: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Что такое социальная структура общества?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Что такое социальные признаки и какие они бывают?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По каким критериям и на какие виды можно разделить социальные группы?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414340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Мы - дети разных народов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Этнические общности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1428736"/>
            <a:ext cx="4252914" cy="5286412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4400" dirty="0" smtClean="0"/>
              <a:t>Племена</a:t>
            </a:r>
          </a:p>
          <a:p>
            <a:r>
              <a:rPr lang="ru-RU" sz="4400" dirty="0" smtClean="0"/>
              <a:t>Народности</a:t>
            </a:r>
          </a:p>
          <a:p>
            <a:r>
              <a:rPr lang="ru-RU" sz="4400" dirty="0" smtClean="0"/>
              <a:t>Нации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Этнос ( от греч.) – народ, племя</a:t>
            </a:r>
            <a:endParaRPr lang="ru-RU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38367"/>
            <a:ext cx="4038600" cy="32496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Этнос – это…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571612"/>
            <a:ext cx="4643438" cy="4972072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3200" b="1" dirty="0" smtClean="0"/>
              <a:t>исторически сложившаяся большая общность людей, объединенных единством происхождения, территории проживания и культуры (прежде всего языка).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14620"/>
            <a:ext cx="4038600" cy="2519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РОД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857364"/>
            <a:ext cx="82296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ПЛЕМЯ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7158" y="3714752"/>
            <a:ext cx="82296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НАРОДНОСТЬ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5572140"/>
            <a:ext cx="82296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286248" y="1214422"/>
            <a:ext cx="571504" cy="57150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286248" y="3071810"/>
            <a:ext cx="571504" cy="57150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357686" y="4929198"/>
            <a:ext cx="571504" cy="57150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Род - это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объединение кровных родственников, обладающих общностью происхождения, общей собственностью на землю и орудиями труда, единым языком, обычаями и верованиями.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47741"/>
            <a:ext cx="4038600" cy="3230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Племя – это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600201"/>
            <a:ext cx="8329642" cy="111442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4800" b="1" dirty="0" smtClean="0"/>
              <a:t>союз нескольких родов</a:t>
            </a:r>
            <a:endParaRPr lang="ru-RU" sz="4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651731"/>
            <a:ext cx="6858048" cy="42062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Народность - это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600201"/>
            <a:ext cx="8329642" cy="971544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более крупные общности с единством языка, территории, обычаев и культуры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809847"/>
            <a:ext cx="6072230" cy="40481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456</Words>
  <PresentationFormat>Экран (4:3)</PresentationFormat>
  <Paragraphs>56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Обществознание 7 класс</vt:lpstr>
      <vt:lpstr>Вспомним:</vt:lpstr>
      <vt:lpstr>Урок 4. Мы - дети разных народов</vt:lpstr>
      <vt:lpstr>Этнические общности</vt:lpstr>
      <vt:lpstr>Этнос – это…</vt:lpstr>
      <vt:lpstr>РОД</vt:lpstr>
      <vt:lpstr>Род - это</vt:lpstr>
      <vt:lpstr>Племя – это</vt:lpstr>
      <vt:lpstr>Народность - это</vt:lpstr>
      <vt:lpstr>Нация – это </vt:lpstr>
      <vt:lpstr>Сколько в мире народов?</vt:lpstr>
      <vt:lpstr>ЗАДАНИЕ:</vt:lpstr>
      <vt:lpstr>Этническая ситуация в современной России</vt:lpstr>
      <vt:lpstr>Национальная программа демографического развития России</vt:lpstr>
      <vt:lpstr>Федеральный закон «О дополнительных мерах государственной поддержки семей, имеющих детей»</vt:lpstr>
      <vt:lpstr>Слайд 16</vt:lpstr>
      <vt:lpstr>  Отношения между народами в современном мире. </vt:lpstr>
      <vt:lpstr>ЗАДАНИЕ: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Обществознание 7 класс</dc:title>
  <dc:creator>Пользователь</dc:creator>
  <cp:lastModifiedBy>Пользователь</cp:lastModifiedBy>
  <cp:revision>9</cp:revision>
  <dcterms:created xsi:type="dcterms:W3CDTF">2022-09-25T07:27:46Z</dcterms:created>
  <dcterms:modified xsi:type="dcterms:W3CDTF">2022-09-25T10:37:00Z</dcterms:modified>
</cp:coreProperties>
</file>