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64" r:id="rId3"/>
    <p:sldId id="256" r:id="rId4"/>
    <p:sldId id="257" r:id="rId5"/>
    <p:sldId id="258" r:id="rId6"/>
    <p:sldId id="259" r:id="rId7"/>
    <p:sldId id="260" r:id="rId8"/>
    <p:sldId id="261" r:id="rId9"/>
    <p:sldId id="262" r:id="rId10"/>
    <p:sldId id="273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65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05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05.09.2022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05.09.2022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05.09.2022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50000"/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solidFill>
            <a:schemeClr val="accent3">
              <a:lumMod val="20000"/>
              <a:lumOff val="80000"/>
            </a:schemeClr>
          </a:solidFill>
          <a:ln w="38100">
            <a:solidFill>
              <a:schemeClr val="accent3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>
            <a:noAutofit/>
          </a:bodyPr>
          <a:lstStyle/>
          <a:p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Обществознание</a:t>
            </a:r>
            <a:br>
              <a:rPr lang="ru-RU" sz="5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7 класс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868" y="6072206"/>
            <a:ext cx="5343540" cy="423850"/>
          </a:xfrm>
          <a:solidFill>
            <a:schemeClr val="accent3">
              <a:lumMod val="20000"/>
              <a:lumOff val="80000"/>
            </a:schemeClr>
          </a:solidFill>
          <a:ln w="38100">
            <a:solidFill>
              <a:schemeClr val="accent3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>
            <a:normAutofit fontScale="62500" lnSpcReduction="20000"/>
          </a:bodyPr>
          <a:lstStyle/>
          <a:p>
            <a:pPr algn="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Учитель: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Коровникова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Екатерина Андреевна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85800" y="714356"/>
            <a:ext cx="7772400" cy="4143404"/>
          </a:xfrm>
          <a:solidFill>
            <a:schemeClr val="accent3">
              <a:lumMod val="20000"/>
              <a:lumOff val="80000"/>
            </a:schemeClr>
          </a:solidFill>
          <a:ln w="38100">
            <a:solidFill>
              <a:schemeClr val="accent3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>
            <a:noAutofit/>
          </a:bodyPr>
          <a:lstStyle/>
          <a:p>
            <a:r>
              <a:rPr lang="ru-RU" sz="6600" b="1" dirty="0" smtClean="0">
                <a:latin typeface="Times New Roman" pitchFamily="18" charset="0"/>
                <a:cs typeface="Times New Roman" pitchFamily="18" charset="0"/>
              </a:rPr>
              <a:t>Человек – </a:t>
            </a:r>
            <a:r>
              <a:rPr lang="ru-RU" sz="6600" b="1" dirty="0" err="1" smtClean="0">
                <a:latin typeface="Times New Roman" pitchFamily="18" charset="0"/>
                <a:cs typeface="Times New Roman" pitchFamily="18" charset="0"/>
              </a:rPr>
              <a:t>биосоциальное</a:t>
            </a:r>
            <a:r>
              <a:rPr lang="ru-RU" sz="6600" b="1" dirty="0" smtClean="0">
                <a:latin typeface="Times New Roman" pitchFamily="18" charset="0"/>
                <a:cs typeface="Times New Roman" pitchFamily="18" charset="0"/>
              </a:rPr>
              <a:t> существо</a:t>
            </a:r>
            <a:endParaRPr lang="ru-RU" sz="6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20000"/>
              <a:lumOff val="80000"/>
            </a:schemeClr>
          </a:solidFill>
          <a:ln w="38100">
            <a:solidFill>
              <a:schemeClr val="accent3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>
            <a:normAutofit fontScale="90000"/>
          </a:bodyPr>
          <a:lstStyle/>
          <a:p>
            <a:r>
              <a:rPr lang="ru-RU" b="1" dirty="0" smtClean="0"/>
              <a:t>Наследственность – биологическая сущность всех людей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14282" y="1600200"/>
            <a:ext cx="4281518" cy="5114948"/>
          </a:xfrm>
          <a:solidFill>
            <a:schemeClr val="accent3">
              <a:lumMod val="20000"/>
              <a:lumOff val="80000"/>
            </a:schemeClr>
          </a:solidFill>
          <a:ln w="38100">
            <a:solidFill>
              <a:schemeClr val="accent3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Желание пить, есть, спать, возможность передвигаться, чувствовать боль, холод, прикосновение и многие другие биологические свойства организма присущи людям от рождения. </a:t>
            </a:r>
          </a:p>
          <a:p>
            <a:r>
              <a:rPr lang="ru-RU" dirty="0" smtClean="0"/>
              <a:t>Из поколения в поколение передается способность человека воспринимать окружающий мир, мыслить, говорить.</a:t>
            </a:r>
            <a:endParaRPr lang="ru-RU" dirty="0"/>
          </a:p>
        </p:txBody>
      </p:sp>
      <p:pic>
        <p:nvPicPr>
          <p:cNvPr id="7170" name="Picture 2" descr="O:\Работа\УЧЕБНЫЙ ГОД 2022-2023\6 КЛАСС\ОБЩЕСТВОЗНАНИЕ\КОНСПЕКТЫ УРОКОВ\1. Человек - биосоциальное существо\7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0" y="2500306"/>
            <a:ext cx="4183612" cy="3137709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65100" prst="coolSlant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900634"/>
          </a:xfrm>
          <a:solidFill>
            <a:schemeClr val="accent3">
              <a:lumMod val="20000"/>
              <a:lumOff val="80000"/>
            </a:schemeClr>
          </a:solidFill>
          <a:ln w="38100">
            <a:solidFill>
              <a:schemeClr val="accent3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>
            <a:normAutofit fontScale="92500"/>
          </a:bodyPr>
          <a:lstStyle/>
          <a:p>
            <a:r>
              <a:rPr lang="ru-RU" dirty="0" smtClean="0"/>
              <a:t>От своих родителей дети получают физические качества – цвет глаз, строение тела, особенности волос. Получает ребенок и особенности своих эмоций (темперамента): один спокойный и рассудительный, другой активный и эмоциональный.</a:t>
            </a:r>
          </a:p>
          <a:p>
            <a:endParaRPr lang="ru-RU" dirty="0"/>
          </a:p>
        </p:txBody>
      </p:sp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20000"/>
              <a:lumOff val="80000"/>
            </a:schemeClr>
          </a:solidFill>
          <a:ln w="38100">
            <a:solidFill>
              <a:schemeClr val="accent3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>
            <a:normAutofit fontScale="90000"/>
          </a:bodyPr>
          <a:lstStyle/>
          <a:p>
            <a:r>
              <a:rPr lang="ru-RU" b="1" dirty="0" smtClean="0"/>
              <a:t>Наследственность – биологическая сущность всех людей</a:t>
            </a:r>
            <a:endParaRPr lang="ru-RU" dirty="0"/>
          </a:p>
        </p:txBody>
      </p:sp>
      <p:pic>
        <p:nvPicPr>
          <p:cNvPr id="8194" name="Picture 2" descr="O:\Работа\УЧЕБНЫЙ ГОД 2022-2023\6 КЛАСС\ОБЩЕСТВОЗНАНИЕ\КОНСПЕКТЫ УРОКОВ\1. Человек - биосоциальное существо\8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643438" y="2285992"/>
            <a:ext cx="4228947" cy="3291958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65100" prst="coolSlant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972072"/>
          </a:xfrm>
          <a:solidFill>
            <a:schemeClr val="accent3">
              <a:lumMod val="20000"/>
              <a:lumOff val="80000"/>
            </a:schemeClr>
          </a:solidFill>
          <a:ln w="38100">
            <a:solidFill>
              <a:schemeClr val="accent3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Человек – биологическое существо, часть природы, он живет по законам, которые передаются по наследству от родителей к детям. Наследуемые людьми биологические признаки отличают их от представителей всех других живых организмов: особенности строения коры головного мозга, способность к </a:t>
            </a:r>
            <a:r>
              <a:rPr lang="ru-RU" dirty="0" err="1" smtClean="0"/>
              <a:t>прямохождению</a:t>
            </a:r>
            <a:r>
              <a:rPr lang="ru-RU" dirty="0" smtClean="0"/>
              <a:t>, речевому мышлению, творческой деятельности.</a:t>
            </a:r>
          </a:p>
          <a:p>
            <a:pPr>
              <a:buNone/>
            </a:pPr>
            <a:endParaRPr lang="ru-RU" dirty="0" smtClean="0"/>
          </a:p>
        </p:txBody>
      </p:sp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20000"/>
              <a:lumOff val="80000"/>
            </a:schemeClr>
          </a:solidFill>
          <a:ln w="38100">
            <a:solidFill>
              <a:schemeClr val="accent3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>
            <a:normAutofit fontScale="90000"/>
          </a:bodyPr>
          <a:lstStyle/>
          <a:p>
            <a:r>
              <a:rPr lang="ru-RU" b="1" dirty="0" smtClean="0"/>
              <a:t>Наследственность – биологическая сущность всех людей</a:t>
            </a:r>
            <a:endParaRPr lang="ru-RU" dirty="0"/>
          </a:p>
        </p:txBody>
      </p:sp>
      <p:pic>
        <p:nvPicPr>
          <p:cNvPr id="9218" name="Picture 2" descr="O:\Работа\УЧЕБНЫЙ ГОД 2022-2023\6 КЛАСС\ОБЩЕСТВОЗНАНИЕ\КОНСПЕКТЫ УРОКОВ\1. Человек - биосоциальное существо\9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786314" y="2428868"/>
            <a:ext cx="4229658" cy="2814645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65100" prst="coolSlant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85729"/>
            <a:ext cx="4038600" cy="4143404"/>
          </a:xfrm>
          <a:solidFill>
            <a:schemeClr val="accent3">
              <a:lumMod val="20000"/>
              <a:lumOff val="80000"/>
            </a:schemeClr>
          </a:solidFill>
          <a:ln w="38100">
            <a:solidFill>
              <a:schemeClr val="accent3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/>
          <a:lstStyle/>
          <a:p>
            <a:pPr>
              <a:buNone/>
            </a:pPr>
            <a:r>
              <a:rPr lang="ru-RU" sz="3200" dirty="0" smtClean="0"/>
              <a:t>Почему близнецы, похожие друг на друга как две капли воды, отличаются по характеру, манере поведения, отношению к другим людям?</a:t>
            </a:r>
          </a:p>
          <a:p>
            <a:endParaRPr lang="ru-RU" dirty="0"/>
          </a:p>
        </p:txBody>
      </p:sp>
      <p:pic>
        <p:nvPicPr>
          <p:cNvPr id="10244" name="Picture 4" descr="O:\Работа\УЧЕБНЫЙ ГОД 2022-2023\6 КЛАСС\ОБЩЕСТВОЗНАНИЕ\КОНСПЕКТЫ УРОКОВ\1. Человек - биосоциальное существо\1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714876" y="3071810"/>
            <a:ext cx="4038600" cy="2858572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65100" prst="coolSlant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20000"/>
              <a:lumOff val="80000"/>
            </a:schemeClr>
          </a:solidFill>
          <a:ln w="38100">
            <a:solidFill>
              <a:schemeClr val="accent3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/>
          <a:lstStyle/>
          <a:p>
            <a:r>
              <a:rPr lang="ru-RU" dirty="0" smtClean="0"/>
              <a:t>Человек – социальное существо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5043510"/>
          </a:xfrm>
          <a:solidFill>
            <a:schemeClr val="accent3">
              <a:lumMod val="20000"/>
              <a:lumOff val="80000"/>
            </a:schemeClr>
          </a:solidFill>
          <a:ln w="38100">
            <a:solidFill>
              <a:schemeClr val="accent3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Нравственные качества, правила поведения в обществе, объём знаний об окружающем мире не передаются ребенку при рождении.</a:t>
            </a:r>
          </a:p>
          <a:p>
            <a:r>
              <a:rPr lang="ru-RU" dirty="0" smtClean="0"/>
              <a:t>Всему этому человек должен научиться: как познавать мир, как читать и понимать разнообразную информацию, что такое хорошо и что такое плохо и много другое. </a:t>
            </a:r>
          </a:p>
          <a:p>
            <a:r>
              <a:rPr lang="ru-RU" b="1" dirty="0" smtClean="0"/>
              <a:t>Родившись среди себе подобных, человек еще должен научиться быть человеком.</a:t>
            </a:r>
          </a:p>
          <a:p>
            <a:endParaRPr lang="ru-RU" dirty="0"/>
          </a:p>
        </p:txBody>
      </p:sp>
      <p:pic>
        <p:nvPicPr>
          <p:cNvPr id="11266" name="Picture 2" descr="O:\Работа\УЧЕБНЫЙ ГОД 2022-2023\6 КЛАСС\ОБЩЕСТВОЗНАНИЕ\КОНСПЕКТЫ УРОКОВ\1. Человек - биосоциальное существо\1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648200" y="1843881"/>
            <a:ext cx="4038600" cy="403860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65100" prst="coolSlant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20000"/>
              <a:lumOff val="80000"/>
            </a:schemeClr>
          </a:solidFill>
          <a:ln w="38100">
            <a:solidFill>
              <a:schemeClr val="accent3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>
            <a:noAutofit/>
          </a:bodyPr>
          <a:lstStyle/>
          <a:p>
            <a:r>
              <a:rPr lang="ru-RU" sz="3200" b="1" dirty="0" smtClean="0"/>
              <a:t>Рассмотрите схему и сделайте выводы: чем люди отличаются от высших животных</a:t>
            </a:r>
            <a:endParaRPr lang="ru-RU" sz="3200" dirty="0"/>
          </a:p>
        </p:txBody>
      </p:sp>
      <p:pic>
        <p:nvPicPr>
          <p:cNvPr id="6" name="Содержимое 5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714480" y="1928803"/>
            <a:ext cx="5855215" cy="450059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38100">
            <a:solidFill>
              <a:schemeClr val="accent3">
                <a:lumMod val="50000"/>
              </a:schemeClr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65100" prst="coolSlant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20000"/>
              <a:lumOff val="80000"/>
            </a:schemeClr>
          </a:solidFill>
          <a:ln w="38100">
            <a:solidFill>
              <a:schemeClr val="accent3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>
            <a:normAutofit fontScale="90000"/>
          </a:bodyPr>
          <a:lstStyle/>
          <a:p>
            <a:r>
              <a:rPr lang="ru-RU" b="1" dirty="0" smtClean="0"/>
              <a:t>Можно ли влиять на наследственность?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829196"/>
          </a:xfrm>
          <a:solidFill>
            <a:schemeClr val="accent3">
              <a:lumMod val="20000"/>
              <a:lumOff val="80000"/>
            </a:schemeClr>
          </a:solidFill>
          <a:ln w="38100">
            <a:solidFill>
              <a:schemeClr val="accent3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Если некоторые признаки человека передаются по наследству, означает ли это, что нельзя изменить их влияние? </a:t>
            </a:r>
          </a:p>
          <a:p>
            <a:r>
              <a:rPr lang="ru-RU" dirty="0" smtClean="0"/>
              <a:t>Многое зависит не только от наследственности, но и от условий жизни человека, его воспитания, культуры, образования, нравственных ценностей.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endParaRPr lang="ru-RU" dirty="0"/>
          </a:p>
        </p:txBody>
      </p:sp>
      <p:pic>
        <p:nvPicPr>
          <p:cNvPr id="12290" name="Picture 2" descr="O:\Работа\УЧЕБНЫЙ ГОД 2022-2023\6 КЛАСС\ОБЩЕСТВОЗНАНИЕ\КОНСПЕКТЫ УРОКОВ\1. Человек - биосоциальное существо\13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648200" y="1867019"/>
            <a:ext cx="4038600" cy="3992324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65100" prst="coolSlant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20000"/>
              <a:lumOff val="80000"/>
            </a:schemeClr>
          </a:solidFill>
          <a:ln w="38100">
            <a:solidFill>
              <a:schemeClr val="accent3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/>
              <a:t>ДОМАШНЕЕ ЗАДАНИЕ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28596" y="1643050"/>
            <a:ext cx="8358246" cy="3000396"/>
          </a:xfrm>
          <a:solidFill>
            <a:schemeClr val="accent3">
              <a:lumMod val="20000"/>
              <a:lumOff val="80000"/>
            </a:schemeClr>
          </a:solidFill>
          <a:ln w="38100">
            <a:solidFill>
              <a:schemeClr val="accent3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rtlCol="0">
            <a:normAutofit/>
          </a:bodyPr>
          <a:lstStyle/>
          <a:p>
            <a:endParaRPr lang="ru-RU" sz="5400" b="1" dirty="0" smtClean="0"/>
          </a:p>
          <a:p>
            <a:r>
              <a:rPr lang="ru-RU" sz="8000" b="1" dirty="0" smtClean="0"/>
              <a:t>Учебник, стр. 3-5</a:t>
            </a:r>
            <a:endParaRPr lang="ru-RU" sz="8000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85800" y="714356"/>
            <a:ext cx="7772400" cy="4143404"/>
          </a:xfrm>
          <a:solidFill>
            <a:schemeClr val="accent3">
              <a:lumMod val="20000"/>
              <a:lumOff val="80000"/>
            </a:schemeClr>
          </a:solidFill>
          <a:ln w="38100">
            <a:solidFill>
              <a:schemeClr val="accent3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>
            <a:noAutofit/>
          </a:bodyPr>
          <a:lstStyle/>
          <a:p>
            <a:r>
              <a:rPr lang="ru-RU" sz="6600" b="1" dirty="0" smtClean="0">
                <a:latin typeface="Times New Roman" pitchFamily="18" charset="0"/>
                <a:cs typeface="Times New Roman" pitchFamily="18" charset="0"/>
              </a:rPr>
              <a:t>Урок 1.</a:t>
            </a:r>
            <a:br>
              <a:rPr lang="ru-RU" sz="6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6600" b="1" dirty="0" smtClean="0">
                <a:latin typeface="Times New Roman" pitchFamily="18" charset="0"/>
                <a:cs typeface="Times New Roman" pitchFamily="18" charset="0"/>
              </a:rPr>
              <a:t>Продолжаем изучать обществознание</a:t>
            </a:r>
            <a:endParaRPr lang="ru-RU" sz="6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290"/>
            <a:ext cx="8229600" cy="6357982"/>
          </a:xfrm>
          <a:solidFill>
            <a:schemeClr val="accent3">
              <a:lumMod val="20000"/>
              <a:lumOff val="80000"/>
            </a:schemeClr>
          </a:solidFill>
          <a:ln w="63500">
            <a:solidFill>
              <a:schemeClr val="accent3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>
            <a:normAutofit/>
          </a:bodyPr>
          <a:lstStyle/>
          <a:p>
            <a:pPr algn="ctr">
              <a:buNone/>
            </a:pPr>
            <a:endParaRPr lang="ru-RU" sz="5400" dirty="0" smtClean="0">
              <a:latin typeface="Times New Roman" pitchFamily="18" charset="0"/>
              <a:cs typeface="Times New Roman" pitchFamily="18" charset="0"/>
            </a:endParaRPr>
          </a:p>
          <a:p>
            <a:pPr marL="914400" indent="-914400">
              <a:buFont typeface="+mj-lt"/>
              <a:buAutoNum type="arabicPeriod"/>
            </a:pP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Что такое обществознание?</a:t>
            </a:r>
          </a:p>
          <a:p>
            <a:pPr marL="914400" indent="-914400">
              <a:buFont typeface="+mj-lt"/>
              <a:buAutoNum type="arabicPeriod"/>
            </a:pP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Для чего нужен этот предмет?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840435"/>
          </a:xfrm>
          <a:solidFill>
            <a:schemeClr val="accent3">
              <a:lumMod val="20000"/>
              <a:lumOff val="80000"/>
            </a:schemeClr>
          </a:solidFill>
          <a:ln w="38100">
            <a:solidFill>
              <a:schemeClr val="accent3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>
            <a:normAutofit lnSpcReduction="10000"/>
          </a:bodyPr>
          <a:lstStyle/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Есть ли на свете одна конкретная наука об обществе? Такая, что смогла бы описать абсолютно полностью все сферы жизни общества?</a:t>
            </a:r>
          </a:p>
          <a:p>
            <a:pPr>
              <a:buNone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               НЕТ!</a:t>
            </a:r>
          </a:p>
          <a:p>
            <a:r>
              <a:rPr lang="ru-RU" sz="4400" b="1" u="sng" dirty="0" smtClean="0">
                <a:latin typeface="Times New Roman" pitchFamily="18" charset="0"/>
                <a:cs typeface="Times New Roman" pitchFamily="18" charset="0"/>
              </a:rPr>
              <a:t>Общественные науки 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4400" dirty="0" err="1" smtClean="0">
                <a:latin typeface="Times New Roman" pitchFamily="18" charset="0"/>
                <a:cs typeface="Times New Roman" pitchFamily="18" charset="0"/>
              </a:rPr>
              <a:t>науки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, которые занимаются изучением человека и общества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42918"/>
            <a:ext cx="8229600" cy="5483245"/>
          </a:xfrm>
          <a:solidFill>
            <a:schemeClr val="accent3">
              <a:lumMod val="20000"/>
              <a:lumOff val="80000"/>
            </a:schemeClr>
          </a:solidFill>
          <a:ln w="38100">
            <a:solidFill>
              <a:schemeClr val="accent3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Рассмотрите схему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 вы ее понимаете?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Название какой из этих наук вам известно?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J:\Работа\УЧЕБНЫЙ ГОД 2021-2022\5 КЛАСС\ОБЩЕСТВОЗНАНИЕ\КОНСПЕКТЫ УРОКОВ\1. вводный урок. Начинаем изучать обществознание\схем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3000372"/>
            <a:ext cx="7572375" cy="280035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29600" cy="1143000"/>
          </a:xfrm>
          <a:solidFill>
            <a:schemeClr val="accent3">
              <a:lumMod val="20000"/>
              <a:lumOff val="80000"/>
            </a:schemeClr>
          </a:solidFill>
          <a:ln w="38100">
            <a:solidFill>
              <a:schemeClr val="accent3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Что изучают эти науки?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5357850"/>
          </a:xfrm>
          <a:solidFill>
            <a:schemeClr val="accent3">
              <a:lumMod val="20000"/>
              <a:lumOff val="80000"/>
            </a:schemeClr>
          </a:solidFill>
          <a:ln w="38100">
            <a:solidFill>
              <a:schemeClr val="accent3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Правоведение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– наука, изучающая право (систему общеобязательных правил поведения, записанных в законах)</a:t>
            </a:r>
          </a:p>
          <a:p>
            <a:pPr>
              <a:buNone/>
            </a:pPr>
            <a:r>
              <a:rPr lang="ru-RU" b="1" u="sng" dirty="0" err="1" smtClean="0">
                <a:latin typeface="Times New Roman" pitchFamily="18" charset="0"/>
                <a:cs typeface="Times New Roman" pitchFamily="18" charset="0"/>
              </a:rPr>
              <a:t>Культурология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– совокупность исследований культуры как структурной целостности</a:t>
            </a:r>
          </a:p>
          <a:p>
            <a:pPr>
              <a:buNone/>
            </a:pP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Экономика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– наука, которая изучает организацию производства и экономическую деятельность людей</a:t>
            </a:r>
          </a:p>
          <a:p>
            <a:pPr>
              <a:buNone/>
            </a:pP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Религиоведение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– область научных исследований, посвященная изучению религиозных убеждений, поведения и институтов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571472" y="2214554"/>
            <a:ext cx="4286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20000"/>
              <a:lumOff val="80000"/>
            </a:schemeClr>
          </a:solidFill>
          <a:ln w="38100">
            <a:solidFill>
              <a:schemeClr val="accent3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Что изучают эти науки?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5429288"/>
          </a:xfrm>
          <a:solidFill>
            <a:schemeClr val="accent3">
              <a:lumMod val="20000"/>
              <a:lumOff val="80000"/>
            </a:schemeClr>
          </a:solidFill>
          <a:ln w="38100">
            <a:solidFill>
              <a:schemeClr val="accent3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Социология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– наука, изучающая устройство общества, взаимодействие групп людей, входящих в него</a:t>
            </a:r>
          </a:p>
          <a:p>
            <a:pPr>
              <a:buNone/>
            </a:pP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Политология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– наука, изучающая политическую организацию и политическую жизнь общества (устройство государства, деятельность партий, работу парламента и т.д.)</a:t>
            </a:r>
          </a:p>
          <a:p>
            <a:pPr>
              <a:buNone/>
            </a:pP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Психология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– научная дисциплина, изучающая закономерности возникновения, развития и функционирования психики и психической деятельности человека и групп людей.</a:t>
            </a:r>
          </a:p>
          <a:p>
            <a:pPr>
              <a:buNone/>
            </a:pP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История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– наука о прошлом человеческого общества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  <a:solidFill>
            <a:schemeClr val="accent3">
              <a:lumMod val="20000"/>
              <a:lumOff val="80000"/>
            </a:schemeClr>
          </a:solidFill>
          <a:ln w="38100">
            <a:solidFill>
              <a:schemeClr val="accent3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Обществознание – это…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трелка вниз 4"/>
          <p:cNvSpPr/>
          <p:nvPr/>
        </p:nvSpPr>
        <p:spPr>
          <a:xfrm rot="2209830">
            <a:off x="2571736" y="1214422"/>
            <a:ext cx="714380" cy="1143008"/>
          </a:xfrm>
          <a:prstGeom prst="downArrow">
            <a:avLst/>
          </a:prstGeom>
          <a:solidFill>
            <a:schemeClr val="accent3">
              <a:lumMod val="20000"/>
              <a:lumOff val="80000"/>
            </a:schemeClr>
          </a:solidFill>
          <a:ln w="38100">
            <a:solidFill>
              <a:schemeClr val="accent3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низ 5"/>
          <p:cNvSpPr/>
          <p:nvPr/>
        </p:nvSpPr>
        <p:spPr>
          <a:xfrm rot="-2220000">
            <a:off x="5715008" y="1214422"/>
            <a:ext cx="714380" cy="1143008"/>
          </a:xfrm>
          <a:prstGeom prst="downArrow">
            <a:avLst/>
          </a:prstGeom>
          <a:solidFill>
            <a:schemeClr val="accent3">
              <a:lumMod val="20000"/>
              <a:lumOff val="80000"/>
            </a:schemeClr>
          </a:solidFill>
          <a:ln w="38100">
            <a:solidFill>
              <a:schemeClr val="accent3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285720" y="2786058"/>
            <a:ext cx="2928958" cy="120032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38100">
            <a:solidFill>
              <a:schemeClr val="accent3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Конкретная наука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143636" y="2786058"/>
            <a:ext cx="2714644" cy="120032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38100">
            <a:solidFill>
              <a:schemeClr val="accent3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Комплекс наук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571868" y="2786058"/>
            <a:ext cx="2286016" cy="110799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38100">
            <a:solidFill>
              <a:schemeClr val="accent3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wrap="square" rtlCol="0">
            <a:spAutoFit/>
          </a:bodyPr>
          <a:lstStyle/>
          <a:p>
            <a:r>
              <a:rPr lang="ru-RU" sz="6600" b="1" u="sng" dirty="0" smtClean="0">
                <a:latin typeface="Times New Roman" pitchFamily="18" charset="0"/>
                <a:cs typeface="Times New Roman" pitchFamily="18" charset="0"/>
              </a:rPr>
              <a:t>ИЛИ</a:t>
            </a:r>
            <a:endParaRPr lang="ru-RU" sz="6600" b="1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357422" y="3500438"/>
            <a:ext cx="3895197" cy="317009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0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?</a:t>
            </a:r>
            <a:endParaRPr lang="ru-RU" sz="20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20000"/>
              <a:lumOff val="80000"/>
            </a:schemeClr>
          </a:solidFill>
          <a:ln w="38100">
            <a:solidFill>
              <a:schemeClr val="accent3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Обществознание - это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58204" cy="3614749"/>
          </a:xfrm>
          <a:solidFill>
            <a:schemeClr val="accent3">
              <a:lumMod val="20000"/>
              <a:lumOff val="80000"/>
            </a:schemeClr>
          </a:solidFill>
          <a:ln w="38100">
            <a:solidFill>
              <a:schemeClr val="accent3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	</a:t>
            </a: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Комплекс наук и научных дисциплин, объектом исследования которых являются различные стороны жизни общества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J:\Работа\УЧЕБНЫЙ ГОД 2021-2022\5 КЛАСС\ОБЩЕСТВОЗНАНИЕ\КОНСПЕКТЫ УРОКОВ\1. вводный урок. Начинаем изучать обществознание\запись в тетрадь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388" y="4857760"/>
            <a:ext cx="2466975" cy="184785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</TotalTime>
  <Words>515</Words>
  <Application>Microsoft Office PowerPoint</Application>
  <PresentationFormat>Экран (4:3)</PresentationFormat>
  <Paragraphs>51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Обществознание 7 класс</vt:lpstr>
      <vt:lpstr>Урок 1. Продолжаем изучать обществознание</vt:lpstr>
      <vt:lpstr>Презентация PowerPoint</vt:lpstr>
      <vt:lpstr>Презентация PowerPoint</vt:lpstr>
      <vt:lpstr>Презентация PowerPoint</vt:lpstr>
      <vt:lpstr>Что изучают эти науки?</vt:lpstr>
      <vt:lpstr>Что изучают эти науки?</vt:lpstr>
      <vt:lpstr>Обществознание – это…</vt:lpstr>
      <vt:lpstr>Обществознание - это</vt:lpstr>
      <vt:lpstr>Человек – биосоциальное существо</vt:lpstr>
      <vt:lpstr>Наследственность – биологическая сущность всех людей</vt:lpstr>
      <vt:lpstr>Наследственность – биологическая сущность всех людей</vt:lpstr>
      <vt:lpstr>Наследственность – биологическая сущность всех людей</vt:lpstr>
      <vt:lpstr>Презентация PowerPoint</vt:lpstr>
      <vt:lpstr>Человек – социальное существо</vt:lpstr>
      <vt:lpstr>Рассмотрите схему и сделайте выводы: чем люди отличаются от высших животных</vt:lpstr>
      <vt:lpstr>Можно ли влиять на наследственность?</vt:lpstr>
      <vt:lpstr>ДОМАШНЕЕ ЗАДАНИЕ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Обществознание 7 класс</dc:title>
  <dc:creator>Пользователь</dc:creator>
  <cp:lastModifiedBy>учитель</cp:lastModifiedBy>
  <cp:revision>3</cp:revision>
  <dcterms:created xsi:type="dcterms:W3CDTF">2022-09-03T11:41:40Z</dcterms:created>
  <dcterms:modified xsi:type="dcterms:W3CDTF">2022-09-05T05:02:17Z</dcterms:modified>
</cp:coreProperties>
</file>