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75" r:id="rId5"/>
    <p:sldId id="276" r:id="rId6"/>
    <p:sldId id="260" r:id="rId7"/>
    <p:sldId id="261" r:id="rId8"/>
    <p:sldId id="262" r:id="rId9"/>
    <p:sldId id="263" r:id="rId10"/>
    <p:sldId id="264" r:id="rId11"/>
    <p:sldId id="265" r:id="rId12"/>
    <p:sldId id="269" r:id="rId13"/>
    <p:sldId id="271" r:id="rId14"/>
    <p:sldId id="272" r:id="rId15"/>
    <p:sldId id="273" r:id="rId16"/>
    <p:sldId id="277" r:id="rId17"/>
    <p:sldId id="278" r:id="rId18"/>
    <p:sldId id="280" r:id="rId19"/>
    <p:sldId id="281" r:id="rId20"/>
    <p:sldId id="282" r:id="rId21"/>
    <p:sldId id="283" r:id="rId22"/>
    <p:sldId id="284" r:id="rId23"/>
    <p:sldId id="285" r:id="rId24"/>
    <p:sldId id="25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50000"/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571612"/>
            <a:ext cx="7772400" cy="2571767"/>
          </a:xfrm>
          <a:solidFill>
            <a:schemeClr val="accent3">
              <a:lumMod val="20000"/>
              <a:lumOff val="80000"/>
            </a:schemeClr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6000" b="1" i="1" dirty="0" smtClean="0"/>
              <a:t>История Нового времени</a:t>
            </a:r>
            <a:br>
              <a:rPr lang="ru-RU" sz="6000" b="1" i="1" dirty="0" smtClean="0"/>
            </a:br>
            <a:r>
              <a:rPr lang="ru-RU" sz="6000" b="1" i="1" dirty="0" smtClean="0"/>
              <a:t>7 класс</a:t>
            </a:r>
            <a:endParaRPr lang="ru-RU" sz="6000" b="1" i="1" dirty="0"/>
          </a:p>
        </p:txBody>
      </p:sp>
    </p:spTree>
    <p:extLst>
      <p:ext uri="{BB962C8B-B14F-4D97-AF65-F5344CB8AC3E}">
        <p14:creationId xmlns:p14="http://schemas.microsoft.com/office/powerpoint/2010/main" xmlns="" val="899777153"/>
      </p:ext>
    </p:extLst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Новые виды вооружений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Усовершенствование и распространение новых видов вооружений привело к тому, что в конце </a:t>
            </a:r>
            <a:r>
              <a:rPr lang="en-US" dirty="0" smtClean="0"/>
              <a:t>XV </a:t>
            </a:r>
            <a:r>
              <a:rPr lang="ru-RU" dirty="0" smtClean="0"/>
              <a:t>века </a:t>
            </a:r>
            <a:r>
              <a:rPr lang="ru-RU" dirty="0" smtClean="0"/>
              <a:t>тяжеловооруженные конные рыцари становятся невостребованными. Все большую роль в боевых действиях начинает играть пехота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12291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23937" y="1858169"/>
            <a:ext cx="2905125" cy="401002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xmlns="" val="42095104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ru-RU" dirty="0" smtClean="0"/>
              <a:t>Успехи </a:t>
            </a:r>
            <a:r>
              <a:rPr lang="ru-RU" dirty="0" smtClean="0"/>
              <a:t>в металлургии </a:t>
            </a:r>
            <a:r>
              <a:rPr lang="ru-RU" dirty="0" smtClean="0"/>
              <a:t>позволили </a:t>
            </a:r>
            <a:r>
              <a:rPr lang="ru-RU" dirty="0" smtClean="0"/>
              <a:t>перейти к производству литых орудий, которые были прочнее кованых. Наряду с бомбардами, стрелявшими каменными ядрами, стали производить и пушки – орудия  </a:t>
            </a:r>
            <a:r>
              <a:rPr lang="ru-RU" dirty="0" smtClean="0"/>
              <a:t>с</a:t>
            </a:r>
            <a:r>
              <a:rPr lang="en-US" dirty="0" smtClean="0"/>
              <a:t> </a:t>
            </a:r>
            <a:r>
              <a:rPr lang="ru-RU" dirty="0" smtClean="0"/>
              <a:t>длинными </a:t>
            </a:r>
            <a:r>
              <a:rPr lang="ru-RU" dirty="0" smtClean="0"/>
              <a:t>стволами, стрелявшие железными ядрами. Со временем пушки стали устанавливать на морских судах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Новые виды вооружений</a:t>
            </a:r>
            <a:endParaRPr lang="ru-RU" dirty="0"/>
          </a:p>
        </p:txBody>
      </p:sp>
      <p:pic>
        <p:nvPicPr>
          <p:cNvPr id="6" name="Рисунок 3" descr="6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3914" t="1711" r="2209" b="2162"/>
          <a:stretch>
            <a:fillRect/>
          </a:stretch>
        </p:blipFill>
        <p:spPr bwMode="auto">
          <a:xfrm>
            <a:off x="785786" y="2143116"/>
            <a:ext cx="3129624" cy="33511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xmlns="" val="15642480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72072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Первыми </a:t>
            </a:r>
            <a:r>
              <a:rPr lang="ru-RU" dirty="0" smtClean="0"/>
              <a:t>применили мушкет (фитильное крупнокалиберное ружье) в 1521 году испанцы, затем его взяли на вооружение и </a:t>
            </a:r>
            <a:r>
              <a:rPr lang="ru-RU" dirty="0" smtClean="0"/>
              <a:t>другие </a:t>
            </a:r>
            <a:r>
              <a:rPr lang="ru-RU" dirty="0" smtClean="0"/>
              <a:t>европейские армии.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Мушкет </a:t>
            </a:r>
            <a:r>
              <a:rPr lang="ru-RU" dirty="0" smtClean="0"/>
              <a:t>заряжался с дула, в которое солдат закладывал порох и 8-10 пуль. Курок у мушкета был снабжен тлеющим фитилем и при спуска воспламенял порох.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Новый вид оружия - мушкет</a:t>
            </a:r>
            <a:endParaRPr lang="ru-RU" dirty="0"/>
          </a:p>
        </p:txBody>
      </p:sp>
      <p:pic>
        <p:nvPicPr>
          <p:cNvPr id="7" name="Рисунок 3" descr="7. matchlock.jpg"/>
          <p:cNvPicPr>
            <a:picLocks noChangeAspect="1"/>
          </p:cNvPicPr>
          <p:nvPr/>
        </p:nvPicPr>
        <p:blipFill>
          <a:blip r:embed="rId2"/>
          <a:srcRect l="1601" t="6970" r="3683" b="4585"/>
          <a:stretch>
            <a:fillRect/>
          </a:stretch>
        </p:blipFill>
        <p:spPr bwMode="auto">
          <a:xfrm>
            <a:off x="857224" y="4000504"/>
            <a:ext cx="3714776" cy="264463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8" name="Рисунок 3" descr="7. matchlock_pistol_closeup.jpg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6158" b="10896"/>
          <a:stretch>
            <a:fillRect/>
          </a:stretch>
        </p:blipFill>
        <p:spPr bwMode="auto">
          <a:xfrm>
            <a:off x="571472" y="1643050"/>
            <a:ext cx="4038600" cy="22258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xmlns="" val="25492700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Новые виды вооружений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	Огнестрельным </a:t>
            </a:r>
            <a:r>
              <a:rPr lang="ru-RU" dirty="0" smtClean="0"/>
              <a:t>оружием могли пользоваться профессионалы, поэтому все чаще короли и императоры стали использовать наёмное войско, постепенно вытеснявшее рыцарские отряды и народное ополчение.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	</a:t>
            </a:r>
            <a:r>
              <a:rPr lang="ru-RU" dirty="0" smtClean="0"/>
              <a:t>Однако </a:t>
            </a:r>
            <a:r>
              <a:rPr lang="ru-RU" dirty="0" smtClean="0"/>
              <a:t>наёмники были ненадежны, они могли перейти на сторону врага. Их верность зависела от вовремя выплаченного </a:t>
            </a:r>
            <a:r>
              <a:rPr lang="ru-RU" dirty="0" smtClean="0"/>
              <a:t>жалования</a:t>
            </a:r>
            <a:r>
              <a:rPr lang="ru-RU" dirty="0" smtClean="0"/>
              <a:t>, а для этого королям нужно было много золота.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1212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Усовершенствования в мореплавании и </a:t>
            </a:r>
            <a:r>
              <a:rPr lang="ru-RU" b="1" dirty="0" smtClean="0"/>
              <a:t>кораблестроении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плаваниях моряки пользовались компасом и астролябией (прибором для определения широты и долготы</a:t>
            </a:r>
            <a:r>
              <a:rPr lang="ru-RU" dirty="0" smtClean="0"/>
              <a:t>)</a:t>
            </a:r>
          </a:p>
          <a:p>
            <a:r>
              <a:rPr lang="ru-RU" dirty="0" smtClean="0"/>
              <a:t>Длительные </a:t>
            </a:r>
            <a:r>
              <a:rPr lang="ru-RU" dirty="0" smtClean="0"/>
              <a:t>путешествия стали возможны только благодаря появлению каравелл – нового типа хорошо управляемого судна, достигавшего 30 м в длину, 8 м в ширину и имевшего осадку 3 </a:t>
            </a:r>
            <a:r>
              <a:rPr lang="ru-RU" dirty="0" smtClean="0"/>
              <a:t>м</a:t>
            </a:r>
          </a:p>
          <a:p>
            <a:r>
              <a:rPr lang="ru-RU" dirty="0" smtClean="0"/>
              <a:t> </a:t>
            </a:r>
            <a:r>
              <a:rPr lang="ru-RU" dirty="0" smtClean="0"/>
              <a:t>Такое судно имело достаточные помещения для экипажа (</a:t>
            </a:r>
            <a:r>
              <a:rPr lang="ru-RU" dirty="0" smtClean="0"/>
              <a:t>несколько </a:t>
            </a:r>
            <a:r>
              <a:rPr lang="ru-RU" dirty="0" smtClean="0"/>
              <a:t>десятков человек) и хранения запасов пресной воды и пищи. Несколько позже появляется более крупное судно – </a:t>
            </a:r>
            <a:r>
              <a:rPr lang="ru-RU" dirty="0" err="1" smtClean="0"/>
              <a:t>галион</a:t>
            </a:r>
            <a:r>
              <a:rPr lang="ru-RU" dirty="0" smtClean="0"/>
              <a:t>, еще лучше приспособленное к длительным плаваниям через океан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8" name="Рисунок 6" descr="большая порт.каравелл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71744"/>
            <a:ext cx="4218780" cy="35719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xmlns="" val="3294788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Усовершенствования в мореплавании и кораблестроении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038600" cy="5357826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dirty="0" smtClean="0"/>
              <a:t>Картографы стали </a:t>
            </a:r>
            <a:r>
              <a:rPr lang="ru-RU" dirty="0" smtClean="0"/>
              <a:t>изготавливать </a:t>
            </a:r>
            <a:r>
              <a:rPr lang="ru-RU" dirty="0" smtClean="0"/>
              <a:t>карты с более точно нанесенными на них очертаниями Европы, Азии и Северной Африки. На карты наносились широты. Особенно большой вклад в развитие картографии внесли португальцы, создававшие навигационные карты, на которых обозначались очертания берегов, местонахождения портов (отсюда и название навигационных карт – </a:t>
            </a:r>
            <a:r>
              <a:rPr lang="ru-RU" dirty="0" err="1" smtClean="0"/>
              <a:t>портолан</a:t>
            </a:r>
            <a:r>
              <a:rPr lang="ru-RU" dirty="0" smtClean="0"/>
              <a:t>), встречающиеся на пути препятствия. 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497630"/>
            <a:ext cx="4038600" cy="273110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xmlns="" val="1445732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Почему манили новые земли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Уже в 12-14 веках среди европейцев усилился интерес к дальним странам </a:t>
            </a:r>
            <a:r>
              <a:rPr lang="ru-RU" dirty="0" smtClean="0"/>
              <a:t>, что </a:t>
            </a:r>
            <a:r>
              <a:rPr lang="ru-RU" dirty="0" smtClean="0"/>
              <a:t>объяснялось рядом причин.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Росли </a:t>
            </a:r>
            <a:r>
              <a:rPr lang="ru-RU" dirty="0" smtClean="0"/>
              <a:t>города сих торговым и ремесленным населением</a:t>
            </a:r>
            <a:r>
              <a:rPr lang="ru-RU" dirty="0" smtClean="0"/>
              <a:t>, </a:t>
            </a:r>
            <a:r>
              <a:rPr lang="ru-RU" dirty="0" smtClean="0"/>
              <a:t>набирала силу международная торговля. 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Пряности, привозимые с Востока были </a:t>
            </a:r>
            <a:r>
              <a:rPr lang="ru-RU" dirty="0" smtClean="0"/>
              <a:t>очень дороги – буквально на вес золота. Их давали в приданое дочерям, ими вместо золота можно было расплатиться при любой сделке. Если о ком-то хотели сказать, что он очень богат, то говорили: «Этот человек – мешок с перцем».</a:t>
            </a:r>
          </a:p>
          <a:p>
            <a:endParaRPr lang="ru-RU" dirty="0"/>
          </a:p>
        </p:txBody>
      </p:sp>
      <p:pic>
        <p:nvPicPr>
          <p:cNvPr id="5" name="Содержимое 4" descr="spices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47670"/>
            <a:ext cx="4038600" cy="403102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600200"/>
            <a:ext cx="3757610" cy="490063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Для </a:t>
            </a:r>
            <a:r>
              <a:rPr lang="ru-RU" dirty="0" smtClean="0"/>
              <a:t>покупки этих товаров нужны были деньги, много денег. А их в Европе в ту пору недоставало: драгоценных металлов добывалось мало, известные месторождения золота и серебра были к тому времени почти истощены. </a:t>
            </a:r>
            <a:endParaRPr lang="ru-RU" dirty="0" smtClean="0"/>
          </a:p>
          <a:p>
            <a:r>
              <a:rPr lang="ru-RU" dirty="0" smtClean="0"/>
              <a:t>Стремление </a:t>
            </a:r>
            <a:r>
              <a:rPr lang="ru-RU" dirty="0" smtClean="0"/>
              <a:t>получить золото, необходимое для чеканки монет, овладело на </a:t>
            </a:r>
            <a:r>
              <a:rPr lang="ru-RU" dirty="0" smtClean="0"/>
              <a:t>исходе </a:t>
            </a:r>
            <a:r>
              <a:rPr lang="ru-RU" dirty="0" smtClean="0"/>
              <a:t>Средневековья в Европе всеми – дворянами, купцами, бюргерами</a:t>
            </a:r>
            <a:r>
              <a:rPr lang="ru-RU" dirty="0" smtClean="0"/>
              <a:t>.</a:t>
            </a:r>
            <a:endParaRPr lang="ru-RU" dirty="0" smtClean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Почему манили новые земли</a:t>
            </a:r>
            <a:endParaRPr lang="ru-RU" dirty="0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65095"/>
            <a:ext cx="4038600" cy="319617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281518" cy="5257800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В </a:t>
            </a:r>
            <a:r>
              <a:rPr lang="ru-RU" dirty="0" smtClean="0"/>
              <a:t>15 веке европейской торговле с Востоком через Средиземное море </a:t>
            </a:r>
            <a:r>
              <a:rPr lang="ru-RU" dirty="0" smtClean="0"/>
              <a:t>препятствовала </a:t>
            </a:r>
            <a:r>
              <a:rPr lang="ru-RU" dirty="0" smtClean="0"/>
              <a:t>сильная Османская империя. Но ни европейские монархи, ни дворяне, ни купцы не собирались отказываться от прибыльной (она приносила 700-800% дохода) торговли с Востоком.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dirty="0" smtClean="0"/>
              <a:t>Дух предпринимательства, жажда обогащения, вера в возможности человека, стремление к распространению христианства делали осуществимыми самые смелые планы. Так возникла мысль проложить морской путь в Индию.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Почему манили новые земли</a:t>
            </a:r>
            <a:endParaRPr lang="ru-RU" dirty="0"/>
          </a:p>
        </p:txBody>
      </p:sp>
      <p:pic>
        <p:nvPicPr>
          <p:cNvPr id="6" name="Рисунок 6" descr="old_compass_vintage_map_01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843881"/>
            <a:ext cx="4038600" cy="40386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Лидер – Португалия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00634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Первыми странами, вставшими на путь исследования новых земель, стали Испания и Португалия. </a:t>
            </a:r>
            <a:endParaRPr lang="ru-RU" dirty="0" smtClean="0"/>
          </a:p>
          <a:p>
            <a:r>
              <a:rPr lang="ru-RU" dirty="0" smtClean="0"/>
              <a:t>Вдоль </a:t>
            </a:r>
            <a:r>
              <a:rPr lang="ru-RU" dirty="0" smtClean="0"/>
              <a:t>берегов Португалии проходил морской путь из Средиземного в Балтийское и Северное моря. </a:t>
            </a:r>
            <a:endParaRPr lang="ru-RU" dirty="0" smtClean="0"/>
          </a:p>
          <a:p>
            <a:r>
              <a:rPr lang="ru-RU" dirty="0" smtClean="0"/>
              <a:t>Страна </a:t>
            </a:r>
            <a:r>
              <a:rPr lang="ru-RU" dirty="0" smtClean="0"/>
              <a:t>имела удобные порты, куда заходило много судов из разных государств.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портовых городах жили моряки и корабельных дел мастера, знакомые с судостроением и навигацией. 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38913" name="Picture 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390916"/>
            <a:ext cx="4038600" cy="29445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500175"/>
            <a:ext cx="7772400" cy="2928958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sz="5400" b="1" dirty="0" smtClean="0"/>
              <a:t>Технические открытия и выход к Мировому океану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xmlns="" val="6849592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Генрих мореплаватель. Открытие ближней </a:t>
            </a:r>
            <a:r>
              <a:rPr lang="ru-RU" b="1" dirty="0" smtClean="0"/>
              <a:t>Атлантики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С </a:t>
            </a:r>
            <a:r>
              <a:rPr lang="ru-RU" dirty="0" smtClean="0"/>
              <a:t>именем Генриха Мореплавателя, принца </a:t>
            </a:r>
            <a:r>
              <a:rPr lang="ru-RU" dirty="0" err="1" smtClean="0"/>
              <a:t>Энрике</a:t>
            </a:r>
            <a:r>
              <a:rPr lang="ru-RU" dirty="0" smtClean="0"/>
              <a:t> (1394-1460), младшего сына португальского короля, связана организованная эпоха географических открытий. Увлеченный мореплаванием и </a:t>
            </a:r>
            <a:r>
              <a:rPr lang="ru-RU" dirty="0" smtClean="0"/>
              <a:t>географией, </a:t>
            </a:r>
            <a:r>
              <a:rPr lang="ru-RU" dirty="0" smtClean="0"/>
              <a:t>он стал вдохновителем Великих открытий </a:t>
            </a:r>
            <a:r>
              <a:rPr lang="en-US" dirty="0" smtClean="0"/>
              <a:t>XV</a:t>
            </a:r>
            <a:r>
              <a:rPr lang="ru-RU" dirty="0" smtClean="0"/>
              <a:t> </a:t>
            </a:r>
            <a:r>
              <a:rPr lang="ru-RU" dirty="0" smtClean="0"/>
              <a:t>века. </a:t>
            </a:r>
            <a:endParaRPr lang="en-US" dirty="0" smtClean="0"/>
          </a:p>
          <a:p>
            <a:r>
              <a:rPr lang="ru-RU" dirty="0" smtClean="0"/>
              <a:t>Обладая </a:t>
            </a:r>
            <a:r>
              <a:rPr lang="ru-RU" dirty="0" smtClean="0"/>
              <a:t>блестящими организаторскими способностями, инфант собрал вокруг себя самых известных путешественников, людей из самых разных слоёв общества, ставших его единомышленниками. Принц основал в </a:t>
            </a:r>
            <a:r>
              <a:rPr lang="ru-RU" dirty="0" err="1" smtClean="0"/>
              <a:t>Сагрише</a:t>
            </a:r>
            <a:r>
              <a:rPr lang="ru-RU" dirty="0" smtClean="0"/>
              <a:t> военный порт, обсерваторию и школу картографии.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Содержимое 4" descr="Энрике для текст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67845" y="1600200"/>
            <a:ext cx="3017309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 smtClean="0"/>
              <a:t>Генрих мореплаватель. Открытие ближней </a:t>
            </a:r>
            <a:r>
              <a:rPr lang="ru-RU" b="1" dirty="0" smtClean="0"/>
              <a:t>Атлантики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dirty="0" smtClean="0"/>
              <a:t>	</a:t>
            </a:r>
            <a:r>
              <a:rPr lang="ru-RU" dirty="0" smtClean="0"/>
              <a:t>Посланные </a:t>
            </a:r>
            <a:r>
              <a:rPr lang="ru-RU" dirty="0" err="1" smtClean="0"/>
              <a:t>Энрике</a:t>
            </a:r>
            <a:r>
              <a:rPr lang="ru-RU" dirty="0" smtClean="0"/>
              <a:t> моряки, исследую Атлантический океан (европейцы называли его «море Мрака»), открыли остров Мадейру, часть Азорских островов, острова Зеленого мыса и </a:t>
            </a:r>
            <a:r>
              <a:rPr lang="ru-RU" dirty="0" smtClean="0"/>
              <a:t>Канарские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Сам </a:t>
            </a:r>
            <a:r>
              <a:rPr lang="ru-RU" dirty="0" err="1" smtClean="0"/>
              <a:t>Энрике</a:t>
            </a:r>
            <a:r>
              <a:rPr lang="ru-RU" dirty="0" smtClean="0"/>
              <a:t> лишь один раз в жизни пересёк на корабле Гибралтарский пролив, отправляясь на завоевание </a:t>
            </a:r>
            <a:r>
              <a:rPr lang="ru-RU" dirty="0" err="1" smtClean="0"/>
              <a:t>Сеуты</a:t>
            </a:r>
            <a:r>
              <a:rPr lang="ru-RU" dirty="0" smtClean="0"/>
              <a:t>, и больше  в море не выходил, но получил почетное прозвище Мореплавателя </a:t>
            </a:r>
            <a:r>
              <a:rPr lang="ru-RU" dirty="0" smtClean="0"/>
              <a:t>за</a:t>
            </a:r>
            <a:r>
              <a:rPr lang="en-US" dirty="0" smtClean="0"/>
              <a:t> </a:t>
            </a:r>
            <a:r>
              <a:rPr lang="ru-RU" dirty="0" smtClean="0"/>
              <a:t>то</a:t>
            </a:r>
            <a:r>
              <a:rPr lang="ru-RU" dirty="0" smtClean="0"/>
              <a:t>, что посвятил свою жизнь организации морских экспедиций, открывших его маленькой стране путь на Восток.</a:t>
            </a:r>
          </a:p>
          <a:p>
            <a:endParaRPr lang="ru-RU" dirty="0"/>
          </a:p>
        </p:txBody>
      </p:sp>
      <p:pic>
        <p:nvPicPr>
          <p:cNvPr id="5" name="Рисунок 5" descr="719532193_tonnel.gif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08007" y="1600200"/>
            <a:ext cx="2336986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b="1" dirty="0" smtClean="0"/>
              <a:t>Вокруг Африки в Индию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72072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  <a:r>
              <a:rPr lang="en-US" dirty="0" smtClean="0"/>
              <a:t>	</a:t>
            </a:r>
            <a:r>
              <a:rPr lang="ru-RU" dirty="0" smtClean="0"/>
              <a:t>Оставалось </a:t>
            </a:r>
            <a:r>
              <a:rPr lang="ru-RU" dirty="0" smtClean="0"/>
              <a:t>совсем немного для того, чтобы обогнуть континент. Это великое событие, открывшее перед португальскими мореплавателями просторы Индийского океана, произошло в </a:t>
            </a:r>
            <a:r>
              <a:rPr lang="ru-RU" dirty="0" smtClean="0"/>
              <a:t>1488</a:t>
            </a:r>
            <a:r>
              <a:rPr lang="en-US" dirty="0" smtClean="0"/>
              <a:t>u</a:t>
            </a:r>
            <a:r>
              <a:rPr lang="ru-RU" dirty="0" smtClean="0"/>
              <a:t>., </a:t>
            </a:r>
            <a:r>
              <a:rPr lang="ru-RU" dirty="0" smtClean="0"/>
              <a:t>когда экспедиция </a:t>
            </a:r>
            <a:r>
              <a:rPr lang="ru-RU" dirty="0" err="1" smtClean="0"/>
              <a:t>Бартоломеу</a:t>
            </a:r>
            <a:r>
              <a:rPr lang="ru-RU" dirty="0" smtClean="0"/>
              <a:t> </a:t>
            </a:r>
            <a:r>
              <a:rPr lang="ru-RU" dirty="0" err="1" smtClean="0"/>
              <a:t>Д</a:t>
            </a:r>
            <a:r>
              <a:rPr lang="ru-RU" dirty="0" err="1" smtClean="0"/>
              <a:t>и</a:t>
            </a:r>
            <a:r>
              <a:rPr lang="ru-RU" dirty="0" err="1" smtClean="0"/>
              <a:t>аша</a:t>
            </a:r>
            <a:r>
              <a:rPr lang="ru-RU" dirty="0" smtClean="0"/>
              <a:t> </a:t>
            </a:r>
            <a:r>
              <a:rPr lang="ru-RU" dirty="0" smtClean="0"/>
              <a:t>(1450-1500) во время </a:t>
            </a:r>
            <a:r>
              <a:rPr lang="ru-RU" dirty="0" smtClean="0"/>
              <a:t>бури </a:t>
            </a:r>
            <a:r>
              <a:rPr lang="ru-RU" dirty="0" smtClean="0"/>
              <a:t>была отнесена далеко к югу в океан. </a:t>
            </a:r>
            <a:r>
              <a:rPr lang="ru-RU" dirty="0" smtClean="0"/>
              <a:t>После </a:t>
            </a:r>
            <a:r>
              <a:rPr lang="ru-RU" dirty="0" smtClean="0"/>
              <a:t>бури </a:t>
            </a:r>
            <a:r>
              <a:rPr lang="ru-RU" dirty="0" err="1" smtClean="0"/>
              <a:t>Диаш</a:t>
            </a:r>
            <a:r>
              <a:rPr lang="ru-RU" dirty="0" smtClean="0"/>
              <a:t> направил корабли на восток, но берега все не было. Суда еще раз поменяли курс – теперь уже на север: так они достигли восточного побережья Африки в Индийском океане., но матросы, измученные полугодовым плаванием, взбунтовались и отказывались плыть дальше</a:t>
            </a:r>
            <a:r>
              <a:rPr lang="ru-RU" dirty="0" smtClean="0"/>
              <a:t>.</a:t>
            </a:r>
            <a:endParaRPr lang="ru-RU" dirty="0" smtClean="0"/>
          </a:p>
        </p:txBody>
      </p:sp>
      <p:pic>
        <p:nvPicPr>
          <p:cNvPr id="5" name="Содержимое 4" descr="Диаш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971550" y="1837531"/>
            <a:ext cx="3009900" cy="40513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b="1" dirty="0" smtClean="0"/>
              <a:t>Вокруг Африки в Индию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72072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Далеко </a:t>
            </a:r>
            <a:r>
              <a:rPr lang="ru-RU" dirty="0" smtClean="0"/>
              <a:t>выступающий в море мыс на юге Африки </a:t>
            </a:r>
            <a:r>
              <a:rPr lang="ru-RU" dirty="0" err="1" smtClean="0"/>
              <a:t>Диаш</a:t>
            </a:r>
            <a:r>
              <a:rPr lang="ru-RU" dirty="0" smtClean="0"/>
              <a:t> назвал мысом Бурь, но позднее португальцы переименовали его в мыс Доброй Надежды. Португалия рассчитывала обрести </a:t>
            </a:r>
            <a:r>
              <a:rPr lang="ru-RU" dirty="0" smtClean="0"/>
              <a:t>господство </a:t>
            </a:r>
            <a:r>
              <a:rPr lang="ru-RU" dirty="0" smtClean="0"/>
              <a:t>над Индийским океанов.</a:t>
            </a:r>
          </a:p>
          <a:p>
            <a:r>
              <a:rPr lang="ru-RU" dirty="0" smtClean="0"/>
              <a:t>Одиннадцать </a:t>
            </a:r>
            <a:r>
              <a:rPr lang="ru-RU" dirty="0" smtClean="0"/>
              <a:t>лет спустя другой португалец – </a:t>
            </a:r>
            <a:r>
              <a:rPr lang="ru-RU" dirty="0" err="1" smtClean="0"/>
              <a:t>Васко</a:t>
            </a:r>
            <a:r>
              <a:rPr lang="ru-RU" dirty="0" smtClean="0"/>
              <a:t> да Гама (1469-1524), снарядив четыре корабля, вышел из лиссабонского порта 8 июля 1497г. После восьмимесячного плавания вдоль берегов Африки  с помощью опытного арабского лоцмана </a:t>
            </a:r>
            <a:r>
              <a:rPr lang="ru-RU" dirty="0" err="1" smtClean="0"/>
              <a:t>Васко</a:t>
            </a:r>
            <a:r>
              <a:rPr lang="ru-RU" dirty="0" smtClean="0"/>
              <a:t> да гама привел свои корабли в индийский порт </a:t>
            </a:r>
            <a:r>
              <a:rPr lang="ru-RU" dirty="0" err="1" smtClean="0"/>
              <a:t>Каликут</a:t>
            </a:r>
            <a:r>
              <a:rPr lang="ru-RU" dirty="0" smtClean="0"/>
              <a:t>. Три месяца провели португальцы в </a:t>
            </a:r>
            <a:r>
              <a:rPr lang="ru-RU" dirty="0" err="1" smtClean="0"/>
              <a:t>Каликуте</a:t>
            </a:r>
            <a:r>
              <a:rPr lang="ru-RU" dirty="0" smtClean="0"/>
              <a:t>. Нагрузив корабли пряностями, экспедиция отправилась в обратный путь. </a:t>
            </a:r>
            <a:endParaRPr lang="ru-RU" dirty="0" smtClean="0"/>
          </a:p>
          <a:p>
            <a:r>
              <a:rPr lang="ru-RU" dirty="0" smtClean="0"/>
              <a:t>Это </a:t>
            </a:r>
            <a:r>
              <a:rPr lang="ru-RU" dirty="0" smtClean="0"/>
              <a:t>путешествие доказало, что путь на Восток через Индийский океан существует. В своем соперничестве с Испанией Португалия вырвалась вперед.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Содержимое 4" descr="Васко да.jpe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8657" y="1600200"/>
            <a:ext cx="3395685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b="1" dirty="0" smtClean="0"/>
              <a:t>Домашнее задание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2500"/>
          </a:bodyPr>
          <a:lstStyle/>
          <a:p>
            <a:r>
              <a:rPr lang="ru-RU" sz="5400" dirty="0" smtClean="0"/>
              <a:t>Параграф 1, вопросы в </a:t>
            </a:r>
            <a:r>
              <a:rPr lang="ru-RU" sz="5400" dirty="0" err="1" smtClean="0"/>
              <a:t>голубом</a:t>
            </a:r>
            <a:r>
              <a:rPr lang="ru-RU" sz="5400" dirty="0" smtClean="0"/>
              <a:t> блоке – устно;</a:t>
            </a:r>
          </a:p>
          <a:p>
            <a:r>
              <a:rPr lang="ru-RU" sz="5400" dirty="0" smtClean="0"/>
              <a:t> вопросы к документу «Трактат в защиту морской карты» - письменно</a:t>
            </a:r>
          </a:p>
          <a:p>
            <a:pPr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780573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/>
              <a:t>Новые изобретения и усовершенствования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4860032" y="1772816"/>
            <a:ext cx="4038600" cy="4525963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85000" lnSpcReduction="10000"/>
          </a:bodyPr>
          <a:lstStyle/>
          <a:p>
            <a:r>
              <a:rPr lang="ru-RU" dirty="0"/>
              <a:t>Человек искал новые источники энергии, столь необходимые для развития производства. Уже в 16 веке изобретатели создавали простейшие механизмы, приводившиеся в движение силой воды или ветра. Одним из наиболее распространенных источников энергии были ветряные мельницы. </a:t>
            </a:r>
          </a:p>
        </p:txBody>
      </p:sp>
      <p:pic>
        <p:nvPicPr>
          <p:cNvPr id="7" name="Рисунок 1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75" r="777"/>
          <a:stretch>
            <a:fillRect/>
          </a:stretch>
        </p:blipFill>
        <p:spPr bwMode="auto">
          <a:xfrm>
            <a:off x="251520" y="2564904"/>
            <a:ext cx="4738503" cy="32403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51269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0" y="4941888"/>
            <a:ext cx="4427538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ru-RU" sz="2200">
              <a:solidFill>
                <a:schemeClr val="tx2"/>
              </a:solidFill>
            </a:endParaRPr>
          </a:p>
        </p:txBody>
      </p:sp>
      <p:sp>
        <p:nvSpPr>
          <p:cNvPr id="9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/>
              <a:t>Новые изобретения и усовершенствования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88938" y="1878037"/>
            <a:ext cx="4038600" cy="4021907"/>
          </a:xfr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/>
          <a:lstStyle/>
          <a:p>
            <a:r>
              <a:rPr lang="ru-RU" dirty="0" smtClean="0"/>
              <a:t>Вслед за ветряными мельницами появились водяные мельницы</a:t>
            </a:r>
            <a:endParaRPr lang="ru-RU" dirty="0"/>
          </a:p>
        </p:txBody>
      </p:sp>
      <p:pic>
        <p:nvPicPr>
          <p:cNvPr id="12" name="Рисунок 3" descr="2.jpg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781" t="1701" r="1984"/>
          <a:stretch>
            <a:fillRect/>
          </a:stretch>
        </p:blipFill>
        <p:spPr bwMode="auto">
          <a:xfrm>
            <a:off x="4648200" y="1890741"/>
            <a:ext cx="4038600" cy="394488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6536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4"/>
          <p:cNvSpPr>
            <a:spLocks noChangeArrowheads="1"/>
          </p:cNvSpPr>
          <p:nvPr/>
        </p:nvSpPr>
        <p:spPr bwMode="auto">
          <a:xfrm>
            <a:off x="0" y="4941888"/>
            <a:ext cx="4427538" cy="191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 eaLnBrk="1" hangingPunct="1"/>
            <a:endParaRPr lang="ru-RU" altLang="ru-RU" sz="2200">
              <a:solidFill>
                <a:schemeClr val="tx2"/>
              </a:solidFill>
            </a:endParaRPr>
          </a:p>
        </p:txBody>
      </p:sp>
      <p:pic>
        <p:nvPicPr>
          <p:cNvPr id="12" name="Picture 5" descr="https://metalspace.ru/images/articles/history/11/pic_11.9_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016" y="1600200"/>
            <a:ext cx="3874968" cy="452596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"/>
          <p:cNvSpPr txBox="1">
            <a:spLocks noGrp="1" noChangeArrowheads="1"/>
          </p:cNvSpPr>
          <p:nvPr>
            <p:ph sz="half" idx="2"/>
          </p:nvPr>
        </p:nvSpPr>
        <p:spPr bwMode="auto">
          <a:xfrm>
            <a:off x="4648200" y="1600200"/>
            <a:ext cx="4038600" cy="380873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105000"/>
              </a:lnSpc>
            </a:pPr>
            <a:r>
              <a:rPr lang="ru-RU" altLang="ru-RU" b="1" dirty="0">
                <a:latin typeface="Arial Narrow" pitchFamily="34" charset="0"/>
              </a:rPr>
              <a:t>Применение  водяных колёс было самым разно-образным – подъём воды или руды из шахт, раздувание огня печей и др</a:t>
            </a:r>
            <a:r>
              <a:rPr lang="ru-RU" altLang="ru-RU" sz="3800" b="1" dirty="0">
                <a:latin typeface="Arial Narrow" pitchFamily="34" charset="0"/>
              </a:rPr>
              <a:t>.</a:t>
            </a:r>
            <a:endParaRPr lang="ru-RU" altLang="ru-RU" sz="38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/>
              <a:t>Новые изобретения и усовершенствования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1514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85000" lnSpcReduction="20000"/>
          </a:bodyPr>
          <a:lstStyle/>
          <a:p>
            <a:r>
              <a:rPr lang="ru-RU" dirty="0"/>
              <a:t>Издавна европейцы привыкли пользоваться древесным углем. Из-за этого в районах </a:t>
            </a:r>
            <a:r>
              <a:rPr lang="ru-RU" dirty="0" err="1"/>
              <a:t>горнодобычи</a:t>
            </a:r>
            <a:r>
              <a:rPr lang="ru-RU" dirty="0"/>
              <a:t> и металлургии к </a:t>
            </a:r>
            <a:r>
              <a:rPr lang="en-US" dirty="0" smtClean="0"/>
              <a:t>XVI</a:t>
            </a:r>
            <a:r>
              <a:rPr lang="ru-RU" dirty="0" smtClean="0"/>
              <a:t> </a:t>
            </a:r>
            <a:r>
              <a:rPr lang="ru-RU" dirty="0"/>
              <a:t>веку резко уменьшились площади лесов. Но со временем люди научились добывать и применять каменный уголь, центром добычи которого в начале 17 века стала Англия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Железные дороги, их развитее и усовершенствовани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965" r="1035" b="3099"/>
          <a:stretch>
            <a:fillRect/>
          </a:stretch>
        </p:blipFill>
        <p:spPr bwMode="auto">
          <a:xfrm>
            <a:off x="611560" y="2276872"/>
            <a:ext cx="3732190" cy="181804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1"/>
          <p:cNvSpPr txBox="1">
            <a:spLocks noChangeArrowheads="1"/>
          </p:cNvSpPr>
          <p:nvPr/>
        </p:nvSpPr>
        <p:spPr bwMode="auto">
          <a:xfrm>
            <a:off x="467544" y="4420270"/>
            <a:ext cx="4032448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ru-RU" altLang="ru-RU" b="1" dirty="0">
                <a:latin typeface="Arial Narrow" pitchFamily="34" charset="0"/>
              </a:rPr>
              <a:t>В шахтах появились вагонетки на деревянных рельсах.</a:t>
            </a:r>
            <a:endParaRPr lang="ru-RU" altLang="ru-RU" dirty="0">
              <a:latin typeface="Arial" charset="0"/>
            </a:endParaRPr>
          </a:p>
        </p:txBody>
      </p:sp>
      <p:sp>
        <p:nvSpPr>
          <p:cNvPr id="8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/>
              <a:t>Новые изобретения и усовершенствования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9947775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Autofit/>
          </a:bodyPr>
          <a:lstStyle/>
          <a:p>
            <a:r>
              <a:rPr lang="ru-RU" altLang="ru-RU" sz="2800" b="1" dirty="0">
                <a:latin typeface="Arial Narrow" pitchFamily="34" charset="0"/>
              </a:rPr>
              <a:t>Появились </a:t>
            </a:r>
            <a:r>
              <a:rPr lang="ru-RU" altLang="ru-RU" sz="2800" b="1" dirty="0">
                <a:solidFill>
                  <a:srgbClr val="FF0000"/>
                </a:solidFill>
                <a:latin typeface="Arial Narrow" pitchFamily="34" charset="0"/>
              </a:rPr>
              <a:t>токарные станки</a:t>
            </a:r>
            <a:r>
              <a:rPr lang="ru-RU" altLang="ru-RU" sz="2800" b="1" dirty="0">
                <a:latin typeface="Arial Narrow" pitchFamily="34" charset="0"/>
              </a:rPr>
              <a:t>, на которых обрабатывали деревянные, металлические изделия</a:t>
            </a:r>
            <a:endParaRPr lang="ru-RU" sz="2800" dirty="0"/>
          </a:p>
        </p:txBody>
      </p:sp>
      <p:pic>
        <p:nvPicPr>
          <p:cNvPr id="8" name="Picture 2" descr="Первые станк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4517612" cy="39604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история токарного станка - Ourboox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5788"/>
          <a:stretch>
            <a:fillRect/>
          </a:stretch>
        </p:blipFill>
        <p:spPr bwMode="auto">
          <a:xfrm>
            <a:off x="5580112" y="1916832"/>
            <a:ext cx="2597590" cy="3676233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858422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dirty="0" smtClean="0"/>
              <a:t>Появление книгопечатания </a:t>
            </a:r>
            <a:r>
              <a:rPr lang="ru-RU" dirty="0" smtClean="0"/>
              <a:t>сделало возможным более широкое распространение знаний. Книги издавались с иллюстрациями, спрос на них увеличивался. </a:t>
            </a:r>
            <a:endParaRPr lang="ru-RU" dirty="0"/>
          </a:p>
        </p:txBody>
      </p:sp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/>
          </a:bodyPr>
          <a:lstStyle/>
          <a:p>
            <a:r>
              <a:rPr lang="ru-RU" b="1" dirty="0" smtClean="0"/>
              <a:t>Появление книгопечатания</a:t>
            </a:r>
            <a:endParaRPr lang="ru-RU" dirty="0"/>
          </a:p>
        </p:txBody>
      </p:sp>
      <p:pic>
        <p:nvPicPr>
          <p:cNvPr id="6" name="Picture 4" descr="книгопечатание - это... Что такое книгопечатание?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2500306"/>
            <a:ext cx="4439362" cy="35719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65100" prst="coolSlant"/>
          </a:sp3d>
        </p:spPr>
      </p:pic>
    </p:spTree>
    <p:extLst>
      <p:ext uri="{BB962C8B-B14F-4D97-AF65-F5344CB8AC3E}">
        <p14:creationId xmlns:p14="http://schemas.microsoft.com/office/powerpoint/2010/main" xmlns="" val="58258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fontScale="90000"/>
          </a:bodyPr>
          <a:lstStyle/>
          <a:p>
            <a:r>
              <a:rPr lang="ru-RU" b="1" dirty="0"/>
              <a:t>Новые изобретения и усовершенствования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solidFill>
            <a:schemeClr val="accent3">
              <a:lumMod val="20000"/>
              <a:lumOff val="80000"/>
            </a:schemeClr>
          </a:solidFill>
          <a:ln w="38100"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txBody>
          <a:bodyPr>
            <a:normAutofit lnSpcReduction="10000"/>
          </a:bodyPr>
          <a:lstStyle/>
          <a:p>
            <a:r>
              <a:rPr lang="ru-RU" dirty="0" smtClean="0"/>
              <a:t>Многие изобретения с трудом находили себе дорогу в жизнь, встречая сопротивление цехов, боявшихся конкуренции. Кроме того, применение разных приспособлений противоречило мировоззрению средневекового человека, его убежденности в том, что работать нужно следуя традициям отцов и дедов. Такие представления господствовали в Европе до середины </a:t>
            </a:r>
            <a:r>
              <a:rPr lang="en-US" dirty="0" smtClean="0"/>
              <a:t>XVI</a:t>
            </a:r>
            <a:r>
              <a:rPr lang="ru-RU" dirty="0" smtClean="0"/>
              <a:t> </a:t>
            </a:r>
            <a:r>
              <a:rPr lang="ru-RU" dirty="0" smtClean="0"/>
              <a:t>века.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162158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888</Words>
  <Application>Microsoft Office PowerPoint</Application>
  <PresentationFormat>Экран (4:3)</PresentationFormat>
  <Paragraphs>70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История Нового времени 7 класс</vt:lpstr>
      <vt:lpstr>Технические открытия и выход к Мировому океану</vt:lpstr>
      <vt:lpstr>Новые изобретения и усовершенствования</vt:lpstr>
      <vt:lpstr>Новые изобретения и усовершенствования</vt:lpstr>
      <vt:lpstr>Новые изобретения и усовершенствования</vt:lpstr>
      <vt:lpstr>Новые изобретения и усовершенствования</vt:lpstr>
      <vt:lpstr>Появились токарные станки, на которых обрабатывали деревянные, металлические изделия</vt:lpstr>
      <vt:lpstr>Появление книгопечатания</vt:lpstr>
      <vt:lpstr>Новые изобретения и усовершенствования</vt:lpstr>
      <vt:lpstr>Новые виды вооружений</vt:lpstr>
      <vt:lpstr>Новые виды вооружений</vt:lpstr>
      <vt:lpstr>Новый вид оружия - мушкет</vt:lpstr>
      <vt:lpstr>Новые виды вооружений</vt:lpstr>
      <vt:lpstr>Усовершенствования в мореплавании и кораблестроении</vt:lpstr>
      <vt:lpstr>Усовершенствования в мореплавании и кораблестроении.</vt:lpstr>
      <vt:lpstr>Почему манили новые земли</vt:lpstr>
      <vt:lpstr>Почему манили новые земли</vt:lpstr>
      <vt:lpstr>Почему манили новые земли</vt:lpstr>
      <vt:lpstr>Лидер – Португалия</vt:lpstr>
      <vt:lpstr>Генрих мореплаватель. Открытие ближней Атлантики</vt:lpstr>
      <vt:lpstr>Генрих мореплаватель. Открытие ближней Атлантики</vt:lpstr>
      <vt:lpstr>Вокруг Африки в Индию</vt:lpstr>
      <vt:lpstr>Вокруг Африки в Индию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Нового времени 7 класс</dc:title>
  <dc:creator>Пользователь</dc:creator>
  <cp:lastModifiedBy>Пользователь</cp:lastModifiedBy>
  <cp:revision>10</cp:revision>
  <dcterms:created xsi:type="dcterms:W3CDTF">2022-09-04T03:55:17Z</dcterms:created>
  <dcterms:modified xsi:type="dcterms:W3CDTF">2022-09-06T13:56:50Z</dcterms:modified>
</cp:coreProperties>
</file>