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57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3" r:id="rId15"/>
    <p:sldId id="272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Обществознание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7 класс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6072206"/>
            <a:ext cx="5343540" cy="42385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Социальные слои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429156" cy="452596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r>
              <a:rPr lang="ru-RU" dirty="0" smtClean="0"/>
              <a:t>Сословие -  </a:t>
            </a:r>
            <a:r>
              <a:rPr lang="ru-RU" dirty="0" smtClean="0"/>
              <a:t>социальная группа, члены которой отличаются по своему правовому положению: их состав, привилегии и обязанности определяются законом; принадлежность к сословиям, как правило, передается по наследству.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15303"/>
            <a:ext cx="4038600" cy="38957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4714884"/>
            <a:ext cx="8286808" cy="192882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dirty="0" smtClean="0"/>
              <a:t>Касты – группа людей, обладающая определенными правами и обязанностями. Принадлежность к касте передавалась по наследству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Социальные слои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038600" cy="3026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428736"/>
            <a:ext cx="3895724" cy="452596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sz="3600" b="1" dirty="0" smtClean="0"/>
              <a:t>Страта – это социальная группа, объединенная неким общим социальным признаком. </a:t>
            </a:r>
            <a:endParaRPr lang="ru-RU" sz="3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Социальные слои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0212"/>
            <a:ext cx="5348886" cy="40077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Проверим…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lvl="0"/>
            <a:r>
              <a:rPr lang="ru-RU" b="1" dirty="0" smtClean="0"/>
              <a:t>Что такое социальная структура общества?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Отношения производства, потребления, распределения и обмена;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Религия, образование и наука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Совокупность социальных групп, связи, возникающие между ними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Проверим…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lvl="0"/>
            <a:r>
              <a:rPr lang="ru-RU" b="1" dirty="0" smtClean="0"/>
              <a:t>Что такое социальная группа?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Люди, которые обладают властью в обществе;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Общность людей с устойчивыми связями, схожими интересами, определенными правилами взаимоотношений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Группа людей, обладающая правами и обязанностями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Проверим…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lvl="0"/>
            <a:r>
              <a:rPr lang="ru-RU" b="1" dirty="0" smtClean="0"/>
              <a:t>Социальная сфера жизни общества включает прежде всего отношения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Между общественными группами;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Населения и власти;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Собственности на средства производства;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Складывающиеся в процессе производства.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8358246" cy="30003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/>
          </a:bodyPr>
          <a:lstStyle/>
          <a:p>
            <a:r>
              <a:rPr lang="ru-RU" sz="5400" dirty="0" smtClean="0"/>
              <a:t>§ </a:t>
            </a:r>
            <a:r>
              <a:rPr lang="ru-RU" sz="5400" dirty="0" smtClean="0"/>
              <a:t>№</a:t>
            </a:r>
            <a:r>
              <a:rPr lang="ru-RU" sz="5400" dirty="0" smtClean="0"/>
              <a:t>2 </a:t>
            </a:r>
          </a:p>
          <a:p>
            <a:r>
              <a:rPr lang="ru-RU" sz="5400" dirty="0" smtClean="0"/>
              <a:t>Задание </a:t>
            </a:r>
            <a:r>
              <a:rPr lang="ru-RU" sz="5400" dirty="0" smtClean="0"/>
              <a:t>7 – </a:t>
            </a:r>
            <a:r>
              <a:rPr lang="ru-RU" sz="5400" dirty="0" smtClean="0"/>
              <a:t>10:одно </a:t>
            </a:r>
            <a:r>
              <a:rPr lang="ru-RU" sz="5400" dirty="0" smtClean="0"/>
              <a:t>на </a:t>
            </a:r>
            <a:r>
              <a:rPr lang="ru-RU" sz="5400" dirty="0" smtClean="0"/>
              <a:t>выбор письменно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Вспомним: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dirty="0" smtClean="0"/>
              <a:t>Почему человека называют частью природы и общества?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 smtClean="0"/>
              <a:t>потребности определяют сферы жизни общества?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 smtClean="0"/>
              <a:t>такое общество и какие общества бывают?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Вспомним: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sz="4400" dirty="0" smtClean="0"/>
              <a:t>Существуют </a:t>
            </a:r>
            <a:r>
              <a:rPr lang="ru-RU" sz="4400" dirty="0" smtClean="0"/>
              <a:t>ли различия между людьми? Если да, то какие? </a:t>
            </a:r>
            <a:endParaRPr lang="ru-RU" sz="4400" dirty="0" smtClean="0"/>
          </a:p>
          <a:p>
            <a:r>
              <a:rPr lang="ru-RU" sz="4400" dirty="0" smtClean="0"/>
              <a:t>Однородно </a:t>
            </a:r>
            <a:r>
              <a:rPr lang="ru-RU" sz="4400" dirty="0" smtClean="0"/>
              <a:t>ли наше общество? </a:t>
            </a:r>
            <a:endParaRPr lang="ru-RU" sz="4400" dirty="0" smtClean="0"/>
          </a:p>
          <a:p>
            <a:r>
              <a:rPr lang="ru-RU" sz="4400" dirty="0" smtClean="0"/>
              <a:t>Всегда </a:t>
            </a:r>
            <a:r>
              <a:rPr lang="ru-RU" sz="4400" dirty="0" smtClean="0"/>
              <a:t>ли существовало равенство между людьми?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2" cy="1143000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352956" cy="635798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2400" dirty="0" smtClean="0"/>
              <a:t>Люди </a:t>
            </a:r>
            <a:r>
              <a:rPr lang="ru-RU" sz="2400" dirty="0" smtClean="0"/>
              <a:t>совершенно </a:t>
            </a:r>
            <a:r>
              <a:rPr lang="ru-RU" sz="2400" dirty="0" smtClean="0"/>
              <a:t>разные</a:t>
            </a:r>
          </a:p>
          <a:p>
            <a:r>
              <a:rPr lang="ru-RU" sz="2400" dirty="0" smtClean="0"/>
              <a:t>Каждый </a:t>
            </a:r>
            <a:r>
              <a:rPr lang="ru-RU" sz="2400" dirty="0" smtClean="0"/>
              <a:t>человек индивидуален, имеет различия как во внешности, так и в здоровье, характере, привычках и т.д. </a:t>
            </a:r>
            <a:endParaRPr lang="ru-RU" sz="2400" dirty="0" smtClean="0"/>
          </a:p>
          <a:p>
            <a:r>
              <a:rPr lang="ru-RU" sz="2400" dirty="0" smtClean="0"/>
              <a:t>Однако </a:t>
            </a:r>
            <a:r>
              <a:rPr lang="ru-RU" sz="2400" dirty="0" smtClean="0"/>
              <a:t>отдельные черты у многих схожи, что объединяет людей в группы, которые в свою очередь и объединяются в общество. </a:t>
            </a:r>
            <a:endParaRPr lang="ru-RU" sz="2400" dirty="0" smtClean="0"/>
          </a:p>
          <a:p>
            <a:r>
              <a:rPr lang="ru-RU" sz="2400" dirty="0" smtClean="0"/>
              <a:t>Другими </a:t>
            </a:r>
            <a:r>
              <a:rPr lang="ru-RU" sz="2400" dirty="0" smtClean="0"/>
              <a:t>словами, общество состоит из разных частей – объединений людей, что и составляет структуру </a:t>
            </a:r>
            <a:r>
              <a:rPr lang="ru-RU" sz="2400" dirty="0" smtClean="0"/>
              <a:t>общества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84341"/>
            <a:ext cx="4038600" cy="29576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14340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Социальная структура общества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социальная структура общества?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268605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r>
              <a:rPr lang="ru-RU" sz="3400" b="1" dirty="0" smtClean="0"/>
              <a:t>Структура общества – это совокупность социальных групп, которые объединены социальными признаками.</a:t>
            </a:r>
            <a:r>
              <a:rPr lang="ru-RU" sz="3400" dirty="0" smtClean="0"/>
              <a:t> </a:t>
            </a:r>
            <a:endParaRPr lang="ru-RU" sz="3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643438" y="4572008"/>
            <a:ext cx="4281518" cy="19716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Откройте учебник, стр. 12 и найдите определение понятия «социальные признаки».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400" b="1" dirty="0" smtClean="0"/>
              <a:t>Работа с иллюстрациями на стр. 13</a:t>
            </a:r>
            <a:endParaRPr kumimoji="0" lang="ru-RU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0562" y="1743869"/>
            <a:ext cx="3571875" cy="42386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352956" cy="22574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sz="3300" dirty="0" smtClean="0"/>
              <a:t>это </a:t>
            </a:r>
            <a:r>
              <a:rPr lang="ru-RU" sz="3300" dirty="0" smtClean="0"/>
              <a:t>совокупность людей, объединенных общими признаками, связями, поведением.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dirty="0" smtClean="0"/>
              <a:t>Социальные группы</a:t>
            </a:r>
            <a:endParaRPr lang="ru-RU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786314" y="5429264"/>
            <a:ext cx="4067236" cy="10715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Составляют структуру общества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572264" y="4000504"/>
            <a:ext cx="500066" cy="1285884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 w="50800"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Социальные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По количеству человек и степени их взаимодействия</a:t>
            </a:r>
          </a:p>
          <a:p>
            <a:pPr marL="514350" indent="-514350">
              <a:buAutoNum type="arabicPeriod"/>
            </a:pPr>
            <a:endParaRPr lang="ru-RU" b="1" dirty="0" smtClean="0"/>
          </a:p>
          <a:p>
            <a:pPr marL="514350" indent="-514350">
              <a:buAutoNum type="arabicPeriod"/>
            </a:pP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По времени существования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По способу организации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786314" y="2643182"/>
            <a:ext cx="4038600" cy="471488"/>
          </a:xfrm>
          <a:solidFill>
            <a:schemeClr val="accent5">
              <a:lumMod val="20000"/>
              <a:lumOff val="80000"/>
            </a:schemeClr>
          </a:solidFill>
          <a:ln w="50800">
            <a:solidFill>
              <a:schemeClr val="accent5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МАЛЫЕ</a:t>
            </a:r>
            <a:endParaRPr lang="ru-RU" b="1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4357694"/>
            <a:ext cx="4038600" cy="542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0800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УСТОЙЧИВЫЕ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6143644"/>
            <a:ext cx="4038600" cy="542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0800"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ФОРМАЛЬНЫЕ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786314" y="4357694"/>
            <a:ext cx="4038600" cy="542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0800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КРАТКОСРОЧНЫЕ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857752" y="6143644"/>
            <a:ext cx="4038600" cy="542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0800"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НЕФОРМАЛЬНЫЕ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00034" y="2643182"/>
            <a:ext cx="4038600" cy="4714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>
            <a:solidFill>
              <a:schemeClr val="accent5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БОЛЬШИЕ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Социальная лестница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b="1" dirty="0" smtClean="0"/>
              <a:t>	Социальные </a:t>
            </a:r>
            <a:r>
              <a:rPr lang="ru-RU" sz="4000" b="1" dirty="0" smtClean="0"/>
              <a:t>группы располагаются снизу </a:t>
            </a:r>
            <a:r>
              <a:rPr lang="ru-RU" sz="4000" b="1" dirty="0" smtClean="0"/>
              <a:t>вверх:</a:t>
            </a:r>
          </a:p>
          <a:p>
            <a:pPr>
              <a:buFontTx/>
              <a:buChar char="-"/>
            </a:pPr>
            <a:r>
              <a:rPr lang="ru-RU" sz="4000" b="1" dirty="0" smtClean="0"/>
              <a:t>от </a:t>
            </a:r>
            <a:r>
              <a:rPr lang="ru-RU" sz="4000" b="1" dirty="0" smtClean="0"/>
              <a:t>больших к </a:t>
            </a:r>
            <a:r>
              <a:rPr lang="ru-RU" sz="4000" b="1" dirty="0" smtClean="0"/>
              <a:t>меньшим</a:t>
            </a:r>
          </a:p>
          <a:p>
            <a:pPr>
              <a:buFontTx/>
              <a:buChar char="-"/>
            </a:pPr>
            <a:r>
              <a:rPr lang="ru-RU" sz="4000" b="1" dirty="0" smtClean="0"/>
              <a:t>От самого низкого положения в обществе до наиболее высокого</a:t>
            </a:r>
            <a:endParaRPr lang="ru-RU" sz="40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576" y="1600200"/>
            <a:ext cx="3966005" cy="4972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349</Words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Обществознание 7 класс</vt:lpstr>
      <vt:lpstr>Вспомним:</vt:lpstr>
      <vt:lpstr>Вспомним:</vt:lpstr>
      <vt:lpstr>Вывод:</vt:lpstr>
      <vt:lpstr>Урок 3. Социальная структура общества</vt:lpstr>
      <vt:lpstr>Что такое социальная структура общества?</vt:lpstr>
      <vt:lpstr>Социальные группы</vt:lpstr>
      <vt:lpstr>Социальные группы</vt:lpstr>
      <vt:lpstr>Социальная лестница</vt:lpstr>
      <vt:lpstr>Социальные слои</vt:lpstr>
      <vt:lpstr>Социальные слои</vt:lpstr>
      <vt:lpstr>Социальные слои</vt:lpstr>
      <vt:lpstr>Проверим…</vt:lpstr>
      <vt:lpstr>Проверим…</vt:lpstr>
      <vt:lpstr>Проверим…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7 класс</dc:title>
  <dc:creator>Пользователь</dc:creator>
  <cp:lastModifiedBy>Пользователь</cp:lastModifiedBy>
  <cp:revision>5</cp:revision>
  <dcterms:created xsi:type="dcterms:W3CDTF">2022-09-16T16:43:30Z</dcterms:created>
  <dcterms:modified xsi:type="dcterms:W3CDTF">2022-09-18T10:24:33Z</dcterms:modified>
</cp:coreProperties>
</file>