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04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5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21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60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1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83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2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0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5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8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4CF3B-6912-4D86-A12D-7A26F308DDD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3515-0048-4BA1-AE5D-A8571579E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0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Современный урок: технологическая компетентность и творчество учителя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077072"/>
            <a:ext cx="6400800" cy="266429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Подготовила: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уководитель РМО учителей математики 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Вахитовского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района г. Казани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Горшкова Г.А.</a:t>
            </a:r>
          </a:p>
          <a:p>
            <a:pPr algn="l"/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Казань 2021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79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924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>
                <a:latin typeface="Arial" pitchFamily="34" charset="0"/>
                <a:cs typeface="Arial" pitchFamily="34" charset="0"/>
              </a:rPr>
              <a:t>Профессиональные качества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1900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доброжелательно и заинтересованно относиться к учащимся;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быть готовым принимать конструктивную критику от коллег и учащихся, вносить соответствующие коррективы в свою деятельность;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иметь собственный взгляд на социальную ситуацию и окружающий мир и быть способным поделиться своим видением с учащимися;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иметь развитую способность к критике и рефлексии;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воздерживаться от роли кладезя мудрости и знания;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понимать других людей, имеющих иные ценности, интересы и способности;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быть открытым для любых мнений учащихся по обсуждаемому вопросу;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b="1" dirty="0">
                <a:latin typeface="Arial" pitchFamily="34" charset="0"/>
                <a:cs typeface="Arial" pitchFamily="34" charset="0"/>
              </a:rPr>
              <a:t>спокойно реагировать на едкие замечания в свой адрес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иметь собственную позицию и свою манеру обучения, не быть безликим;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делиться с учащимися своими мыслями и чувствами;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демонстрировать компетентное поведение - собственную ответственность за результат, любознательность, способность к кооперации и диалогу и т.п.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демонстрировать увлеченность своим предметом;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использовать четкий, понятный, гибкий язык с образными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выражениями</a:t>
            </a:r>
            <a:endParaRPr lang="ru-RU" sz="1900" dirty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8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712968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>
                <a:latin typeface="Arial" pitchFamily="34" charset="0"/>
                <a:cs typeface="Arial" pitchFamily="34" charset="0"/>
              </a:rPr>
              <a:t>Характеристики образовательных ситуаций, </a:t>
            </a:r>
            <a:r>
              <a:rPr lang="ru-RU" sz="1900" i="1" dirty="0">
                <a:latin typeface="Arial" pitchFamily="34" charset="0"/>
                <a:cs typeface="Arial" pitchFamily="34" charset="0"/>
              </a:rPr>
              <a:t>которые должен уметь организовать любой учитель с целью создания в классе «развивающей среды»</a:t>
            </a:r>
            <a:endParaRPr lang="ru-RU" sz="1900" dirty="0">
              <a:latin typeface="Arial" pitchFamily="34" charset="0"/>
              <a:cs typeface="Arial" pitchFamily="34" charset="0"/>
            </a:endParaRP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1.Мотивация учащихся на реализацию той или иной работы, деятельности.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2.Самостоятельная, мотивированная учебная работа учащегося, деятельность (самостоятельное осуществление разных видов работы, в</a:t>
            </a:r>
            <a:br>
              <a:rPr lang="ru-RU" sz="1900" dirty="0">
                <a:latin typeface="Arial" pitchFamily="34" charset="0"/>
                <a:cs typeface="Arial" pitchFamily="34" charset="0"/>
              </a:rPr>
            </a:br>
            <a:r>
              <a:rPr lang="ru-RU" sz="1900" dirty="0">
                <a:latin typeface="Arial" pitchFamily="34" charset="0"/>
                <a:cs typeface="Arial" pitchFamily="34" charset="0"/>
              </a:rPr>
              <a:t>процессе которой происходит формирование умений, понятий, представлений - поиск нужной информации, проектирование и реализация своей деятельности, осознанность цели работы и ответственность за результат).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3.Осуществление учащимся самостоятельного выбора (темы, целей, уровня сложности задания, форм и способов работы и т.д.).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4.Наличие групповой проектной работы учащихся (определение тем и проблем, распределение обязанностей, планирование, дискуссия, оценка и рефлексивное обсуждение результатов).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5.Участие детей в различных формах дискуссии.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6.Формирование понятий и организация на их основе своих действий.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7.Система оценивания, которая позволяет и помогает учащемуся планировать свои будущие учебные результаты, самому оценивать уровень их достижения и совершенствовать 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783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96448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>
                <a:latin typeface="Arial" pitchFamily="34" charset="0"/>
                <a:cs typeface="Arial" pitchFamily="34" charset="0"/>
              </a:rPr>
              <a:t>Возможные действия учителя, направленные на создание развивающей среды</a:t>
            </a:r>
            <a:endParaRPr lang="ru-RU" sz="1900" b="1" dirty="0">
              <a:latin typeface="Arial" pitchFamily="34" charset="0"/>
              <a:cs typeface="Arial" pitchFamily="34" charset="0"/>
            </a:endParaRP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Поощрять за попытки что-то сделать самостоятельно.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Демонстрировать заинтересованность в успехе учащихся, связанном с достижением поставленных целей.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Побуждать к постановке трудных, но реалистичных целей.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Побуждать к выражению своей точки зрения, отличной от точки зрения окружающих.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Побуждать к опробованию других способов мышления и поведения.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Включать учащихся в разные виды деятельности, развивающие у них различные способности.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Создавать, разные формы мотивации, позволяющие включать в мотивированную деятельность разных учащихся и поддерживать их активность.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Позволять строить картину мира на основе своего понимания и культурных образцов.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Создавать условия для проявления инициативы на основе собственных представлений.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не бояться высказывать свое понимание проблемы. Особенно в тех случаях, когда оно расходится с пониманием большинства</a:t>
            </a:r>
          </a:p>
        </p:txBody>
      </p:sp>
    </p:spTree>
    <p:extLst>
      <p:ext uri="{BB962C8B-B14F-4D97-AF65-F5344CB8AC3E}">
        <p14:creationId xmlns:p14="http://schemas.microsoft.com/office/powerpoint/2010/main" val="339047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42493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Учить задавать вопросы и высказывать предложения.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выслушивать и стараться понять мнение других, но соблюдать право не соглашаться с ним.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понимать других людей, имеющих иные ценности, интересы и способности.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определять свою позицию относительно обсуждаемой проблемы и свою роль в групповой работе.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Доводить до полного понимания учащимися критериев оценки результатов их работы.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осуществлять самооценку своей деятельности и ее результатов по известным критериям.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Учить работать в группе, понимая, в чем состоит конечный результат при выполнении своей части работы.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Показывать, что лежит в основе эффективной работы группы.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Позволять учащимся брать на себя ответственность за конечный результат.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Делиться с учениками своими мыслями, чувствами, ожиданиями относительно обсуждаемой проблемы, темы или конкретной ситуации их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427808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95" y="908720"/>
            <a:ext cx="889248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Показывать ученикам, как можно самостоятельно учиться и придумывать что-то новое.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Поддерживать учащихся, когда они делают ошибки, и помогать справляться с ними.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Показывать относительность любого знания и его связь с ценностями, целями и способами мышления тех, кто их породил.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Демонстрировать учащимся, что осознание того, что я чего-то «не знаю», «не умею» или «не понимаю», не только не стыдно, но является</a:t>
            </a:r>
            <a:br>
              <a:rPr lang="ru-RU" sz="1900" dirty="0">
                <a:latin typeface="Arial" pitchFamily="34" charset="0"/>
                <a:cs typeface="Arial" pitchFamily="34" charset="0"/>
              </a:rPr>
            </a:br>
            <a:r>
              <a:rPr lang="ru-RU" sz="1900" dirty="0">
                <a:latin typeface="Arial" pitchFamily="34" charset="0"/>
                <a:cs typeface="Arial" pitchFamily="34" charset="0"/>
              </a:rPr>
              <a:t>первым шагом к «знаю», «умею» и «понимаю»</a:t>
            </a:r>
          </a:p>
        </p:txBody>
      </p:sp>
    </p:spTree>
    <p:extLst>
      <p:ext uri="{BB962C8B-B14F-4D97-AF65-F5344CB8AC3E}">
        <p14:creationId xmlns:p14="http://schemas.microsoft.com/office/powerpoint/2010/main" val="1423450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7704856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i="1" dirty="0">
                <a:latin typeface="Arial" pitchFamily="34" charset="0"/>
                <a:cs typeface="Arial" pitchFamily="34" charset="0"/>
              </a:rPr>
              <a:t>Основные компетенции современного учителя</a:t>
            </a:r>
            <a:endParaRPr lang="ru-RU" sz="1900" b="1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учиться вместе с учениками, самостоятельно закрывая свои «образовательные дыры».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планировать и организовывать самостоятельную деятельность учащихся (помогать учащемуся определять цели и образовательные результаты на языке умений/компетенций).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мотивировать учащихся, включая их в разнообразные виды деятельности, позволяющие наработать им требуемые компетенции;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«</a:t>
            </a:r>
            <a:r>
              <a:rPr lang="ru-RU" sz="1900" dirty="0" err="1">
                <a:latin typeface="Arial" pitchFamily="34" charset="0"/>
                <a:cs typeface="Arial" pitchFamily="34" charset="0"/>
              </a:rPr>
              <a:t>сценировать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» учебный процесс, используя разнообразные формы организации деятельности и включая разных учащихся в разные виды работы и деятельности, с учетом их склонностей, индивидуальных особенностей и интересов.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занимать позицию эксперта в отношении демонстрируемых учащимся компетенций в разных видах деятельности и оценивать их при помощи соответствующих критериев.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подмечать склонности учащегося и в соответствии с ними определять наиболее подходящий для него учебный материал или деятельность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908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60" y="764704"/>
            <a:ext cx="896448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Владеть проектным мышлением и уметь организовать групповую проектную деятельность учащихся и руководить ею.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Владеть исследовательским мышлением, умея организовать исследовательскую работу учащихся и руководить ею.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Использовать систему оценивания, позволяющую учащимся адекватно оценивать свои достижения и совершенствовать их.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осуществлять рефлексию своей деятельности и своего поведения и уметь организовать ее у учащихся в процессе учебных занятий.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организовать понятийную работу учащихся.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Уметь вести занятия в режиме диалога и дискуссии, создавая атмосферу, в которой учащиеся хотели бы высказывать свои сомнения, мнения и точки зрения на обсуждаемый предмет, дискутируя не только между собой, но и с учителем, принимая то, что собственная точка зрения может быть также подвергнута сомнению и критике.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Владеть компьютерными технологиями и использовать их в учебном процессе</a:t>
            </a:r>
          </a:p>
        </p:txBody>
      </p:sp>
    </p:spTree>
    <p:extLst>
      <p:ext uri="{BB962C8B-B14F-4D97-AF65-F5344CB8AC3E}">
        <p14:creationId xmlns:p14="http://schemas.microsoft.com/office/powerpoint/2010/main" val="3973609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0648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>
                <a:latin typeface="Arial" pitchFamily="34" charset="0"/>
                <a:cs typeface="Arial" pitchFamily="34" charset="0"/>
              </a:rPr>
              <a:t>Педагогические методы, способы и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технологии</a:t>
            </a:r>
          </a:p>
          <a:p>
            <a:pPr algn="ctr"/>
            <a:endParaRPr lang="ru-RU" sz="1900" dirty="0">
              <a:latin typeface="Arial" pitchFamily="34" charset="0"/>
              <a:cs typeface="Arial" pitchFamily="34" charset="0"/>
            </a:endParaRP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Используются все возможные методы, способы и технологии, позволяющие достигать поставленных целей. Среди них можно отметить: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Технологию «критического мышления».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Проектно-исследовательский метод.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Организацию разнообразных форм диалога и дискуссий.</a:t>
            </a: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- Методы формирования понятий.</a:t>
            </a:r>
          </a:p>
          <a:p>
            <a:pPr marL="342900" indent="-342900">
              <a:buFontTx/>
              <a:buChar char="-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Компьютерные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технологии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1900" dirty="0">
              <a:latin typeface="Arial" pitchFamily="34" charset="0"/>
              <a:cs typeface="Arial" pitchFamily="34" charset="0"/>
            </a:endParaRPr>
          </a:p>
          <a:p>
            <a:r>
              <a:rPr lang="ru-RU" sz="1900" b="1" dirty="0">
                <a:latin typeface="Arial" pitchFamily="34" charset="0"/>
                <a:cs typeface="Arial" pitchFamily="34" charset="0"/>
              </a:rPr>
              <a:t>Профессиональные позиции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1900" dirty="0">
              <a:latin typeface="Arial" pitchFamily="34" charset="0"/>
              <a:cs typeface="Arial" pitchFamily="34" charset="0"/>
            </a:endParaRPr>
          </a:p>
          <a:p>
            <a:r>
              <a:rPr lang="ru-RU" sz="1900" dirty="0">
                <a:latin typeface="Arial" pitchFamily="34" charset="0"/>
                <a:cs typeface="Arial" pitchFamily="34" charset="0"/>
              </a:rPr>
              <a:t>Все указанные методы отражают принципиально новый подход к обучению, который в западной педагогике получил название  </a:t>
            </a:r>
            <a:r>
              <a:rPr lang="ru-RU" sz="1900" b="1" dirty="0">
                <a:latin typeface="Arial" pitchFamily="34" charset="0"/>
                <a:cs typeface="Arial" pitchFamily="34" charset="0"/>
              </a:rPr>
              <a:t>конструктивистская дидактика.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31810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7128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Как же развить технологическую компетентность учителя?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- определение учителем дефицита компетентности (диагностика профессиональных затруднений и барьеров: субъективно - «что я не знаю, не умею, не получается, но хочу», объективно - «что я должен на самом деле уметь делать» - в сравнении с требованиями, предъявляемыми к технологической составляющей компетентности);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- моделирование траектории индивидуального развития, соответствующей результатам диагностики и направленной на преодоление барьеров, ликвидацию затруднений, реализацию интересов педагога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- определение индивидуализированного учебно-методического комплекта сопровождения развития технологической компетентности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3321350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409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Общетеоретическая и практическая подготовка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знание теории и методологии учебного предмета;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знание структуры и содержания технологий обучения;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умение диагностировать возрастные, индивидуальные и личностные особенности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учащихся и, соответственно, владеть дифференцированным подходом к ребенку как средством оптимизации педагогического процесса;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свободное владение методикой обучения на разных возрастных ступенях обучения учащихся;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знание вариативных учебных планов и программ, учебно-методических комплексов обучения, дополнительных средств обучения;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- владение актуальной </a:t>
            </a:r>
            <a:r>
              <a:rPr lang="ru-RU" sz="2400" strike="sngStrike" dirty="0">
                <a:latin typeface="Arial" pitchFamily="34" charset="0"/>
                <a:cs typeface="Arial" pitchFamily="34" charset="0"/>
              </a:rPr>
              <a:t>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</a:t>
            </a:r>
            <a:r>
              <a:rPr lang="ru-RU" sz="2400" strike="sngStrike" dirty="0">
                <a:latin typeface="Arial" pitchFamily="34" charset="0"/>
                <a:cs typeface="Arial" pitchFamily="34" charset="0"/>
              </a:rPr>
              <a:t>ц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ией о новых подходах к обучению предмету и умение использовать эту информацию в работе</a:t>
            </a:r>
          </a:p>
        </p:txBody>
      </p:sp>
    </p:spTree>
    <p:extLst>
      <p:ext uri="{BB962C8B-B14F-4D97-AF65-F5344CB8AC3E}">
        <p14:creationId xmlns:p14="http://schemas.microsoft.com/office/powerpoint/2010/main" val="256875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Компетентность - это способность учителя действовать в ситуации неопределенности. Чем выше неопределенность, тем значительнее эта способность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672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Когнитивные методы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Метод эвристических вопросов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позволяет получить информацию о каком-либо педагогическом объекте (процессе, ситуации) с помощью семи ключевых вопросов: кто? что? зачем? где? чем? как? когда?</a:t>
            </a:r>
            <a:r>
              <a:rPr lang="ru-RU" dirty="0">
                <a:latin typeface="Arial" pitchFamily="34" charset="0"/>
                <a:cs typeface="Arial" pitchFamily="34" charset="0"/>
              </a:rPr>
              <a:t> Парные сочетания вопросов приводят к появлению нового вопроса, например, как - когда? Ответы на данные вопросы и всевозможные их сочетания способствуют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появлению </a:t>
            </a:r>
            <a:r>
              <a:rPr lang="ru-RU" dirty="0">
                <a:latin typeface="Arial" pitchFamily="34" charset="0"/>
                <a:cs typeface="Arial" pitchFamily="34" charset="0"/>
              </a:rPr>
              <a:t>интересных идей и решений относительно исследуемого объекта (процесса, ситуации). Работа идет в парах. Каждая пара получает задание: исследовать какой-то педагогический объект в соответствии с этими вопросами, например, «педагогическая техника учителя», «дифференциация обучения», «метод» и т.п. Результатом являются знания об исследуемом объекте и понимание условий их использования.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Метод сравнения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применяется, чтобы сопоставить версии и точки зрения разных слушателей между собой и с культурно-историческими аналогами, которые формулировали известные педагоги,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дидакты</a:t>
            </a:r>
            <a:r>
              <a:rPr lang="ru-RU" dirty="0">
                <a:latin typeface="Arial" pitchFamily="34" charset="0"/>
                <a:cs typeface="Arial" pitchFamily="34" charset="0"/>
              </a:rPr>
              <a:t>, философы. Работа идет в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микрогруппах</a:t>
            </a:r>
            <a:r>
              <a:rPr lang="ru-RU" dirty="0">
                <a:latin typeface="Arial" pitchFamily="34" charset="0"/>
                <a:cs typeface="Arial" pitchFamily="34" charset="0"/>
              </a:rPr>
              <a:t>, которые получают одинаковое задание проанализировать предложенную педагогическую ситуацию. Затем их решения сравниваются.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Метод эвристических наблюдений</a:t>
            </a:r>
            <a:r>
              <a:rPr lang="ru-RU" dirty="0">
                <a:latin typeface="Arial" pitchFamily="34" charset="0"/>
                <a:cs typeface="Arial" pitchFamily="34" charset="0"/>
              </a:rPr>
              <a:t> применяется при посещении уроков коллег во время практики</a:t>
            </a:r>
          </a:p>
        </p:txBody>
      </p:sp>
    </p:spTree>
    <p:extLst>
      <p:ext uri="{BB962C8B-B14F-4D97-AF65-F5344CB8AC3E}">
        <p14:creationId xmlns:p14="http://schemas.microsoft.com/office/powerpoint/2010/main" val="363754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74888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Arial" pitchFamily="34" charset="0"/>
                <a:cs typeface="Arial" pitchFamily="34" charset="0"/>
              </a:rPr>
              <a:t>Метод конструирования правил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позволяет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создать, «открыть» некоторые требования, предъявляемые, например, к организации урока,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к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осуществлению процесса дифференциации обучения, к изучению уровня школьных достижений учащихся, к проведению эксперимента на уроке, к написанию школьниками исследовательских работ, к организации самостоятельной работы и т.п. Работа идет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микрогруппах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По завершении правила, созданные слушателями, обсуждаются и сравниваются с общепринятыми.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Метод гипотез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развивает навыки предвидения, прогнозирования собственных педагогических действий. Предлагаются прогностические задачи типа «что будет, если...</a:t>
            </a:r>
          </a:p>
        </p:txBody>
      </p:sp>
    </p:spTree>
    <p:extLst>
      <p:ext uri="{BB962C8B-B14F-4D97-AF65-F5344CB8AC3E}">
        <p14:creationId xmlns:p14="http://schemas.microsoft.com/office/powerpoint/2010/main" val="1793489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129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Arial" pitchFamily="34" charset="0"/>
                <a:cs typeface="Arial" pitchFamily="34" charset="0"/>
              </a:rPr>
              <a:t>Креативные методы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latin typeface="Arial" pitchFamily="34" charset="0"/>
                <a:cs typeface="Arial" pitchFamily="34" charset="0"/>
              </a:rPr>
              <a:t>"Мозговой штурм»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(А.Ф. Осборн) позволяет собрать как можно большее число идей, способов решения чего-либо, освобождая участников обсуждения от инерции мышления и стереотипов. Работа ведется в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микрогруппах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по направлениям: анализ проблемной ситуации, генерация идей, оценка идей, генерация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контридей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Затем полученные в группах идеи систематизируются, соединяются по общим основаниям и далее рассматриваются всевозможные риски и препятствия, возникающие на основании выдвинутых идей. Оцениваются сделанные критические замечания. Окончательно отбираются только те идеи, которые не были отвергнуты критическими замечаниями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latin typeface="Arial" pitchFamily="34" charset="0"/>
                <a:cs typeface="Arial" pitchFamily="34" charset="0"/>
              </a:rPr>
              <a:t>Педагогические методы ученика, находящегося в роли учителя,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способствуют осмыслению своих профессиональных затруднений и поиску способов устранения этих затруднений</a:t>
            </a:r>
          </a:p>
        </p:txBody>
      </p:sp>
    </p:spTree>
    <p:extLst>
      <p:ext uri="{BB962C8B-B14F-4D97-AF65-F5344CB8AC3E}">
        <p14:creationId xmlns:p14="http://schemas.microsoft.com/office/powerpoint/2010/main" val="2536817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>
                <a:latin typeface="Arial" pitchFamily="34" charset="0"/>
                <a:cs typeface="Arial" pitchFamily="34" charset="0"/>
              </a:rPr>
              <a:t>Оргдеятельностные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методы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>
                <a:latin typeface="Arial" pitchFamily="34" charset="0"/>
                <a:cs typeface="Arial" pitchFamily="34" charset="0"/>
              </a:rPr>
              <a:t>Метод самоопределения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позволяет развивать разнообразные умения, среди которых умение планировать свою деятельность,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отбирать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оптимальные средства и определять условия для достижения целей, умения адекватно оценивать свои результаты 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545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28092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>
                <a:latin typeface="Arial" pitchFamily="34" charset="0"/>
                <a:cs typeface="Arial" pitchFamily="34" charset="0"/>
              </a:rPr>
              <a:t>Заповеди современного учителя самому себе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1.Прими все то, что есть в ребенке, как естественное, сообразное его природе,</a:t>
            </a:r>
            <a:r>
              <a:rPr lang="ru-RU" dirty="0">
                <a:latin typeface="Arial" pitchFamily="34" charset="0"/>
                <a:cs typeface="Arial" pitchFamily="34" charset="0"/>
              </a:rPr>
              <a:t> пусть даже это и не соответствует твоим знаниям, культурным представлениям и нравственным установкам.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(Единственное исключение – неприятие в ребенке того, что угрожает здоровью людей и его здоровью).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2.Сопроводи его позитивную самореализацию,</a:t>
            </a:r>
            <a:r>
              <a:rPr lang="ru-RU" dirty="0">
                <a:latin typeface="Arial" pitchFamily="34" charset="0"/>
                <a:cs typeface="Arial" pitchFamily="34" charset="0"/>
              </a:rPr>
              <a:t> приняв все проявления ребенка, как положительные, так и отрицательные.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(Если всячески помогать и одобрять труд ребенка, стимулировать его творческие идеи, то именно они будут расти в нем и развиваться).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3.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Старайся ничему не учить ребенка напрямую. Учись сам. </a:t>
            </a:r>
            <a:r>
              <a:rPr lang="ru-RU" dirty="0">
                <a:latin typeface="Arial" pitchFamily="34" charset="0"/>
                <a:cs typeface="Arial" pitchFamily="34" charset="0"/>
              </a:rPr>
              <a:t>Тогда ребенок, находясь с тобой, будет всегда видеть, чувствовать и знать, как можно учиться. На занятиях живописью рисуй сам, если все сочиняют сказку – сочиняй и ты, на математике решай задачи вместе со всеми.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4.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Ищи истину вместе с ними</a:t>
            </a:r>
            <a:r>
              <a:rPr lang="ru-RU" dirty="0">
                <a:latin typeface="Arial" pitchFamily="34" charset="0"/>
                <a:cs typeface="Arial" pitchFamily="34" charset="0"/>
              </a:rPr>
              <a:t>. Не задавай детям вопросов, на которые знаешь ответы (ты думаешь, что знаешь). (Иногда можно применить проблемную ситуацию с известным тебе решением, но в итоге всегда стремись оказаться вмести с детьми в одинаковом неведении. Ощути радость совместного с ними творчества и открытия).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5.Искренне восхищайся всем красивым,</a:t>
            </a:r>
            <a:r>
              <a:rPr lang="ru-RU" dirty="0">
                <a:latin typeface="Arial" pitchFamily="34" charset="0"/>
                <a:cs typeface="Arial" pitchFamily="34" charset="0"/>
              </a:rPr>
              <a:t> что видишь вокруг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(Находи прекрасное в природе, в искусстве, в поступках людей. Пусть дети будут подражать тебе в таком восторге. Через подражание в чувствах им откроется и сам источник красивого).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407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Под профессиональной компетентностью применительно к педагогической деятельности понимается интегральная характеристика личности и профессионализма учителя, определяющая его способность результативно решать профессиональные задачи, возникающие в педагогической деятельности в конкретных реальных ситуациях. При этом учителю приходится использовать свои знания, умения, опыт, жизненные ценности и нравственные ориентиры, свои интересы и наклонности</a:t>
            </a:r>
          </a:p>
        </p:txBody>
      </p:sp>
    </p:spTree>
    <p:extLst>
      <p:ext uri="{BB962C8B-B14F-4D97-AF65-F5344CB8AC3E}">
        <p14:creationId xmlns:p14="http://schemas.microsoft.com/office/powerpoint/2010/main" val="194220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технологическая компетентность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844824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- блок знаний (методологических, информационно-содержательных, методических, технологических, творческих),</a:t>
            </a:r>
          </a:p>
          <a:p>
            <a:r>
              <a:rPr lang="ru-RU" sz="3200" dirty="0">
                <a:latin typeface="Arial" pitchFamily="34" charset="0"/>
                <a:cs typeface="Arial" pitchFamily="34" charset="0"/>
              </a:rPr>
              <a:t>- педагогическая техника, набор различных методов и приемов педагогического воздействия и взаимодействия, умения проектировать и конструировать новые технологии, творческие способности и умения</a:t>
            </a:r>
          </a:p>
        </p:txBody>
      </p:sp>
    </p:spTree>
    <p:extLst>
      <p:ext uri="{BB962C8B-B14F-4D97-AF65-F5344CB8AC3E}">
        <p14:creationId xmlns:p14="http://schemas.microsoft.com/office/powerpoint/2010/main" val="2913246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критерии педагогических технологий: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587" y="126876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Системность (комплексность, целостность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Научность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концептуальнось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развивающий характер);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Структурированность (логичность,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алгоритмичность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процессуальность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преемственность, вариативность);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Управляемость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диагностичность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прогнозируемость, эффективность, оптимальность,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воспроизводимость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9698" y="357708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основные критерии </a:t>
            </a:r>
            <a:r>
              <a:rPr lang="ru-RU" sz="2400" b="1" i="1" u="sng" dirty="0">
                <a:latin typeface="Arial" pitchFamily="34" charset="0"/>
                <a:cs typeface="Arial" pitchFamily="34" charset="0"/>
              </a:rPr>
              <a:t>развития технологической компетентности учителя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698" y="4456570"/>
            <a:ext cx="8554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целесообразность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(по направленности);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творчество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(по содержанию деятельности);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технологичность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(по уровню педагогической техники);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оптимальность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(по выбору эффективных средств);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продуктивность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(по результату)</a:t>
            </a:r>
          </a:p>
        </p:txBody>
      </p:sp>
    </p:spTree>
    <p:extLst>
      <p:ext uri="{BB962C8B-B14F-4D97-AF65-F5344CB8AC3E}">
        <p14:creationId xmlns:p14="http://schemas.microsoft.com/office/powerpoint/2010/main" val="105067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Arial" pitchFamily="34" charset="0"/>
                <a:cs typeface="Arial" pitchFamily="34" charset="0"/>
              </a:rPr>
              <a:t>Педагогическое творчество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предполагает наличие у педагога системы качеств, характеризующих его как творческую личность – эрудиции, креативности,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рефлексивности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способности предвидеть и проектировать, активности и воли и др.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40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err="1">
                <a:latin typeface="Arial" pitchFamily="34" charset="0"/>
                <a:cs typeface="Arial" pitchFamily="34" charset="0"/>
              </a:rPr>
              <a:t>Компетентностный</a:t>
            </a:r>
            <a:r>
              <a:rPr lang="ru-RU" sz="2700" b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подход в </a:t>
            </a:r>
            <a:r>
              <a:rPr lang="ru-RU" sz="2700" b="1" dirty="0">
                <a:latin typeface="Arial" pitchFamily="34" charset="0"/>
                <a:cs typeface="Arial" pitchFamily="34" charset="0"/>
              </a:rPr>
              <a:t>образовании 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основывается на следующих принципах: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- Образование для жизни, для успешной социализации в обществе и личностного развития.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- Оценивание для обеспечения возможности учащемуся самому планировать свои образовательные результаты и совершенствовать их в процессе постоянной самооценки.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- Разнообразные формы организации самостоятельной, осмысленной деятельности учащихся на основе собственной мотивации и ответственности за результат.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56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ключевые компетенции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учителя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89439"/>
            <a:ext cx="82809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1.Коммуникативные (понимание текстов, работа с информацией, выступление, написание текстов).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2.Информационные технологии (компьютерные - интернет, электронная почта, программирование 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т.д</a:t>
            </a:r>
            <a:r>
              <a:rPr lang="ru-RU" dirty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3.Исследовательские (естественно-научные и гуманитарные методы исследования).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4.Проектные (проектное мышление разработка проектов и участие в их реализации).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5.Работа с числами (вычисления, использование математических методов для решения практических задач).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6.Организационные (координация деятельности людей для достижения целей).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7.Работа в группе (взаимодействие с другими в процессе достижения общей цели).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8.Умение учиться (планирование, рефлексия, самооценка, самостоятельная работа по теме, поиск информации из разных источников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и т.д.).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9.Личностная (рефлексия сильных и слабых сторон своей личности, характера, приспособление к своим личностным особенностям, принятие себя, своего «Я»).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10.Решение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10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1938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ценности и принципы работы и общения с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учениками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620688"/>
            <a:ext cx="878497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свобода учащегося быть самим собой;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каждый человек обладает своим «совершенством»;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помочь каждому учащемуся его индивидуальные дарования сделать социально плодотворными;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индивидуальное развитие каждого учащегося соответствует его способностям, интересам и возможностям;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человек учится только тому, что соответствует его способностям, интересам и что он считает полезным для себя;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чтобы быть успешным в современном обществе, выпускник должен владеть соответствующим комплексом ключевых компетенций;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приобщение учащегося к той культурной традиции, которая в максимальной степени может способствовать его развитию</a:t>
            </a:r>
          </a:p>
        </p:txBody>
      </p:sp>
    </p:spTree>
    <p:extLst>
      <p:ext uri="{BB962C8B-B14F-4D97-AF65-F5344CB8AC3E}">
        <p14:creationId xmlns:p14="http://schemas.microsoft.com/office/powerpoint/2010/main" val="38156804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1754</Words>
  <Application>Microsoft Office PowerPoint</Application>
  <PresentationFormat>Экран (4:3)</PresentationFormat>
  <Paragraphs>159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Современный урок: технологическая компетентность и творчество учителя</vt:lpstr>
      <vt:lpstr>Компетентность - это способность учителя действовать в ситуации неопределенности. Чем выше неопределенность, тем значительнее эта способность</vt:lpstr>
      <vt:lpstr>Под профессиональной компетентностью применительно к педагогической деятельности понимается интегральная характеристика личности и профессионализма учителя, определяющая его способность результативно решать профессиональные задачи, возникающие в педагогической деятельности в конкретных реальных ситуациях. При этом учителю приходится использовать свои знания, умения, опыт, жизненные ценности и нравственные ориентиры, свои интересы и наклонности</vt:lpstr>
      <vt:lpstr>технологическая компетентность</vt:lpstr>
      <vt:lpstr>критерии педагогических технологий: </vt:lpstr>
      <vt:lpstr>Педагогическое творчество предполагает наличие у педагога системы качеств, характеризующих его как творческую личность – эрудиции, креативности, рефлексивности, способности предвидеть и проектировать, активности и воли и др. </vt:lpstr>
      <vt:lpstr>Компетентностный подход в образовании основывается на следующих принципах: - Образование для жизни, для успешной социализации в обществе и личностного развития. - Оценивание для обеспечения возможности учащемуся самому планировать свои образовательные результаты и совершенствовать их в процессе постоянной самооценки. - Разнообразные формы организации самостоятельной, осмысленной деятельности учащихся на основе собственной мотивации и ответственности за результат.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2021-11-07T13:42:58Z</dcterms:created>
  <dcterms:modified xsi:type="dcterms:W3CDTF">2021-11-07T14:48:45Z</dcterms:modified>
</cp:coreProperties>
</file>