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7" r:id="rId22"/>
    <p:sldId id="278" r:id="rId23"/>
    <p:sldId id="279" r:id="rId24"/>
    <p:sldId id="275" r:id="rId2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96" y="-30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710425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037555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902178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546024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730157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48305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06108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825201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19025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095586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6082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B4CF3B-6912-4D86-A12D-7A26F308DDD9}" type="datetimeFigureOut">
              <a:rPr lang="ru-RU" smtClean="0"/>
              <a:t>07.11.2021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C83515-0048-4BA1-AE5D-A8571579E80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95609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3568" y="836712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ru-RU" b="1" dirty="0"/>
              <a:t>Современный урок: технологическая компетентность и творчество учителя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707904" y="4077072"/>
            <a:ext cx="6400800" cy="2664296"/>
          </a:xfrm>
        </p:spPr>
        <p:txBody>
          <a:bodyPr>
            <a:normAutofit fontScale="85000" lnSpcReduction="20000"/>
          </a:bodyPr>
          <a:lstStyle/>
          <a:p>
            <a:pPr algn="l"/>
            <a:r>
              <a:rPr lang="ru-RU" sz="20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Подготовила: </a:t>
            </a:r>
          </a:p>
          <a:p>
            <a:pPr algn="l"/>
            <a:r>
              <a:rPr lang="ru-RU" sz="2000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р</a:t>
            </a:r>
            <a:r>
              <a:rPr lang="ru-RU" sz="20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уководитель РМО учителей математики </a:t>
            </a:r>
          </a:p>
          <a:p>
            <a:pPr algn="l"/>
            <a:r>
              <a:rPr lang="ru-RU" sz="2000" dirty="0" err="1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Вахитовского</a:t>
            </a:r>
            <a:r>
              <a:rPr lang="ru-RU" sz="20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 района г. Казани</a:t>
            </a:r>
          </a:p>
          <a:p>
            <a:pPr algn="l"/>
            <a:r>
              <a:rPr lang="ru-RU" sz="20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Горшкова Г.А.</a:t>
            </a:r>
          </a:p>
          <a:p>
            <a:pPr algn="l"/>
            <a:endParaRPr lang="ru-RU" sz="20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  <a:p>
            <a:pPr algn="l"/>
            <a:endParaRPr lang="ru-RU" sz="2000" dirty="0" smtClean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  <a:p>
            <a:pPr algn="l"/>
            <a:endParaRPr lang="ru-RU" sz="20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  <a:p>
            <a:pPr algn="l"/>
            <a:endParaRPr lang="ru-RU" sz="2000" dirty="0" smtClean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  <a:p>
            <a:pPr algn="l"/>
            <a:endParaRPr lang="ru-RU" sz="2000" dirty="0" smtClean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  <a:p>
            <a:pPr algn="l"/>
            <a:r>
              <a:rPr lang="ru-RU" sz="20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Казань 2021</a:t>
            </a:r>
            <a:endParaRPr lang="ru-RU" sz="20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5337988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07504" y="332656"/>
            <a:ext cx="8892480" cy="62478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900" b="1" dirty="0">
                <a:latin typeface="Arial" pitchFamily="34" charset="0"/>
                <a:cs typeface="Arial" pitchFamily="34" charset="0"/>
              </a:rPr>
              <a:t>Профессиональные качества</a:t>
            </a:r>
            <a:r>
              <a:rPr lang="ru-RU" sz="1900" b="1" dirty="0" smtClean="0">
                <a:latin typeface="Arial" pitchFamily="34" charset="0"/>
                <a:cs typeface="Arial" pitchFamily="34" charset="0"/>
              </a:rPr>
              <a:t>:</a:t>
            </a:r>
          </a:p>
          <a:p>
            <a:endParaRPr lang="ru-RU" sz="1900" dirty="0">
              <a:latin typeface="Arial" pitchFamily="34" charset="0"/>
              <a:cs typeface="Arial" pitchFamily="34" charset="0"/>
            </a:endParaRP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доброжелательно и заинтересованно относиться к учащимся;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быть готовым принимать конструктивную критику от коллег и учащихся, вносить соответствующие коррективы в свою деятельность;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иметь собственный взгляд на социальную ситуацию и окружающий мир и быть способным поделиться своим видением с учащимися;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иметь развитую способность к критике и рефлексии;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воздерживаться от роли кладезя мудрости и знания;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понимать других людей, имеющих иные ценности, интересы и способности;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быть открытым для любых мнений учащихся по обсуждаемому вопросу;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b="1" dirty="0">
                <a:latin typeface="Arial" pitchFamily="34" charset="0"/>
                <a:cs typeface="Arial" pitchFamily="34" charset="0"/>
              </a:rPr>
              <a:t>спокойно реагировать на едкие замечания в свой адрес</a:t>
            </a:r>
            <a:r>
              <a:rPr lang="ru-RU" sz="1900" dirty="0">
                <a:latin typeface="Arial" pitchFamily="34" charset="0"/>
                <a:cs typeface="Arial" pitchFamily="34" charset="0"/>
              </a:rPr>
              <a:t>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иметь собственную позицию и свою манеру обучения, не быть безликим;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уметь делиться с учащимися своими мыслями и чувствами;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демонстрировать компетентное поведение - собственную ответственность за результат, любознательность, способность к кооперации и диалогу и т.п.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демонстрировать увлеченность своим предметом;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использовать четкий, понятный, гибкий язык с образными </a:t>
            </a:r>
            <a:r>
              <a:rPr lang="ru-RU" sz="1900" dirty="0" smtClean="0">
                <a:latin typeface="Arial" pitchFamily="34" charset="0"/>
                <a:cs typeface="Arial" pitchFamily="34" charset="0"/>
              </a:rPr>
              <a:t>выражениями</a:t>
            </a:r>
            <a:endParaRPr lang="ru-RU" sz="1900" dirty="0">
              <a:latin typeface="Arial" pitchFamily="34" charset="0"/>
              <a:cs typeface="Arial" pitchFamily="34" charset="0"/>
            </a:endParaRPr>
          </a:p>
          <a:p>
            <a:endParaRPr lang="ru-RU" sz="20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9218312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51520" y="404664"/>
            <a:ext cx="8712968" cy="65094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900" b="1" i="1" dirty="0">
                <a:latin typeface="Arial" pitchFamily="34" charset="0"/>
                <a:cs typeface="Arial" pitchFamily="34" charset="0"/>
              </a:rPr>
              <a:t>Характеристики образовательных ситуаций, </a:t>
            </a:r>
            <a:r>
              <a:rPr lang="ru-RU" sz="1900" i="1" dirty="0">
                <a:latin typeface="Arial" pitchFamily="34" charset="0"/>
                <a:cs typeface="Arial" pitchFamily="34" charset="0"/>
              </a:rPr>
              <a:t>которые должен уметь организовать любой учитель с целью создания в классе «развивающей среды»</a:t>
            </a:r>
            <a:endParaRPr lang="ru-RU" sz="1900" dirty="0">
              <a:latin typeface="Arial" pitchFamily="34" charset="0"/>
              <a:cs typeface="Arial" pitchFamily="34" charset="0"/>
            </a:endParaRP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1.Мотивация учащихся на реализацию той или иной работы, деятельности.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2.Самостоятельная, мотивированная учебная работа учащегося, деятельность (самостоятельное осуществление разных видов работы, в</a:t>
            </a:r>
            <a:br>
              <a:rPr lang="ru-RU" sz="1900" dirty="0">
                <a:latin typeface="Arial" pitchFamily="34" charset="0"/>
                <a:cs typeface="Arial" pitchFamily="34" charset="0"/>
              </a:rPr>
            </a:br>
            <a:r>
              <a:rPr lang="ru-RU" sz="1900" dirty="0">
                <a:latin typeface="Arial" pitchFamily="34" charset="0"/>
                <a:cs typeface="Arial" pitchFamily="34" charset="0"/>
              </a:rPr>
              <a:t>процессе которой происходит формирование умений, понятий, представлений - поиск нужной информации, проектирование и реализация своей деятельности, осознанность цели работы и ответственность за результат).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3.Осуществление учащимся самостоятельного выбора (темы, целей, уровня сложности задания, форм и способов работы и т.д.).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4.Наличие групповой проектной работы учащихся (определение тем и проблем, распределение обязанностей, планирование, дискуссия, оценка и рефлексивное обсуждение результатов).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5.Участие детей в различных формах дискуссии.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6.Формирование понятий и организация на их основе своих действий.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7.Система оценивания, которая позволяет и помогает учащемуся планировать свои будущие учебные результаты, самому оценивать уровень их достижения и совершенствовать их.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4378395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9512" y="476672"/>
            <a:ext cx="8964488" cy="59400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900" b="1" i="1" dirty="0">
                <a:latin typeface="Arial" pitchFamily="34" charset="0"/>
                <a:cs typeface="Arial" pitchFamily="34" charset="0"/>
              </a:rPr>
              <a:t>Возможные действия учителя, направленные на создание развивающей среды</a:t>
            </a:r>
            <a:endParaRPr lang="ru-RU" sz="1900" b="1" dirty="0">
              <a:latin typeface="Arial" pitchFamily="34" charset="0"/>
              <a:cs typeface="Arial" pitchFamily="34" charset="0"/>
            </a:endParaRP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Поощрять за попытки что-то сделать самостоятельно.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Демонстрировать заинтересованность в успехе учащихся, связанном с достижением поставленных целей.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Побуждать к постановке трудных, но реалистичных целей.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Побуждать к выражению своей точки зрения, отличной от точки зрения окружающих.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Побуждать к опробованию других способов мышления и поведения.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Включать учащихся в разные виды деятельности, развивающие у них различные способности.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Создавать, разные формы мотивации, позволяющие включать в мотивированную деятельность разных учащихся и поддерживать их активность.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Позволять строить картину мира на основе своего понимания и культурных образцов.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Создавать условия для проявления инициативы на основе собственных представлений.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Учить не бояться высказывать свое понимание проблемы. Особенно в тех случаях, когда оно расходится с пониманием большинства</a:t>
            </a:r>
          </a:p>
        </p:txBody>
      </p:sp>
    </p:spTree>
    <p:extLst>
      <p:ext uri="{BB962C8B-B14F-4D97-AF65-F5344CB8AC3E}">
        <p14:creationId xmlns:p14="http://schemas.microsoft.com/office/powerpoint/2010/main" val="339047428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51520" y="404664"/>
            <a:ext cx="8424936" cy="56477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/>
              <a:t>- </a:t>
            </a:r>
            <a:r>
              <a:rPr lang="ru-RU" sz="1900" dirty="0">
                <a:latin typeface="Arial" pitchFamily="34" charset="0"/>
                <a:cs typeface="Arial" pitchFamily="34" charset="0"/>
              </a:rPr>
              <a:t>Учить задавать вопросы и высказывать предложения.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Учить выслушивать и стараться понять мнение других, но соблюдать право не соглашаться с ним.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Учить понимать других людей, имеющих иные ценности, интересы и способности.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Учить определять свою позицию относительно обсуждаемой проблемы и свою роль в групповой работе.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Доводить до полного понимания учащимися критериев оценки результатов их работы.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Учить осуществлять самооценку своей деятельности и ее результатов по известным критериям.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Учить работать в группе, понимая, в чем состоит конечный результат при выполнении своей части работы.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Показывать, что лежит в основе эффективной работы группы.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Позволять учащимся брать на себя ответственность за конечный результат.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Делиться с учениками своими мыслями, чувствами, ожиданиями относительно обсуждаемой проблемы, темы или конкретной ситуации их деятельности</a:t>
            </a:r>
          </a:p>
        </p:txBody>
      </p:sp>
    </p:spTree>
    <p:extLst>
      <p:ext uri="{BB962C8B-B14F-4D97-AF65-F5344CB8AC3E}">
        <p14:creationId xmlns:p14="http://schemas.microsoft.com/office/powerpoint/2010/main" val="342780843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4095" y="908720"/>
            <a:ext cx="8892480" cy="27238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900" dirty="0">
                <a:latin typeface="Arial" pitchFamily="34" charset="0"/>
                <a:cs typeface="Arial" pitchFamily="34" charset="0"/>
              </a:rPr>
              <a:t>- Показывать ученикам, как можно самостоятельно учиться и придумывать что-то новое.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Поддерживать учащихся, когда они делают ошибки, и помогать справляться с ними.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Показывать относительность любого знания и его связь с ценностями, целями и способами мышления тех, кто их породил.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Демонстрировать учащимся, что осознание того, что я чего-то «не знаю», «не умею» или «не понимаю», не только не стыдно, но является</a:t>
            </a:r>
            <a:br>
              <a:rPr lang="ru-RU" sz="1900" dirty="0">
                <a:latin typeface="Arial" pitchFamily="34" charset="0"/>
                <a:cs typeface="Arial" pitchFamily="34" charset="0"/>
              </a:rPr>
            </a:br>
            <a:r>
              <a:rPr lang="ru-RU" sz="1900" dirty="0">
                <a:latin typeface="Arial" pitchFamily="34" charset="0"/>
                <a:cs typeface="Arial" pitchFamily="34" charset="0"/>
              </a:rPr>
              <a:t>первым шагом к «знаю», «умею» и «понимаю»</a:t>
            </a:r>
          </a:p>
        </p:txBody>
      </p:sp>
    </p:spTree>
    <p:extLst>
      <p:ext uri="{BB962C8B-B14F-4D97-AF65-F5344CB8AC3E}">
        <p14:creationId xmlns:p14="http://schemas.microsoft.com/office/powerpoint/2010/main" val="142345060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5536" y="476672"/>
            <a:ext cx="7704856" cy="65094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900" b="1" i="1" dirty="0">
                <a:latin typeface="Arial" pitchFamily="34" charset="0"/>
                <a:cs typeface="Arial" pitchFamily="34" charset="0"/>
              </a:rPr>
              <a:t>Основные компетенции современного учителя</a:t>
            </a:r>
            <a:endParaRPr lang="ru-RU" sz="1900" b="1" dirty="0">
              <a:latin typeface="Arial" pitchFamily="34" charset="0"/>
              <a:cs typeface="Arial" pitchFamily="34" charset="0"/>
            </a:endParaRP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Уметь учиться вместе с учениками, самостоятельно закрывая свои «образовательные дыры».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Уметь планировать и организовывать самостоятельную деятельность учащихся (помогать учащемуся определять цели и образовательные результаты на языке умений/компетенций).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Уметь мотивировать учащихся, включая их в разнообразные виды деятельности, позволяющие наработать им требуемые компетенции;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Уметь «</a:t>
            </a:r>
            <a:r>
              <a:rPr lang="ru-RU" sz="1900" dirty="0" err="1">
                <a:latin typeface="Arial" pitchFamily="34" charset="0"/>
                <a:cs typeface="Arial" pitchFamily="34" charset="0"/>
              </a:rPr>
              <a:t>сценировать</a:t>
            </a:r>
            <a:r>
              <a:rPr lang="ru-RU" sz="1900" dirty="0">
                <a:latin typeface="Arial" pitchFamily="34" charset="0"/>
                <a:cs typeface="Arial" pitchFamily="34" charset="0"/>
              </a:rPr>
              <a:t>» учебный процесс, используя разнообразные формы организации деятельности и включая разных учащихся в разные виды работы и деятельности, с учетом их склонностей, индивидуальных особенностей и интересов.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Уметь занимать позицию эксперта в отношении демонстрируемых учащимся компетенций в разных видах деятельности и оценивать их при помощи соответствующих критериев.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Уметь подмечать склонности учащегося и в соответствии с ними определять наиболее подходящий для него учебный материал или деятельность</a:t>
            </a:r>
            <a:r>
              <a:rPr lang="ru-RU" dirty="0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53490870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66360" y="764704"/>
            <a:ext cx="8964488" cy="47705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Владеть проектным мышлением и уметь организовать групповую проектную деятельность учащихся и руководить ею.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Владеть исследовательским мышлением, умея организовать исследовательскую работу учащихся и руководить ею.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Использовать систему оценивания, позволяющую учащимся адекватно оценивать свои достижения и совершенствовать их.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Уметь осуществлять рефлексию своей деятельности и своего поведения и уметь организовать ее у учащихся в процессе учебных занятий.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Уметь организовать понятийную работу учащихся.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Уметь вести занятия в режиме диалога и дискуссии, создавая атмосферу, в которой учащиеся хотели бы высказывать свои сомнения, мнения и точки зрения на обсуждаемый предмет, дискутируя не только между собой, но и с учителем, принимая то, что собственная точка зрения может быть также подвергнута сомнению и критике.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ru-RU" sz="1900" dirty="0">
                <a:latin typeface="Arial" pitchFamily="34" charset="0"/>
                <a:cs typeface="Arial" pitchFamily="34" charset="0"/>
              </a:rPr>
              <a:t>Владеть компьютерными технологиями и использовать их в учебном процессе</a:t>
            </a:r>
          </a:p>
        </p:txBody>
      </p:sp>
    </p:spTree>
    <p:extLst>
      <p:ext uri="{BB962C8B-B14F-4D97-AF65-F5344CB8AC3E}">
        <p14:creationId xmlns:p14="http://schemas.microsoft.com/office/powerpoint/2010/main" val="397360950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51520" y="404664"/>
            <a:ext cx="8064896" cy="47705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900" b="1" dirty="0">
                <a:latin typeface="Arial" pitchFamily="34" charset="0"/>
                <a:cs typeface="Arial" pitchFamily="34" charset="0"/>
              </a:rPr>
              <a:t>Педагогические методы, способы и </a:t>
            </a:r>
            <a:r>
              <a:rPr lang="ru-RU" sz="1900" b="1" dirty="0" smtClean="0">
                <a:latin typeface="Arial" pitchFamily="34" charset="0"/>
                <a:cs typeface="Arial" pitchFamily="34" charset="0"/>
              </a:rPr>
              <a:t>технологии</a:t>
            </a:r>
          </a:p>
          <a:p>
            <a:pPr algn="ctr"/>
            <a:endParaRPr lang="ru-RU" sz="1900" dirty="0">
              <a:latin typeface="Arial" pitchFamily="34" charset="0"/>
              <a:cs typeface="Arial" pitchFamily="34" charset="0"/>
            </a:endParaRP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Используются все возможные методы, способы и технологии, позволяющие достигать поставленных целей. Среди них можно отметить: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Технологию «критического мышления».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Проектно-исследовательский метод.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Организацию разнообразных форм диалога и дискуссий.</a:t>
            </a: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- Методы формирования понятий.</a:t>
            </a:r>
          </a:p>
          <a:p>
            <a:pPr marL="342900" indent="-342900">
              <a:buFontTx/>
              <a:buChar char="-"/>
            </a:pPr>
            <a:r>
              <a:rPr lang="ru-RU" sz="1900" dirty="0" smtClean="0">
                <a:latin typeface="Arial" pitchFamily="34" charset="0"/>
                <a:cs typeface="Arial" pitchFamily="34" charset="0"/>
              </a:rPr>
              <a:t>Компьютерные </a:t>
            </a:r>
            <a:r>
              <a:rPr lang="ru-RU" sz="1900" dirty="0">
                <a:latin typeface="Arial" pitchFamily="34" charset="0"/>
                <a:cs typeface="Arial" pitchFamily="34" charset="0"/>
              </a:rPr>
              <a:t>технологии</a:t>
            </a:r>
            <a:r>
              <a:rPr lang="ru-RU" sz="1900" dirty="0" smtClean="0">
                <a:latin typeface="Arial" pitchFamily="34" charset="0"/>
                <a:cs typeface="Arial" pitchFamily="34" charset="0"/>
              </a:rPr>
              <a:t>.</a:t>
            </a:r>
          </a:p>
          <a:p>
            <a:pPr marL="342900" indent="-342900">
              <a:buFontTx/>
              <a:buChar char="-"/>
            </a:pPr>
            <a:endParaRPr lang="ru-RU" sz="1900" dirty="0">
              <a:latin typeface="Arial" pitchFamily="34" charset="0"/>
              <a:cs typeface="Arial" pitchFamily="34" charset="0"/>
            </a:endParaRPr>
          </a:p>
          <a:p>
            <a:r>
              <a:rPr lang="ru-RU" sz="1900" b="1" dirty="0">
                <a:latin typeface="Arial" pitchFamily="34" charset="0"/>
                <a:cs typeface="Arial" pitchFamily="34" charset="0"/>
              </a:rPr>
              <a:t>Профессиональные позиции</a:t>
            </a:r>
            <a:r>
              <a:rPr lang="ru-RU" sz="1900" b="1" dirty="0" smtClean="0">
                <a:latin typeface="Arial" pitchFamily="34" charset="0"/>
                <a:cs typeface="Arial" pitchFamily="34" charset="0"/>
              </a:rPr>
              <a:t>.</a:t>
            </a:r>
          </a:p>
          <a:p>
            <a:endParaRPr lang="ru-RU" sz="1900" dirty="0">
              <a:latin typeface="Arial" pitchFamily="34" charset="0"/>
              <a:cs typeface="Arial" pitchFamily="34" charset="0"/>
            </a:endParaRPr>
          </a:p>
          <a:p>
            <a:r>
              <a:rPr lang="ru-RU" sz="1900" dirty="0">
                <a:latin typeface="Arial" pitchFamily="34" charset="0"/>
                <a:cs typeface="Arial" pitchFamily="34" charset="0"/>
              </a:rPr>
              <a:t>Все указанные методы отражают принципиально новый подход к обучению, который в западной педагогике получил название  </a:t>
            </a:r>
            <a:r>
              <a:rPr lang="ru-RU" sz="1900" b="1" dirty="0">
                <a:latin typeface="Arial" pitchFamily="34" charset="0"/>
                <a:cs typeface="Arial" pitchFamily="34" charset="0"/>
              </a:rPr>
              <a:t>конструктивистская дидактика.</a:t>
            </a:r>
            <a:r>
              <a:rPr lang="ru-RU" sz="1900" dirty="0">
                <a:latin typeface="Arial" pitchFamily="34" charset="0"/>
                <a:cs typeface="Arial" pitchFamily="34" charset="0"/>
              </a:rPr>
              <a:t> </a:t>
            </a:r>
          </a:p>
        </p:txBody>
      </p:sp>
    </p:spTree>
    <p:extLst>
      <p:ext uri="{BB962C8B-B14F-4D97-AF65-F5344CB8AC3E}">
        <p14:creationId xmlns:p14="http://schemas.microsoft.com/office/powerpoint/2010/main" val="363181065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5536" y="476672"/>
            <a:ext cx="7128792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b="1" dirty="0">
                <a:latin typeface="Arial" pitchFamily="34" charset="0"/>
                <a:cs typeface="Arial" pitchFamily="34" charset="0"/>
              </a:rPr>
              <a:t>Как же развить технологическую компетентность учителя? </a:t>
            </a:r>
            <a:endParaRPr lang="ru-RU" sz="2000" b="1" dirty="0" smtClean="0">
              <a:latin typeface="Arial" pitchFamily="34" charset="0"/>
              <a:cs typeface="Arial" pitchFamily="34" charset="0"/>
            </a:endParaRPr>
          </a:p>
          <a:p>
            <a:pPr algn="ctr"/>
            <a:endParaRPr lang="ru-RU" sz="2000" dirty="0">
              <a:latin typeface="Arial" pitchFamily="34" charset="0"/>
              <a:cs typeface="Arial" pitchFamily="34" charset="0"/>
            </a:endParaRPr>
          </a:p>
          <a:p>
            <a:r>
              <a:rPr lang="ru-RU" sz="2000" dirty="0">
                <a:latin typeface="Arial" pitchFamily="34" charset="0"/>
                <a:cs typeface="Arial" pitchFamily="34" charset="0"/>
              </a:rPr>
              <a:t>- определение учителем дефицита компетентности (диагностика профессиональных затруднений и барьеров: субъективно - «что я не знаю, не умею, не получается, но хочу», объективно - «что я должен на самом деле уметь делать» - в сравнении с требованиями, предъявляемыми к технологической составляющей компетентности);</a:t>
            </a:r>
          </a:p>
          <a:p>
            <a:r>
              <a:rPr lang="ru-RU" sz="2000" dirty="0">
                <a:latin typeface="Arial" pitchFamily="34" charset="0"/>
                <a:cs typeface="Arial" pitchFamily="34" charset="0"/>
              </a:rPr>
              <a:t>- моделирование траектории индивидуального развития, соответствующей результатам диагностики и направленной на преодоление барьеров, ликвидацию затруднений, реализацию интересов педагога </a:t>
            </a:r>
          </a:p>
          <a:p>
            <a:r>
              <a:rPr lang="ru-RU" sz="2000" dirty="0">
                <a:latin typeface="Arial" pitchFamily="34" charset="0"/>
                <a:cs typeface="Arial" pitchFamily="34" charset="0"/>
              </a:rPr>
              <a:t>- определение индивидуализированного учебно-методического комплекта сопровождения развития технологической компетентности учителя</a:t>
            </a:r>
          </a:p>
        </p:txBody>
      </p:sp>
    </p:spTree>
    <p:extLst>
      <p:ext uri="{BB962C8B-B14F-4D97-AF65-F5344CB8AC3E}">
        <p14:creationId xmlns:p14="http://schemas.microsoft.com/office/powerpoint/2010/main" val="332135042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51520" y="404664"/>
            <a:ext cx="8640960" cy="63709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b="1" dirty="0">
                <a:latin typeface="Arial" pitchFamily="34" charset="0"/>
                <a:cs typeface="Arial" pitchFamily="34" charset="0"/>
              </a:rPr>
              <a:t>Общетеоретическая и практическая подготовка</a:t>
            </a:r>
            <a:r>
              <a:rPr lang="ru-RU" sz="2400" b="1" dirty="0" smtClean="0">
                <a:latin typeface="Arial" pitchFamily="34" charset="0"/>
                <a:cs typeface="Arial" pitchFamily="34" charset="0"/>
              </a:rPr>
              <a:t>:</a:t>
            </a:r>
          </a:p>
          <a:p>
            <a:pPr algn="ctr"/>
            <a:endParaRPr lang="ru-RU" sz="2400" dirty="0">
              <a:latin typeface="Arial" pitchFamily="34" charset="0"/>
              <a:cs typeface="Arial" pitchFamily="34" charset="0"/>
            </a:endParaRPr>
          </a:p>
          <a:p>
            <a:r>
              <a:rPr lang="ru-RU" sz="2400" dirty="0">
                <a:latin typeface="Arial" pitchFamily="34" charset="0"/>
                <a:cs typeface="Arial" pitchFamily="34" charset="0"/>
              </a:rPr>
              <a:t>- знание теории и методологии учебного предмета;</a:t>
            </a:r>
          </a:p>
          <a:p>
            <a:r>
              <a:rPr lang="ru-RU" sz="2400" dirty="0">
                <a:latin typeface="Arial" pitchFamily="34" charset="0"/>
                <a:cs typeface="Arial" pitchFamily="34" charset="0"/>
              </a:rPr>
              <a:t>- знание структуры и содержания технологий обучения;</a:t>
            </a:r>
          </a:p>
          <a:p>
            <a:r>
              <a:rPr lang="ru-RU" sz="2400" dirty="0">
                <a:latin typeface="Arial" pitchFamily="34" charset="0"/>
                <a:cs typeface="Arial" pitchFamily="34" charset="0"/>
              </a:rPr>
              <a:t>- умение диагностировать возрастные, индивидуальные и личностные особенности </a:t>
            </a:r>
          </a:p>
          <a:p>
            <a:r>
              <a:rPr lang="ru-RU" sz="2400" dirty="0">
                <a:latin typeface="Arial" pitchFamily="34" charset="0"/>
                <a:cs typeface="Arial" pitchFamily="34" charset="0"/>
              </a:rPr>
              <a:t>- учащихся и, соответственно, владеть дифференцированным подходом к ребенку как средством оптимизации педагогического процесса;</a:t>
            </a:r>
          </a:p>
          <a:p>
            <a:r>
              <a:rPr lang="ru-RU" sz="2400" dirty="0">
                <a:latin typeface="Arial" pitchFamily="34" charset="0"/>
                <a:cs typeface="Arial" pitchFamily="34" charset="0"/>
              </a:rPr>
              <a:t>- свободное владение методикой обучения на разных возрастных ступенях обучения учащихся;</a:t>
            </a:r>
          </a:p>
          <a:p>
            <a:r>
              <a:rPr lang="ru-RU" sz="2400" dirty="0">
                <a:latin typeface="Arial" pitchFamily="34" charset="0"/>
                <a:cs typeface="Arial" pitchFamily="34" charset="0"/>
              </a:rPr>
              <a:t>- знание вариативных учебных планов и программ, учебно-методических комплексов обучения, дополнительных средств обучения;</a:t>
            </a:r>
          </a:p>
          <a:p>
            <a:r>
              <a:rPr lang="ru-RU" sz="2400" dirty="0">
                <a:latin typeface="Arial" pitchFamily="34" charset="0"/>
                <a:cs typeface="Arial" pitchFamily="34" charset="0"/>
              </a:rPr>
              <a:t>- владение актуальной </a:t>
            </a:r>
            <a:r>
              <a:rPr lang="ru-RU" sz="2400" strike="sngStrike" dirty="0">
                <a:latin typeface="Arial" pitchFamily="34" charset="0"/>
                <a:cs typeface="Arial" pitchFamily="34" charset="0"/>
              </a:rPr>
              <a:t>ин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форма</a:t>
            </a:r>
            <a:r>
              <a:rPr lang="ru-RU" sz="2400" strike="sngStrike" dirty="0">
                <a:latin typeface="Arial" pitchFamily="34" charset="0"/>
                <a:cs typeface="Arial" pitchFamily="34" charset="0"/>
              </a:rPr>
              <a:t>ц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ией о новых подходах к обучению предмету и умение использовать эту информацию в работе</a:t>
            </a:r>
          </a:p>
        </p:txBody>
      </p:sp>
    </p:spTree>
    <p:extLst>
      <p:ext uri="{BB962C8B-B14F-4D97-AF65-F5344CB8AC3E}">
        <p14:creationId xmlns:p14="http://schemas.microsoft.com/office/powerpoint/2010/main" val="25687568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528" y="234888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b="1" dirty="0">
                <a:latin typeface="Arial" pitchFamily="34" charset="0"/>
                <a:cs typeface="Arial" pitchFamily="34" charset="0"/>
              </a:rPr>
              <a:t>Компетентность - это способность учителя действовать в ситуации неопределенности. Чем выше неопределенность, тем значительнее эта способность</a:t>
            </a:r>
            <a:endParaRPr lang="ru-RU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2467255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51520" y="404664"/>
            <a:ext cx="8424936" cy="5909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dirty="0">
                <a:latin typeface="Arial" pitchFamily="34" charset="0"/>
                <a:cs typeface="Arial" pitchFamily="34" charset="0"/>
              </a:rPr>
              <a:t>Когнитивные методы</a:t>
            </a:r>
            <a:endParaRPr lang="ru-RU" dirty="0">
              <a:latin typeface="Arial" pitchFamily="34" charset="0"/>
              <a:cs typeface="Arial" pitchFamily="34" charset="0"/>
            </a:endParaRPr>
          </a:p>
          <a:p>
            <a:r>
              <a:rPr lang="ru-RU" b="1" i="1" dirty="0">
                <a:latin typeface="Arial" pitchFamily="34" charset="0"/>
                <a:cs typeface="Arial" pitchFamily="34" charset="0"/>
              </a:rPr>
              <a:t>Метод эвристических вопросов </a:t>
            </a:r>
            <a:r>
              <a:rPr lang="ru-RU" i="1" dirty="0">
                <a:latin typeface="Arial" pitchFamily="34" charset="0"/>
                <a:cs typeface="Arial" pitchFamily="34" charset="0"/>
              </a:rPr>
              <a:t>позволяет получить информацию о каком-либо педагогическом объекте (процессе, ситуации) с помощью семи ключевых вопросов: кто? что? зачем? где? чем? как? когда?</a:t>
            </a:r>
            <a:r>
              <a:rPr lang="ru-RU" dirty="0">
                <a:latin typeface="Arial" pitchFamily="34" charset="0"/>
                <a:cs typeface="Arial" pitchFamily="34" charset="0"/>
              </a:rPr>
              <a:t> Парные сочетания вопросов приводят к появлению нового вопроса, например, как - когда? Ответы на данные вопросы и всевозможные их сочетания способствуют </a:t>
            </a:r>
            <a:r>
              <a:rPr lang="ru-RU" b="1" dirty="0">
                <a:latin typeface="Arial" pitchFamily="34" charset="0"/>
                <a:cs typeface="Arial" pitchFamily="34" charset="0"/>
              </a:rPr>
              <a:t>появлению </a:t>
            </a:r>
            <a:r>
              <a:rPr lang="ru-RU" dirty="0">
                <a:latin typeface="Arial" pitchFamily="34" charset="0"/>
                <a:cs typeface="Arial" pitchFamily="34" charset="0"/>
              </a:rPr>
              <a:t>интересных идей и решений относительно исследуемого объекта (процесса, ситуации). Работа идет в парах. Каждая пара получает задание: исследовать какой-то педагогический объект в соответствии с этими вопросами, например, «педагогическая техника учителя», «дифференциация обучения», «метод» и т.п. Результатом являются знания об исследуемом объекте и понимание условий их использования.</a:t>
            </a:r>
          </a:p>
          <a:p>
            <a:r>
              <a:rPr lang="ru-RU" b="1" i="1" dirty="0">
                <a:latin typeface="Arial" pitchFamily="34" charset="0"/>
                <a:cs typeface="Arial" pitchFamily="34" charset="0"/>
              </a:rPr>
              <a:t>Метод сравнения</a:t>
            </a:r>
            <a:r>
              <a:rPr lang="ru-RU" b="1" dirty="0">
                <a:latin typeface="Arial" pitchFamily="34" charset="0"/>
                <a:cs typeface="Arial" pitchFamily="34" charset="0"/>
              </a:rPr>
              <a:t> </a:t>
            </a:r>
            <a:r>
              <a:rPr lang="ru-RU" dirty="0">
                <a:latin typeface="Arial" pitchFamily="34" charset="0"/>
                <a:cs typeface="Arial" pitchFamily="34" charset="0"/>
              </a:rPr>
              <a:t>применяется, чтобы сопоставить версии и точки зрения разных слушателей между собой и с культурно-историческими аналогами, которые формулировали известные педагоги, </a:t>
            </a:r>
            <a:r>
              <a:rPr lang="ru-RU" dirty="0" err="1">
                <a:latin typeface="Arial" pitchFamily="34" charset="0"/>
                <a:cs typeface="Arial" pitchFamily="34" charset="0"/>
              </a:rPr>
              <a:t>дидакты</a:t>
            </a:r>
            <a:r>
              <a:rPr lang="ru-RU" dirty="0">
                <a:latin typeface="Arial" pitchFamily="34" charset="0"/>
                <a:cs typeface="Arial" pitchFamily="34" charset="0"/>
              </a:rPr>
              <a:t>, философы. Работа идет в </a:t>
            </a:r>
            <a:r>
              <a:rPr lang="ru-RU" dirty="0" err="1">
                <a:latin typeface="Arial" pitchFamily="34" charset="0"/>
                <a:cs typeface="Arial" pitchFamily="34" charset="0"/>
              </a:rPr>
              <a:t>микрогруппах</a:t>
            </a:r>
            <a:r>
              <a:rPr lang="ru-RU" dirty="0">
                <a:latin typeface="Arial" pitchFamily="34" charset="0"/>
                <a:cs typeface="Arial" pitchFamily="34" charset="0"/>
              </a:rPr>
              <a:t>, которые получают одинаковое задание проанализировать предложенную педагогическую ситуацию. Затем их решения сравниваются.</a:t>
            </a:r>
          </a:p>
          <a:p>
            <a:r>
              <a:rPr lang="ru-RU" b="1" i="1" dirty="0">
                <a:latin typeface="Arial" pitchFamily="34" charset="0"/>
                <a:cs typeface="Arial" pitchFamily="34" charset="0"/>
              </a:rPr>
              <a:t>Метод эвристических наблюдений</a:t>
            </a:r>
            <a:r>
              <a:rPr lang="ru-RU" dirty="0">
                <a:latin typeface="Arial" pitchFamily="34" charset="0"/>
                <a:cs typeface="Arial" pitchFamily="34" charset="0"/>
              </a:rPr>
              <a:t> применяется при посещении уроков коллег во время практики</a:t>
            </a:r>
          </a:p>
        </p:txBody>
      </p:sp>
    </p:spTree>
    <p:extLst>
      <p:ext uri="{BB962C8B-B14F-4D97-AF65-F5344CB8AC3E}">
        <p14:creationId xmlns:p14="http://schemas.microsoft.com/office/powerpoint/2010/main" val="36375421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5536" y="476672"/>
            <a:ext cx="7488832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b="1" i="1" dirty="0">
                <a:latin typeface="Arial" pitchFamily="34" charset="0"/>
                <a:cs typeface="Arial" pitchFamily="34" charset="0"/>
              </a:rPr>
              <a:t>Метод конструирования правил </a:t>
            </a:r>
            <a:r>
              <a:rPr lang="ru-RU" sz="2400" b="1" dirty="0">
                <a:latin typeface="Arial" pitchFamily="34" charset="0"/>
                <a:cs typeface="Arial" pitchFamily="34" charset="0"/>
              </a:rPr>
              <a:t>позволяет 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создать, «открыть» некоторые требования, предъявляемые, например, к организации урока, </a:t>
            </a:r>
            <a:r>
              <a:rPr lang="ru-RU" sz="2400" i="1" dirty="0">
                <a:latin typeface="Arial" pitchFamily="34" charset="0"/>
                <a:cs typeface="Arial" pitchFamily="34" charset="0"/>
              </a:rPr>
              <a:t>к 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осуществлению процесса дифференциации обучения, к изучению уровня школьных достижений учащихся, к проведению эксперимента на уроке, к написанию школьниками исследовательских работ, к организации самостоятельной работы и т.п. Работа идет в </a:t>
            </a:r>
            <a:r>
              <a:rPr lang="ru-RU" sz="2400" dirty="0" err="1">
                <a:latin typeface="Arial" pitchFamily="34" charset="0"/>
                <a:cs typeface="Arial" pitchFamily="34" charset="0"/>
              </a:rPr>
              <a:t>микрогруппах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. По завершении правила, созданные слушателями, обсуждаются и сравниваются с общепринятыми.</a:t>
            </a:r>
          </a:p>
          <a:p>
            <a:r>
              <a:rPr lang="ru-RU" sz="2400" b="1" dirty="0">
                <a:latin typeface="Arial" pitchFamily="34" charset="0"/>
                <a:cs typeface="Arial" pitchFamily="34" charset="0"/>
              </a:rPr>
              <a:t>Метод гипотез 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развивает навыки предвидения, прогнозирования собственных педагогических действий. Предлагаются прогностические задачи типа «что будет, если...</a:t>
            </a:r>
          </a:p>
        </p:txBody>
      </p:sp>
    </p:spTree>
    <p:extLst>
      <p:ext uri="{BB962C8B-B14F-4D97-AF65-F5344CB8AC3E}">
        <p14:creationId xmlns:p14="http://schemas.microsoft.com/office/powerpoint/2010/main" val="179348914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9512" y="404664"/>
            <a:ext cx="8712968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000" b="1" i="1" dirty="0">
                <a:latin typeface="Arial" pitchFamily="34" charset="0"/>
                <a:cs typeface="Arial" pitchFamily="34" charset="0"/>
              </a:rPr>
              <a:t>Креативные методы</a:t>
            </a:r>
            <a:endParaRPr lang="ru-RU" sz="2000" dirty="0">
              <a:latin typeface="Arial" pitchFamily="34" charset="0"/>
              <a:cs typeface="Arial" pitchFamily="34" charset="0"/>
            </a:endParaRPr>
          </a:p>
          <a:p>
            <a:r>
              <a:rPr lang="ru-RU" sz="2000" i="1" dirty="0">
                <a:latin typeface="Arial" pitchFamily="34" charset="0"/>
                <a:cs typeface="Arial" pitchFamily="34" charset="0"/>
              </a:rPr>
              <a:t>"Мозговой штурм» </a:t>
            </a:r>
            <a:r>
              <a:rPr lang="ru-RU" sz="2000" dirty="0">
                <a:latin typeface="Arial" pitchFamily="34" charset="0"/>
                <a:cs typeface="Arial" pitchFamily="34" charset="0"/>
              </a:rPr>
              <a:t>(А.Ф. Осборн) позволяет собрать как можно большее число идей, способов решения чего-либо, освобождая участников обсуждения от инерции мышления и стереотипов. Работа ведется в </a:t>
            </a:r>
            <a:r>
              <a:rPr lang="ru-RU" sz="2000" dirty="0" err="1">
                <a:latin typeface="Arial" pitchFamily="34" charset="0"/>
                <a:cs typeface="Arial" pitchFamily="34" charset="0"/>
              </a:rPr>
              <a:t>микрогруппах</a:t>
            </a:r>
            <a:r>
              <a:rPr lang="ru-RU" sz="2000" dirty="0">
                <a:latin typeface="Arial" pitchFamily="34" charset="0"/>
                <a:cs typeface="Arial" pitchFamily="34" charset="0"/>
              </a:rPr>
              <a:t> по направлениям: анализ проблемной ситуации, генерация идей, оценка идей, генерация </a:t>
            </a:r>
            <a:r>
              <a:rPr lang="ru-RU" sz="2000" dirty="0" err="1">
                <a:latin typeface="Arial" pitchFamily="34" charset="0"/>
                <a:cs typeface="Arial" pitchFamily="34" charset="0"/>
              </a:rPr>
              <a:t>контридей</a:t>
            </a:r>
            <a:r>
              <a:rPr lang="ru-RU" sz="2000" dirty="0">
                <a:latin typeface="Arial" pitchFamily="34" charset="0"/>
                <a:cs typeface="Arial" pitchFamily="34" charset="0"/>
              </a:rPr>
              <a:t>. Затем полученные в группах идеи систематизируются, соединяются по общим основаниям и далее рассматриваются всевозможные риски и препятствия, возникающие на основании выдвинутых идей. Оцениваются сделанные критические замечания. Окончательно отбираются только те идеи, которые не были отвергнуты критическими замечаниями</a:t>
            </a:r>
            <a:r>
              <a:rPr lang="ru-RU" sz="2000" dirty="0" smtClean="0">
                <a:latin typeface="Arial" pitchFamily="34" charset="0"/>
                <a:cs typeface="Arial" pitchFamily="34" charset="0"/>
              </a:rPr>
              <a:t>.</a:t>
            </a:r>
          </a:p>
          <a:p>
            <a:endParaRPr lang="ru-RU" sz="2000" dirty="0">
              <a:latin typeface="Arial" pitchFamily="34" charset="0"/>
              <a:cs typeface="Arial" pitchFamily="34" charset="0"/>
            </a:endParaRPr>
          </a:p>
          <a:p>
            <a:r>
              <a:rPr lang="ru-RU" sz="2000" i="1" dirty="0">
                <a:latin typeface="Arial" pitchFamily="34" charset="0"/>
                <a:cs typeface="Arial" pitchFamily="34" charset="0"/>
              </a:rPr>
              <a:t>Педагогические методы ученика, находящегося в роли учителя, </a:t>
            </a:r>
            <a:r>
              <a:rPr lang="ru-RU" sz="2000" dirty="0">
                <a:latin typeface="Arial" pitchFamily="34" charset="0"/>
                <a:cs typeface="Arial" pitchFamily="34" charset="0"/>
              </a:rPr>
              <a:t>способствуют осмыслению своих профессиональных затруднений и поиску способов устранения этих затруднений</a:t>
            </a:r>
          </a:p>
        </p:txBody>
      </p:sp>
    </p:spTree>
    <p:extLst>
      <p:ext uri="{BB962C8B-B14F-4D97-AF65-F5344CB8AC3E}">
        <p14:creationId xmlns:p14="http://schemas.microsoft.com/office/powerpoint/2010/main" val="253681754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5536" y="476672"/>
            <a:ext cx="7992888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b="1" i="1" dirty="0" err="1">
                <a:latin typeface="Arial" pitchFamily="34" charset="0"/>
                <a:cs typeface="Arial" pitchFamily="34" charset="0"/>
              </a:rPr>
              <a:t>Оргдеятельностные</a:t>
            </a:r>
            <a:r>
              <a:rPr lang="ru-RU" sz="2400" b="1" i="1" dirty="0">
                <a:latin typeface="Arial" pitchFamily="34" charset="0"/>
                <a:cs typeface="Arial" pitchFamily="34" charset="0"/>
              </a:rPr>
              <a:t> </a:t>
            </a:r>
            <a:r>
              <a:rPr lang="ru-RU" sz="2400" b="1" i="1" dirty="0" smtClean="0">
                <a:latin typeface="Arial" pitchFamily="34" charset="0"/>
                <a:cs typeface="Arial" pitchFamily="34" charset="0"/>
              </a:rPr>
              <a:t>методы</a:t>
            </a:r>
          </a:p>
          <a:p>
            <a:pPr algn="ctr"/>
            <a:endParaRPr lang="ru-RU" sz="2400" b="1" dirty="0">
              <a:latin typeface="Arial" pitchFamily="34" charset="0"/>
              <a:cs typeface="Arial" pitchFamily="34" charset="0"/>
            </a:endParaRPr>
          </a:p>
          <a:p>
            <a:r>
              <a:rPr lang="ru-RU" sz="2400" b="1" i="1" dirty="0">
                <a:latin typeface="Arial" pitchFamily="34" charset="0"/>
                <a:cs typeface="Arial" pitchFamily="34" charset="0"/>
              </a:rPr>
              <a:t>Метод самоопределения 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позволяет развивать разнообразные умения, среди которых умение планировать свою деятельность, </a:t>
            </a:r>
            <a:r>
              <a:rPr lang="ru-RU" sz="2400" b="1" dirty="0">
                <a:latin typeface="Arial" pitchFamily="34" charset="0"/>
                <a:cs typeface="Arial" pitchFamily="34" charset="0"/>
              </a:rPr>
              <a:t>отбирать 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оптимальные средства и определять условия для достижения целей, умения адекватно оценивать свои результаты и </a:t>
            </a:r>
            <a:r>
              <a:rPr lang="ru-RU" sz="2400" dirty="0" err="1">
                <a:latin typeface="Arial" pitchFamily="34" charset="0"/>
                <a:cs typeface="Arial" pitchFamily="34" charset="0"/>
              </a:rPr>
              <a:t>др</a:t>
            </a:r>
            <a:endParaRPr lang="ru-RU" sz="24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5454558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51520" y="0"/>
            <a:ext cx="8280920" cy="70173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b="1" u="sng" dirty="0">
                <a:latin typeface="Arial" pitchFamily="34" charset="0"/>
                <a:cs typeface="Arial" pitchFamily="34" charset="0"/>
              </a:rPr>
              <a:t>Заповеди современного учителя самому себе</a:t>
            </a:r>
            <a:endParaRPr lang="ru-RU" dirty="0">
              <a:latin typeface="Arial" pitchFamily="34" charset="0"/>
              <a:cs typeface="Arial" pitchFamily="34" charset="0"/>
            </a:endParaRPr>
          </a:p>
          <a:p>
            <a:r>
              <a:rPr lang="ru-RU" b="1" dirty="0">
                <a:latin typeface="Arial" pitchFamily="34" charset="0"/>
                <a:cs typeface="Arial" pitchFamily="34" charset="0"/>
              </a:rPr>
              <a:t> </a:t>
            </a:r>
            <a:endParaRPr lang="ru-RU" dirty="0">
              <a:latin typeface="Arial" pitchFamily="34" charset="0"/>
              <a:cs typeface="Arial" pitchFamily="34" charset="0"/>
            </a:endParaRPr>
          </a:p>
          <a:p>
            <a:r>
              <a:rPr lang="ru-RU" b="1" dirty="0">
                <a:latin typeface="Arial" pitchFamily="34" charset="0"/>
                <a:cs typeface="Arial" pitchFamily="34" charset="0"/>
              </a:rPr>
              <a:t>1.Прими все то, что есть в ребенке, как естественное, сообразное его природе,</a:t>
            </a:r>
            <a:r>
              <a:rPr lang="ru-RU" dirty="0">
                <a:latin typeface="Arial" pitchFamily="34" charset="0"/>
                <a:cs typeface="Arial" pitchFamily="34" charset="0"/>
              </a:rPr>
              <a:t> пусть даже это и не соответствует твоим знаниям, культурным представлениям и нравственным установкам. 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(Единственное исключение – неприятие в ребенке того, что угрожает здоровью людей и его здоровью).</a:t>
            </a:r>
          </a:p>
          <a:p>
            <a:r>
              <a:rPr lang="ru-RU" b="1" dirty="0">
                <a:latin typeface="Arial" pitchFamily="34" charset="0"/>
                <a:cs typeface="Arial" pitchFamily="34" charset="0"/>
              </a:rPr>
              <a:t>2.Сопроводи его позитивную самореализацию,</a:t>
            </a:r>
            <a:r>
              <a:rPr lang="ru-RU" dirty="0">
                <a:latin typeface="Arial" pitchFamily="34" charset="0"/>
                <a:cs typeface="Arial" pitchFamily="34" charset="0"/>
              </a:rPr>
              <a:t> приняв все проявления ребенка, как положительные, так и отрицательные.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(Если всячески помогать и одобрять труд ребенка, стимулировать его творческие идеи, то именно они будут расти в нем и развиваться).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3.</a:t>
            </a:r>
            <a:r>
              <a:rPr lang="ru-RU" b="1" dirty="0">
                <a:latin typeface="Arial" pitchFamily="34" charset="0"/>
                <a:cs typeface="Arial" pitchFamily="34" charset="0"/>
              </a:rPr>
              <a:t>Старайся ничему не учить ребенка напрямую. Учись сам. </a:t>
            </a:r>
            <a:r>
              <a:rPr lang="ru-RU" dirty="0">
                <a:latin typeface="Arial" pitchFamily="34" charset="0"/>
                <a:cs typeface="Arial" pitchFamily="34" charset="0"/>
              </a:rPr>
              <a:t>Тогда ребенок, находясь с тобой, будет всегда видеть, чувствовать и знать, как можно учиться. На занятиях живописью рисуй сам, если все сочиняют сказку – сочиняй и ты, на математике решай задачи вместе со всеми.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4.</a:t>
            </a:r>
            <a:r>
              <a:rPr lang="ru-RU" b="1" dirty="0">
                <a:latin typeface="Arial" pitchFamily="34" charset="0"/>
                <a:cs typeface="Arial" pitchFamily="34" charset="0"/>
              </a:rPr>
              <a:t>Ищи истину вместе с ними</a:t>
            </a:r>
            <a:r>
              <a:rPr lang="ru-RU" dirty="0">
                <a:latin typeface="Arial" pitchFamily="34" charset="0"/>
                <a:cs typeface="Arial" pitchFamily="34" charset="0"/>
              </a:rPr>
              <a:t>. Не задавай детям вопросов, на которые знаешь ответы (ты думаешь, что знаешь). (Иногда можно применить проблемную ситуацию с известным тебе решением, но в итоге всегда стремись оказаться вмести с детьми в одинаковом неведении. Ощути радость совместного с ними творчества и открытия).</a:t>
            </a:r>
          </a:p>
          <a:p>
            <a:r>
              <a:rPr lang="ru-RU" b="1" dirty="0">
                <a:latin typeface="Arial" pitchFamily="34" charset="0"/>
                <a:cs typeface="Arial" pitchFamily="34" charset="0"/>
              </a:rPr>
              <a:t>5.Искренне восхищайся всем красивым,</a:t>
            </a:r>
            <a:r>
              <a:rPr lang="ru-RU" dirty="0">
                <a:latin typeface="Arial" pitchFamily="34" charset="0"/>
                <a:cs typeface="Arial" pitchFamily="34" charset="0"/>
              </a:rPr>
              <a:t> что видишь вокруг 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(Находи прекрасное в природе, в искусстве, в поступках людей. Пусть дети будут подражать тебе в таком восторге. Через подражание в чувствах им откроется и сам источник красивого).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324077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2204864"/>
            <a:ext cx="8229600" cy="1143000"/>
          </a:xfrm>
        </p:spPr>
        <p:txBody>
          <a:bodyPr>
            <a:noAutofit/>
          </a:bodyPr>
          <a:lstStyle/>
          <a:p>
            <a:r>
              <a:rPr lang="ru-RU" sz="2800" dirty="0">
                <a:latin typeface="Arial" pitchFamily="34" charset="0"/>
                <a:cs typeface="Arial" pitchFamily="34" charset="0"/>
              </a:rPr>
              <a:t>Под профессиональной компетентностью применительно к педагогической деятельности понимается интегральная характеристика личности и профессионализма учителя, определяющая его способность результативно решать профессиональные задачи, возникающие в педагогической деятельности в конкретных реальных ситуациях. При этом учителю приходится использовать свои знания, умения, опыт, жизненные ценности и нравственные ориентиры, свои интересы и наклонности</a:t>
            </a:r>
          </a:p>
        </p:txBody>
      </p:sp>
    </p:spTree>
    <p:extLst>
      <p:ext uri="{BB962C8B-B14F-4D97-AF65-F5344CB8AC3E}">
        <p14:creationId xmlns:p14="http://schemas.microsoft.com/office/powerpoint/2010/main" val="19422002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4000" b="1" dirty="0">
                <a:latin typeface="Arial" pitchFamily="34" charset="0"/>
                <a:cs typeface="Arial" pitchFamily="34" charset="0"/>
              </a:rPr>
              <a:t>технологическая компетентность</a:t>
            </a:r>
            <a:endParaRPr lang="ru-RU" sz="4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79512" y="1844824"/>
            <a:ext cx="8712968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dirty="0">
                <a:latin typeface="Arial" pitchFamily="34" charset="0"/>
                <a:cs typeface="Arial" pitchFamily="34" charset="0"/>
              </a:rPr>
              <a:t>- блок знаний (методологических, информационно-содержательных, методических, технологических, творческих),</a:t>
            </a:r>
          </a:p>
          <a:p>
            <a:r>
              <a:rPr lang="ru-RU" sz="3200" dirty="0">
                <a:latin typeface="Arial" pitchFamily="34" charset="0"/>
                <a:cs typeface="Arial" pitchFamily="34" charset="0"/>
              </a:rPr>
              <a:t>- педагогическая техника, набор различных методов и приемов педагогического воздействия и взаимодействия, умения проектировать и конструировать новые технологии, творческие способности и умения</a:t>
            </a:r>
          </a:p>
        </p:txBody>
      </p:sp>
    </p:spTree>
    <p:extLst>
      <p:ext uri="{BB962C8B-B14F-4D97-AF65-F5344CB8AC3E}">
        <p14:creationId xmlns:p14="http://schemas.microsoft.com/office/powerpoint/2010/main" val="29132463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54868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sz="4000" b="1" dirty="0">
                <a:latin typeface="Arial" pitchFamily="34" charset="0"/>
                <a:cs typeface="Arial" pitchFamily="34" charset="0"/>
              </a:rPr>
              <a:t>критерии педагогических технологий: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241587" y="1268760"/>
            <a:ext cx="849694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lvl="0" indent="-342900">
              <a:buFont typeface="Arial" pitchFamily="34" charset="0"/>
              <a:buChar char="•"/>
            </a:pPr>
            <a:r>
              <a:rPr lang="ru-RU" sz="2400" dirty="0">
                <a:latin typeface="Arial" pitchFamily="34" charset="0"/>
                <a:cs typeface="Arial" pitchFamily="34" charset="0"/>
              </a:rPr>
              <a:t>Системность (комплексность, целостность</a:t>
            </a:r>
            <a:r>
              <a:rPr lang="ru-RU" sz="2400" dirty="0" smtClean="0">
                <a:latin typeface="Arial" pitchFamily="34" charset="0"/>
                <a:cs typeface="Arial" pitchFamily="34" charset="0"/>
              </a:rPr>
              <a:t>)</a:t>
            </a:r>
            <a:endParaRPr lang="ru-RU" sz="2400" dirty="0">
              <a:latin typeface="Arial" pitchFamily="34" charset="0"/>
              <a:cs typeface="Arial" pitchFamily="34" charset="0"/>
            </a:endParaRP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2400" dirty="0">
                <a:latin typeface="Arial" pitchFamily="34" charset="0"/>
                <a:cs typeface="Arial" pitchFamily="34" charset="0"/>
              </a:rPr>
              <a:t>Научность (</a:t>
            </a:r>
            <a:r>
              <a:rPr lang="ru-RU" sz="2400" dirty="0" err="1">
                <a:latin typeface="Arial" pitchFamily="34" charset="0"/>
                <a:cs typeface="Arial" pitchFamily="34" charset="0"/>
              </a:rPr>
              <a:t>концептуальнось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, развивающий характер);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2400" dirty="0">
                <a:latin typeface="Arial" pitchFamily="34" charset="0"/>
                <a:cs typeface="Arial" pitchFamily="34" charset="0"/>
              </a:rPr>
              <a:t>Структурированность (логичность, </a:t>
            </a:r>
            <a:r>
              <a:rPr lang="ru-RU" sz="2400" dirty="0" err="1">
                <a:latin typeface="Arial" pitchFamily="34" charset="0"/>
                <a:cs typeface="Arial" pitchFamily="34" charset="0"/>
              </a:rPr>
              <a:t>алгоритмичность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, </a:t>
            </a:r>
            <a:r>
              <a:rPr lang="ru-RU" sz="2400" dirty="0" err="1">
                <a:latin typeface="Arial" pitchFamily="34" charset="0"/>
                <a:cs typeface="Arial" pitchFamily="34" charset="0"/>
              </a:rPr>
              <a:t>процессуальность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, преемственность, вариативность);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ru-RU" sz="2400" dirty="0">
                <a:latin typeface="Arial" pitchFamily="34" charset="0"/>
                <a:cs typeface="Arial" pitchFamily="34" charset="0"/>
              </a:rPr>
              <a:t>Управляемость (</a:t>
            </a:r>
            <a:r>
              <a:rPr lang="ru-RU" sz="2400" dirty="0" err="1">
                <a:latin typeface="Arial" pitchFamily="34" charset="0"/>
                <a:cs typeface="Arial" pitchFamily="34" charset="0"/>
              </a:rPr>
              <a:t>диагностичность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, прогнозируемость, эффективность, оптимальность, </a:t>
            </a:r>
            <a:r>
              <a:rPr lang="ru-RU" sz="2400" dirty="0" err="1">
                <a:latin typeface="Arial" pitchFamily="34" charset="0"/>
                <a:cs typeface="Arial" pitchFamily="34" charset="0"/>
              </a:rPr>
              <a:t>воспроизводимость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)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09698" y="3577084"/>
            <a:ext cx="835292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b="1" i="1" u="sng" dirty="0" smtClean="0">
                <a:latin typeface="Arial" pitchFamily="34" charset="0"/>
                <a:cs typeface="Arial" pitchFamily="34" charset="0"/>
              </a:rPr>
              <a:t>основные критерии </a:t>
            </a:r>
            <a:r>
              <a:rPr lang="ru-RU" sz="2400" b="1" i="1" u="sng" dirty="0">
                <a:latin typeface="Arial" pitchFamily="34" charset="0"/>
                <a:cs typeface="Arial" pitchFamily="34" charset="0"/>
              </a:rPr>
              <a:t>развития технологической компетентности учителя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409698" y="4456570"/>
            <a:ext cx="855479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lvl="0" indent="-342900">
              <a:buFont typeface="Arial" pitchFamily="34" charset="0"/>
              <a:buChar char="•"/>
            </a:pPr>
            <a:r>
              <a:rPr lang="ru-RU" sz="2400" dirty="0" smtClean="0">
                <a:latin typeface="Arial" pitchFamily="34" charset="0"/>
                <a:cs typeface="Arial" pitchFamily="34" charset="0"/>
              </a:rPr>
              <a:t>целесообразность 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(по направленности);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2400" dirty="0" smtClean="0">
                <a:latin typeface="Arial" pitchFamily="34" charset="0"/>
                <a:cs typeface="Arial" pitchFamily="34" charset="0"/>
              </a:rPr>
              <a:t>творчество 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(по содержанию деятельности);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2400" dirty="0" smtClean="0">
                <a:latin typeface="Arial" pitchFamily="34" charset="0"/>
                <a:cs typeface="Arial" pitchFamily="34" charset="0"/>
              </a:rPr>
              <a:t>технологичность 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(по уровню педагогической техники);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2400" dirty="0" smtClean="0">
                <a:latin typeface="Arial" pitchFamily="34" charset="0"/>
                <a:cs typeface="Arial" pitchFamily="34" charset="0"/>
              </a:rPr>
              <a:t>оптимальность 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(по выбору эффективных средств);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ru-RU" sz="2400" dirty="0" smtClean="0">
                <a:latin typeface="Arial" pitchFamily="34" charset="0"/>
                <a:cs typeface="Arial" pitchFamily="34" charset="0"/>
              </a:rPr>
              <a:t>продуктивность </a:t>
            </a:r>
            <a:r>
              <a:rPr lang="ru-RU" sz="2400" dirty="0">
                <a:latin typeface="Arial" pitchFamily="34" charset="0"/>
                <a:cs typeface="Arial" pitchFamily="34" charset="0"/>
              </a:rPr>
              <a:t>(по результату)</a:t>
            </a:r>
          </a:p>
        </p:txBody>
      </p:sp>
    </p:spTree>
    <p:extLst>
      <p:ext uri="{BB962C8B-B14F-4D97-AF65-F5344CB8AC3E}">
        <p14:creationId xmlns:p14="http://schemas.microsoft.com/office/powerpoint/2010/main" val="10506776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2708920"/>
            <a:ext cx="8229600" cy="1143000"/>
          </a:xfrm>
        </p:spPr>
        <p:txBody>
          <a:bodyPr>
            <a:noAutofit/>
          </a:bodyPr>
          <a:lstStyle/>
          <a:p>
            <a:r>
              <a:rPr lang="ru-RU" sz="3600" b="1" dirty="0">
                <a:latin typeface="Arial" pitchFamily="34" charset="0"/>
                <a:cs typeface="Arial" pitchFamily="34" charset="0"/>
              </a:rPr>
              <a:t>Педагогическое творчество </a:t>
            </a:r>
            <a:r>
              <a:rPr lang="ru-RU" sz="3600" dirty="0">
                <a:latin typeface="Arial" pitchFamily="34" charset="0"/>
                <a:cs typeface="Arial" pitchFamily="34" charset="0"/>
              </a:rPr>
              <a:t>предполагает наличие у педагога системы качеств, характеризующих его как творческую личность – эрудиции, креативности, </a:t>
            </a:r>
            <a:r>
              <a:rPr lang="ru-RU" sz="3600" dirty="0" err="1" smtClean="0">
                <a:latin typeface="Arial" pitchFamily="34" charset="0"/>
                <a:cs typeface="Arial" pitchFamily="34" charset="0"/>
              </a:rPr>
              <a:t>рефлексивности</a:t>
            </a:r>
            <a:r>
              <a:rPr lang="ru-RU" sz="3600" dirty="0">
                <a:latin typeface="Arial" pitchFamily="34" charset="0"/>
                <a:cs typeface="Arial" pitchFamily="34" charset="0"/>
              </a:rPr>
              <a:t>, способности предвидеть и проектировать, активности и воли и др.</a:t>
            </a:r>
            <a:r>
              <a:rPr lang="ru-RU" sz="3600" dirty="0"/>
              <a:t/>
            </a:r>
            <a:br>
              <a:rPr lang="ru-RU" sz="3600" dirty="0"/>
            </a:br>
            <a:endParaRPr lang="ru-RU" sz="3600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224088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292494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sz="2700" b="1" dirty="0" err="1">
                <a:latin typeface="Arial" pitchFamily="34" charset="0"/>
                <a:cs typeface="Arial" pitchFamily="34" charset="0"/>
              </a:rPr>
              <a:t>Компетентностный</a:t>
            </a:r>
            <a:r>
              <a:rPr lang="ru-RU" sz="2700" b="1" dirty="0">
                <a:latin typeface="Arial" pitchFamily="34" charset="0"/>
                <a:cs typeface="Arial" pitchFamily="34" charset="0"/>
              </a:rPr>
              <a:t> </a:t>
            </a:r>
            <a:r>
              <a:rPr lang="ru-RU" sz="2700" dirty="0">
                <a:latin typeface="Arial" pitchFamily="34" charset="0"/>
                <a:cs typeface="Arial" pitchFamily="34" charset="0"/>
              </a:rPr>
              <a:t>подход в </a:t>
            </a:r>
            <a:r>
              <a:rPr lang="ru-RU" sz="2700" b="1" dirty="0">
                <a:latin typeface="Arial" pitchFamily="34" charset="0"/>
                <a:cs typeface="Arial" pitchFamily="34" charset="0"/>
              </a:rPr>
              <a:t>образовании </a:t>
            </a:r>
            <a:r>
              <a:rPr lang="ru-RU" sz="2700" dirty="0">
                <a:latin typeface="Arial" pitchFamily="34" charset="0"/>
                <a:cs typeface="Arial" pitchFamily="34" charset="0"/>
              </a:rPr>
              <a:t>основывается на следующих принципах:</a:t>
            </a:r>
            <a:br>
              <a:rPr lang="ru-RU" sz="2700" dirty="0">
                <a:latin typeface="Arial" pitchFamily="34" charset="0"/>
                <a:cs typeface="Arial" pitchFamily="34" charset="0"/>
              </a:rPr>
            </a:br>
            <a:r>
              <a:rPr lang="ru-RU" sz="2700" dirty="0">
                <a:latin typeface="Arial" pitchFamily="34" charset="0"/>
                <a:cs typeface="Arial" pitchFamily="34" charset="0"/>
              </a:rPr>
              <a:t>- Образование для жизни, для успешной социализации в обществе и личностного развития.</a:t>
            </a:r>
            <a:br>
              <a:rPr lang="ru-RU" sz="2700" dirty="0">
                <a:latin typeface="Arial" pitchFamily="34" charset="0"/>
                <a:cs typeface="Arial" pitchFamily="34" charset="0"/>
              </a:rPr>
            </a:br>
            <a:r>
              <a:rPr lang="ru-RU" sz="2700" dirty="0">
                <a:latin typeface="Arial" pitchFamily="34" charset="0"/>
                <a:cs typeface="Arial" pitchFamily="34" charset="0"/>
              </a:rPr>
              <a:t>- Оценивание для обеспечения возможности учащемуся самому планировать свои образовательные результаты и совершенствовать их в процессе постоянной самооценки.</a:t>
            </a:r>
            <a:br>
              <a:rPr lang="ru-RU" sz="2700" dirty="0">
                <a:latin typeface="Arial" pitchFamily="34" charset="0"/>
                <a:cs typeface="Arial" pitchFamily="34" charset="0"/>
              </a:rPr>
            </a:br>
            <a:r>
              <a:rPr lang="ru-RU" sz="2700" dirty="0">
                <a:latin typeface="Arial" pitchFamily="34" charset="0"/>
                <a:cs typeface="Arial" pitchFamily="34" charset="0"/>
              </a:rPr>
              <a:t>- Разнообразные формы организации самостоятельной, осмысленной деятельности учащихся на основе собственной мотивации и ответственности за результат.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915623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39552" y="404664"/>
            <a:ext cx="777686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 smtClean="0">
                <a:latin typeface="Arial" pitchFamily="34" charset="0"/>
                <a:cs typeface="Arial" pitchFamily="34" charset="0"/>
              </a:rPr>
              <a:t>ключевые компетенции </a:t>
            </a:r>
            <a:r>
              <a:rPr lang="ru-RU" sz="3200" b="1" dirty="0">
                <a:latin typeface="Arial" pitchFamily="34" charset="0"/>
                <a:cs typeface="Arial" pitchFamily="34" charset="0"/>
              </a:rPr>
              <a:t>учителя</a:t>
            </a:r>
            <a:endParaRPr lang="ru-RU" sz="32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395536" y="989439"/>
            <a:ext cx="8280920" cy="61863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>
                <a:latin typeface="Arial" pitchFamily="34" charset="0"/>
                <a:cs typeface="Arial" pitchFamily="34" charset="0"/>
              </a:rPr>
              <a:t>1.Коммуникативные (понимание текстов, работа с информацией, выступление, написание текстов).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2.Информационные технологии (компьютерные - интернет, электронная почта, программирование и </a:t>
            </a:r>
            <a:r>
              <a:rPr lang="ru-RU" dirty="0" err="1">
                <a:latin typeface="Arial" pitchFamily="34" charset="0"/>
                <a:cs typeface="Arial" pitchFamily="34" charset="0"/>
              </a:rPr>
              <a:t>т.д</a:t>
            </a:r>
            <a:r>
              <a:rPr lang="ru-RU" dirty="0">
                <a:latin typeface="Arial" pitchFamily="34" charset="0"/>
                <a:cs typeface="Arial" pitchFamily="34" charset="0"/>
              </a:rPr>
              <a:t>).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3.Исследовательские (естественно-научные и гуманитарные методы исследования).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4.Проектные (проектное мышление разработка проектов и участие в их реализации).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5.Работа с числами (вычисления, использование математических методов для решения практических задач).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6.Организационные (координация деятельности людей для достижения целей).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7.Работа в группе (взаимодействие с другими в процессе достижения общей цели).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8.Умение учиться (планирование, рефлексия, самооценка, самостоятельная работа по теме, поиск информации из разных источников</a:t>
            </a:r>
            <a:br>
              <a:rPr lang="ru-RU" dirty="0">
                <a:latin typeface="Arial" pitchFamily="34" charset="0"/>
                <a:cs typeface="Arial" pitchFamily="34" charset="0"/>
              </a:rPr>
            </a:br>
            <a:r>
              <a:rPr lang="ru-RU" dirty="0">
                <a:latin typeface="Arial" pitchFamily="34" charset="0"/>
                <a:cs typeface="Arial" pitchFamily="34" charset="0"/>
              </a:rPr>
              <a:t>и т.д.).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9.Личностная (рефлексия сильных и слабых сторон своей личности, характера, приспособление к своим личностным особенностям, принятие себя, своего «Я»).</a:t>
            </a:r>
          </a:p>
          <a:p>
            <a:r>
              <a:rPr lang="ru-RU" dirty="0">
                <a:latin typeface="Arial" pitchFamily="34" charset="0"/>
                <a:cs typeface="Arial" pitchFamily="34" charset="0"/>
              </a:rPr>
              <a:t>10.Решение проблем.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9310725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9512" y="71938"/>
            <a:ext cx="896448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b="1" dirty="0">
                <a:latin typeface="Arial" pitchFamily="34" charset="0"/>
                <a:cs typeface="Arial" pitchFamily="34" charset="0"/>
              </a:rPr>
              <a:t>ценности и принципы работы и общения с </a:t>
            </a:r>
            <a:r>
              <a:rPr lang="ru-RU" sz="2400" b="1" dirty="0" smtClean="0">
                <a:latin typeface="Arial" pitchFamily="34" charset="0"/>
                <a:cs typeface="Arial" pitchFamily="34" charset="0"/>
              </a:rPr>
              <a:t>учениками</a:t>
            </a:r>
            <a:endParaRPr lang="ru-RU" sz="2400" dirty="0">
              <a:latin typeface="Arial" pitchFamily="34" charset="0"/>
              <a:cs typeface="Arial" pitchFamily="34" charset="0"/>
            </a:endParaRPr>
          </a:p>
          <a:p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179512" y="620688"/>
            <a:ext cx="8784976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lvl="0" indent="-342900">
              <a:buFont typeface="Arial" pitchFamily="34" charset="0"/>
              <a:buChar char="•"/>
            </a:pPr>
            <a:r>
              <a:rPr lang="ru-RU" sz="2400" dirty="0">
                <a:latin typeface="Arial" pitchFamily="34" charset="0"/>
                <a:cs typeface="Arial" pitchFamily="34" charset="0"/>
              </a:rPr>
              <a:t>свобода учащегося быть самим собой;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2400" dirty="0">
                <a:latin typeface="Arial" pitchFamily="34" charset="0"/>
                <a:cs typeface="Arial" pitchFamily="34" charset="0"/>
              </a:rPr>
              <a:t>каждый человек обладает своим «совершенством»;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2400" dirty="0">
                <a:latin typeface="Arial" pitchFamily="34" charset="0"/>
                <a:cs typeface="Arial" pitchFamily="34" charset="0"/>
              </a:rPr>
              <a:t>помочь каждому учащемуся его индивидуальные дарования сделать социально плодотворными;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2400" dirty="0">
                <a:latin typeface="Arial" pitchFamily="34" charset="0"/>
                <a:cs typeface="Arial" pitchFamily="34" charset="0"/>
              </a:rPr>
              <a:t>индивидуальное развитие каждого учащегося соответствует его способностям, интересам и возможностям;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2400" dirty="0">
                <a:latin typeface="Arial" pitchFamily="34" charset="0"/>
                <a:cs typeface="Arial" pitchFamily="34" charset="0"/>
              </a:rPr>
              <a:t>человек учится только тому, что соответствует его способностям, интересам и что он считает полезным для себя;</a:t>
            </a:r>
          </a:p>
          <a:p>
            <a:pPr marL="342900" lvl="0" indent="-342900">
              <a:buFont typeface="Arial" pitchFamily="34" charset="0"/>
              <a:buChar char="•"/>
            </a:pPr>
            <a:r>
              <a:rPr lang="ru-RU" sz="2400" dirty="0">
                <a:latin typeface="Arial" pitchFamily="34" charset="0"/>
                <a:cs typeface="Arial" pitchFamily="34" charset="0"/>
              </a:rPr>
              <a:t>чтобы быть успешным в современном обществе, выпускник должен владеть соответствующим комплексом ключевых компетенций;</a:t>
            </a:r>
          </a:p>
          <a:p>
            <a:pPr marL="342900" indent="-342900">
              <a:buFont typeface="Arial" pitchFamily="34" charset="0"/>
              <a:buChar char="•"/>
            </a:pPr>
            <a:r>
              <a:rPr lang="ru-RU" sz="2400" dirty="0">
                <a:latin typeface="Arial" pitchFamily="34" charset="0"/>
                <a:cs typeface="Arial" pitchFamily="34" charset="0"/>
              </a:rPr>
              <a:t>приобщение учащегося к той культурной традиции, которая в максимальной степени может способствовать его развитию</a:t>
            </a:r>
          </a:p>
        </p:txBody>
      </p:sp>
    </p:spTree>
    <p:extLst>
      <p:ext uri="{BB962C8B-B14F-4D97-AF65-F5344CB8AC3E}">
        <p14:creationId xmlns:p14="http://schemas.microsoft.com/office/powerpoint/2010/main" val="381568042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65</TotalTime>
  <Words>1754</Words>
  <Application>Microsoft Office PowerPoint</Application>
  <PresentationFormat>Экран (4:3)</PresentationFormat>
  <Paragraphs>159</Paragraphs>
  <Slides>24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24</vt:i4>
      </vt:variant>
    </vt:vector>
  </HeadingPairs>
  <TitlesOfParts>
    <vt:vector size="25" baseType="lpstr">
      <vt:lpstr>Тема Office</vt:lpstr>
      <vt:lpstr>Современный урок: технологическая компетентность и творчество учителя</vt:lpstr>
      <vt:lpstr>Компетентность - это способность учителя действовать в ситуации неопределенности. Чем выше неопределенность, тем значительнее эта способность</vt:lpstr>
      <vt:lpstr>Под профессиональной компетентностью применительно к педагогической деятельности понимается интегральная характеристика личности и профессионализма учителя, определяющая его способность результативно решать профессиональные задачи, возникающие в педагогической деятельности в конкретных реальных ситуациях. При этом учителю приходится использовать свои знания, умения, опыт, жизненные ценности и нравственные ориентиры, свои интересы и наклонности</vt:lpstr>
      <vt:lpstr>технологическая компетентность</vt:lpstr>
      <vt:lpstr>критерии педагогических технологий: </vt:lpstr>
      <vt:lpstr>Педагогическое творчество предполагает наличие у педагога системы качеств, характеризующих его как творческую личность – эрудиции, креативности, рефлексивности, способности предвидеть и проектировать, активности и воли и др. </vt:lpstr>
      <vt:lpstr>Компетентностный подход в образовании основывается на следующих принципах: - Образование для жизни, для успешной социализации в обществе и личностного развития. - Оценивание для обеспечения возможности учащемуся самому планировать свои образовательные результаты и совершенствовать их в процессе постоянной самооценки. - Разнообразные формы организации самостоятельной, осмысленной деятельности учащихся на основе собственной мотивации и ответственности за результат.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User</dc:creator>
  <cp:lastModifiedBy>User</cp:lastModifiedBy>
  <cp:revision>7</cp:revision>
  <dcterms:created xsi:type="dcterms:W3CDTF">2021-11-07T13:42:58Z</dcterms:created>
  <dcterms:modified xsi:type="dcterms:W3CDTF">2021-11-07T14:48:45Z</dcterms:modified>
</cp:coreProperties>
</file>

<file path=docProps/thumbnail.jpeg>
</file>