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58"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25.09.2022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25.09.2022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25.09.2022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25.09.2022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25.09.2022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25.09.2022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blipFill dpi="0" rotWithShape="1">
          <a:blip r:embed="rId13">
            <a:alphaModFix amt="40000"/>
            <a:lum/>
          </a:blip>
          <a:srcRect/>
          <a:stretch>
            <a:fillRect l="-11000" r="-1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25.09.2022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noAutofit/>
          </a:bodyPr>
          <a:lstStyle/>
          <a:p>
            <a:r>
              <a:rPr lang="ru-RU" sz="5400" b="1" dirty="0" smtClean="0">
                <a:latin typeface="Times New Roman" pitchFamily="18" charset="0"/>
                <a:cs typeface="Times New Roman" pitchFamily="18" charset="0"/>
              </a:rPr>
              <a:t>Обществознание</a:t>
            </a:r>
            <a:br>
              <a:rPr lang="ru-RU" sz="5400" b="1" dirty="0" smtClean="0">
                <a:latin typeface="Times New Roman" pitchFamily="18" charset="0"/>
                <a:cs typeface="Times New Roman" pitchFamily="18" charset="0"/>
              </a:rPr>
            </a:br>
            <a:r>
              <a:rPr lang="ru-RU" sz="5400" b="1" dirty="0" smtClean="0">
                <a:latin typeface="Times New Roman" pitchFamily="18" charset="0"/>
                <a:cs typeface="Times New Roman" pitchFamily="18" charset="0"/>
              </a:rPr>
              <a:t>6 класс</a:t>
            </a:r>
            <a:endParaRPr lang="ru-RU" sz="5400" b="1"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3571868" y="6072206"/>
            <a:ext cx="5343540" cy="423850"/>
          </a:xfrm>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normAutofit fontScale="62500" lnSpcReduction="20000"/>
          </a:bodyPr>
          <a:lstStyle/>
          <a:p>
            <a:pPr algn="r"/>
            <a:r>
              <a:rPr lang="ru-RU" dirty="0" smtClean="0">
                <a:solidFill>
                  <a:schemeClr val="tx1"/>
                </a:solidFill>
                <a:latin typeface="Times New Roman" pitchFamily="18" charset="0"/>
                <a:cs typeface="Times New Roman" pitchFamily="18" charset="0"/>
              </a:rPr>
              <a:t>Учитель: </a:t>
            </a:r>
            <a:r>
              <a:rPr lang="ru-RU" dirty="0" err="1" smtClean="0">
                <a:solidFill>
                  <a:schemeClr val="tx1"/>
                </a:solidFill>
                <a:latin typeface="Times New Roman" pitchFamily="18" charset="0"/>
                <a:cs typeface="Times New Roman" pitchFamily="18" charset="0"/>
              </a:rPr>
              <a:t>Коровникова</a:t>
            </a:r>
            <a:r>
              <a:rPr lang="ru-RU" dirty="0" smtClean="0">
                <a:solidFill>
                  <a:schemeClr val="tx1"/>
                </a:solidFill>
                <a:latin typeface="Times New Roman" pitchFamily="18" charset="0"/>
                <a:cs typeface="Times New Roman" pitchFamily="18" charset="0"/>
              </a:rPr>
              <a:t> Екатерина Андреевна</a:t>
            </a:r>
            <a:endParaRPr lang="ru-RU" dirty="0">
              <a:solidFill>
                <a:schemeClr val="tx1"/>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142852"/>
            <a:ext cx="8229600" cy="1143000"/>
          </a:xfrm>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lstStyle/>
          <a:p>
            <a:r>
              <a:rPr lang="ru-RU" b="1" dirty="0" smtClean="0"/>
              <a:t>Юность (от 15 до 21 года)</a:t>
            </a:r>
            <a:endParaRPr lang="ru-RU" b="1" dirty="0"/>
          </a:p>
        </p:txBody>
      </p:sp>
      <p:sp>
        <p:nvSpPr>
          <p:cNvPr id="4" name="Содержимое 3"/>
          <p:cNvSpPr>
            <a:spLocks noGrp="1"/>
          </p:cNvSpPr>
          <p:nvPr>
            <p:ph sz="half" idx="2"/>
          </p:nvPr>
        </p:nvSpPr>
        <p:spPr>
          <a:xfrm>
            <a:off x="4500562" y="1428736"/>
            <a:ext cx="4643438" cy="5257800"/>
          </a:xfrm>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normAutofit fontScale="47500" lnSpcReduction="20000"/>
          </a:bodyPr>
          <a:lstStyle/>
          <a:p>
            <a:r>
              <a:rPr lang="ru-RU" sz="3800" dirty="0" smtClean="0"/>
              <a:t>Это период дальнейшего накопления интеллектуальных и физических сил.</a:t>
            </a:r>
          </a:p>
          <a:p>
            <a:r>
              <a:rPr lang="ru-RU" sz="3800" dirty="0" smtClean="0"/>
              <a:t>В </a:t>
            </a:r>
            <a:r>
              <a:rPr lang="ru-RU" sz="3800" dirty="0" smtClean="0"/>
              <a:t>этом возрасте замедляется, а затее прекращается рост человека, повышается его выносливость и работоспособность.</a:t>
            </a:r>
          </a:p>
          <a:p>
            <a:r>
              <a:rPr lang="ru-RU" sz="3800" dirty="0" smtClean="0"/>
              <a:t>Это </a:t>
            </a:r>
            <a:r>
              <a:rPr lang="ru-RU" sz="3800" dirty="0" smtClean="0"/>
              <a:t>время, когда человек серьезно задумывается над тем, каким он хочет быть. </a:t>
            </a:r>
          </a:p>
          <a:p>
            <a:r>
              <a:rPr lang="ru-RU" sz="3800" dirty="0" smtClean="0"/>
              <a:t>Э</a:t>
            </a:r>
            <a:r>
              <a:rPr lang="ru-RU" sz="3800" dirty="0" smtClean="0"/>
              <a:t>то </a:t>
            </a:r>
            <a:r>
              <a:rPr lang="ru-RU" sz="3800" dirty="0" smtClean="0"/>
              <a:t>период нравственного становления человека, формирования убеждений и принципов, на основании которых строится поведение людей и совершаются поступки.</a:t>
            </a:r>
          </a:p>
          <a:p>
            <a:r>
              <a:rPr lang="ru-RU" sz="3800" dirty="0" smtClean="0"/>
              <a:t>В </a:t>
            </a:r>
            <a:r>
              <a:rPr lang="ru-RU" sz="3800" dirty="0" smtClean="0"/>
              <a:t>этом возрасте юноши и девушки заканчивают школу, поступают в ВУЗы, некоторые начинают трудовую жизнь. Юноши проходят службу в армии.</a:t>
            </a:r>
          </a:p>
          <a:p>
            <a:r>
              <a:rPr lang="ru-RU" sz="3800" dirty="0" smtClean="0"/>
              <a:t>В </a:t>
            </a:r>
            <a:r>
              <a:rPr lang="ru-RU" sz="3800" dirty="0" smtClean="0"/>
              <a:t>юности вы закладываете фундамент вашей дальнейшей жизни. От вас самих зависит, будет ли она счастливой, плодотворной или несчастной, полной разрушенных надежд.</a:t>
            </a:r>
          </a:p>
          <a:p>
            <a:endParaRPr lang="ru-RU" dirty="0"/>
          </a:p>
        </p:txBody>
      </p:sp>
      <p:pic>
        <p:nvPicPr>
          <p:cNvPr id="7170" name="Picture 2"/>
          <p:cNvPicPr>
            <a:picLocks noGrp="1" noChangeAspect="1" noChangeArrowheads="1"/>
          </p:cNvPicPr>
          <p:nvPr>
            <p:ph sz="half" idx="1"/>
          </p:nvPr>
        </p:nvPicPr>
        <p:blipFill>
          <a:blip r:embed="rId2"/>
          <a:srcRect/>
          <a:stretch>
            <a:fillRect/>
          </a:stretch>
        </p:blipFill>
        <p:spPr bwMode="auto">
          <a:xfrm>
            <a:off x="214282" y="2071678"/>
            <a:ext cx="4038600" cy="4038600"/>
          </a:xfrm>
          <a:prstGeom prst="rect">
            <a:avLst/>
          </a:prstGeom>
          <a:solidFill>
            <a:schemeClr val="accent3">
              <a:lumMod val="20000"/>
              <a:lumOff val="80000"/>
            </a:schemeClr>
          </a:solidFill>
          <a:ln w="38100">
            <a:solidFill>
              <a:schemeClr val="accent3">
                <a:lumMod val="50000"/>
              </a:schemeClr>
            </a:solidFill>
            <a:miter lim="800000"/>
            <a:headEnd/>
            <a:tailEnd/>
          </a:ln>
          <a:effectLst/>
          <a:scene3d>
            <a:camera prst="orthographicFront"/>
            <a:lightRig rig="threePt" dir="t"/>
          </a:scene3d>
          <a:sp3d>
            <a:bevelT w="165100" prst="coolSlant"/>
          </a:sp3d>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normAutofit fontScale="90000"/>
          </a:bodyPr>
          <a:lstStyle/>
          <a:p>
            <a:r>
              <a:rPr lang="ru-RU" b="1" dirty="0" smtClean="0"/>
              <a:t>Средний </a:t>
            </a:r>
            <a:r>
              <a:rPr lang="ru-RU" b="1" dirty="0" smtClean="0"/>
              <a:t>возраст, </a:t>
            </a:r>
            <a:r>
              <a:rPr lang="en-US" b="1" dirty="0" smtClean="0"/>
              <a:t>I </a:t>
            </a:r>
            <a:r>
              <a:rPr lang="ru-RU" b="1" dirty="0" smtClean="0"/>
              <a:t>период </a:t>
            </a:r>
            <a:r>
              <a:rPr lang="ru-RU" b="1" dirty="0" smtClean="0"/>
              <a:t>зрелости</a:t>
            </a:r>
            <a:br>
              <a:rPr lang="ru-RU" b="1" dirty="0" smtClean="0"/>
            </a:br>
            <a:r>
              <a:rPr lang="ru-RU" b="1" dirty="0" smtClean="0"/>
              <a:t>(от 21 до 40 лет)</a:t>
            </a:r>
            <a:endParaRPr lang="ru-RU" dirty="0"/>
          </a:p>
        </p:txBody>
      </p:sp>
      <p:sp>
        <p:nvSpPr>
          <p:cNvPr id="4" name="Содержимое 3"/>
          <p:cNvSpPr>
            <a:spLocks noGrp="1"/>
          </p:cNvSpPr>
          <p:nvPr>
            <p:ph sz="half" idx="2"/>
          </p:nvPr>
        </p:nvSpPr>
        <p:spPr>
          <a:xfrm>
            <a:off x="4857720" y="1600200"/>
            <a:ext cx="4286280" cy="5257800"/>
          </a:xfrm>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normAutofit fontScale="70000" lnSpcReduction="20000"/>
          </a:bodyPr>
          <a:lstStyle/>
          <a:p>
            <a:r>
              <a:rPr lang="ru-RU" dirty="0" smtClean="0"/>
              <a:t>Наиболее активный период жизни человека. </a:t>
            </a:r>
            <a:endParaRPr lang="ru-RU" dirty="0" smtClean="0"/>
          </a:p>
          <a:p>
            <a:r>
              <a:rPr lang="ru-RU" dirty="0" smtClean="0"/>
              <a:t>К </a:t>
            </a:r>
            <a:r>
              <a:rPr lang="ru-RU" dirty="0" smtClean="0"/>
              <a:t>40 годам человек достигает вершин профессионального мастерства, карьерного роста, семейного благополучия.</a:t>
            </a:r>
          </a:p>
          <a:p>
            <a:r>
              <a:rPr lang="ru-RU" dirty="0" smtClean="0"/>
              <a:t>Энергия </a:t>
            </a:r>
            <a:r>
              <a:rPr lang="ru-RU" dirty="0" smtClean="0"/>
              <a:t>молодости, энтузиазм позволяют человеку успешно овладеть профессией, накопить опыт, заслужить признание членов своего трудового коллектива.</a:t>
            </a:r>
          </a:p>
          <a:p>
            <a:r>
              <a:rPr lang="ru-RU" dirty="0" smtClean="0"/>
              <a:t>Жизнь </a:t>
            </a:r>
            <a:r>
              <a:rPr lang="ru-RU" dirty="0" smtClean="0"/>
              <a:t>взрослого человека сложна и интересна. Она наполнена всевозможными делами, заботами о родных и близких. Взрослый человек несет ответственность не только за себя, но и за будущее своих детей.</a:t>
            </a:r>
          </a:p>
          <a:p>
            <a:endParaRPr lang="ru-RU" dirty="0"/>
          </a:p>
        </p:txBody>
      </p:sp>
      <p:pic>
        <p:nvPicPr>
          <p:cNvPr id="8194" name="Picture 2"/>
          <p:cNvPicPr>
            <a:picLocks noGrp="1" noChangeAspect="1" noChangeArrowheads="1"/>
          </p:cNvPicPr>
          <p:nvPr>
            <p:ph sz="half" idx="1"/>
          </p:nvPr>
        </p:nvPicPr>
        <p:blipFill>
          <a:blip r:embed="rId2"/>
          <a:srcRect/>
          <a:stretch>
            <a:fillRect/>
          </a:stretch>
        </p:blipFill>
        <p:spPr bwMode="auto">
          <a:xfrm>
            <a:off x="0" y="2357430"/>
            <a:ext cx="4580737" cy="3056210"/>
          </a:xfrm>
          <a:prstGeom prst="rect">
            <a:avLst/>
          </a:prstGeom>
          <a:solidFill>
            <a:schemeClr val="accent3">
              <a:lumMod val="20000"/>
              <a:lumOff val="80000"/>
            </a:schemeClr>
          </a:solidFill>
          <a:ln w="38100">
            <a:solidFill>
              <a:schemeClr val="accent3">
                <a:lumMod val="50000"/>
              </a:schemeClr>
            </a:solidFill>
            <a:miter lim="800000"/>
            <a:headEnd/>
            <a:tailEnd/>
          </a:ln>
          <a:effectLst/>
          <a:scene3d>
            <a:camera prst="orthographicFront"/>
            <a:lightRig rig="threePt" dir="t"/>
          </a:scene3d>
          <a:sp3d>
            <a:bevelT w="165100" prst="coolSlant"/>
          </a:sp3d>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74638"/>
            <a:ext cx="8472518" cy="1143000"/>
          </a:xfrm>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normAutofit fontScale="90000"/>
          </a:bodyPr>
          <a:lstStyle/>
          <a:p>
            <a:r>
              <a:rPr lang="ru-RU" b="1" dirty="0" smtClean="0"/>
              <a:t>Средний возраст, </a:t>
            </a:r>
            <a:r>
              <a:rPr lang="en-US" b="1" dirty="0" smtClean="0"/>
              <a:t>II </a:t>
            </a:r>
            <a:r>
              <a:rPr lang="ru-RU" b="1" dirty="0" smtClean="0"/>
              <a:t>период зрелости</a:t>
            </a:r>
            <a:br>
              <a:rPr lang="ru-RU" b="1" dirty="0" smtClean="0"/>
            </a:br>
            <a:r>
              <a:rPr lang="ru-RU" b="1" dirty="0" smtClean="0"/>
              <a:t>(от </a:t>
            </a:r>
            <a:r>
              <a:rPr lang="ru-RU" b="1" dirty="0" smtClean="0"/>
              <a:t>40 </a:t>
            </a:r>
            <a:r>
              <a:rPr lang="ru-RU" b="1" dirty="0" smtClean="0"/>
              <a:t>до </a:t>
            </a:r>
            <a:r>
              <a:rPr lang="ru-RU" b="1" dirty="0" smtClean="0"/>
              <a:t>60 </a:t>
            </a:r>
            <a:r>
              <a:rPr lang="ru-RU" b="1" dirty="0" smtClean="0"/>
              <a:t>лет)</a:t>
            </a:r>
            <a:endParaRPr lang="ru-RU" b="1" dirty="0"/>
          </a:p>
        </p:txBody>
      </p:sp>
      <p:sp>
        <p:nvSpPr>
          <p:cNvPr id="4" name="Содержимое 3"/>
          <p:cNvSpPr>
            <a:spLocks noGrp="1"/>
          </p:cNvSpPr>
          <p:nvPr>
            <p:ph sz="half" idx="2"/>
          </p:nvPr>
        </p:nvSpPr>
        <p:spPr>
          <a:xfrm>
            <a:off x="4648200" y="1600200"/>
            <a:ext cx="4038600" cy="5043510"/>
          </a:xfrm>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normAutofit fontScale="70000" lnSpcReduction="20000"/>
          </a:bodyPr>
          <a:lstStyle/>
          <a:p>
            <a:r>
              <a:rPr lang="ru-RU" dirty="0" smtClean="0"/>
              <a:t>После 40 лет в жизни зрелого человека наступает особая пора – «золотая осень».</a:t>
            </a:r>
          </a:p>
          <a:p>
            <a:r>
              <a:rPr lang="ru-RU" dirty="0" smtClean="0"/>
              <a:t>В </a:t>
            </a:r>
            <a:r>
              <a:rPr lang="ru-RU" dirty="0" smtClean="0"/>
              <a:t>возрасте от 40 до 60 лет людям свойственно разное ощущение своего возраста. Одни продолжают чувствовать себя молодыми, другие, наоборот, ощущают себя старше своих лет. Хорошее здоровье, интересная работа, крепкая семья позволяют </a:t>
            </a:r>
            <a:r>
              <a:rPr lang="ru-RU" dirty="0" smtClean="0"/>
              <a:t>человеку </a:t>
            </a:r>
            <a:r>
              <a:rPr lang="ru-RU" dirty="0" smtClean="0"/>
              <a:t>чувствовать себя моложе. </a:t>
            </a:r>
            <a:endParaRPr lang="ru-RU" dirty="0" smtClean="0"/>
          </a:p>
          <a:p>
            <a:r>
              <a:rPr lang="ru-RU" dirty="0" smtClean="0"/>
              <a:t>Болезни</a:t>
            </a:r>
            <a:r>
              <a:rPr lang="ru-RU" dirty="0" smtClean="0"/>
              <a:t>, несчастья, утраты являются причинами преждевременного старения.</a:t>
            </a:r>
          </a:p>
          <a:p>
            <a:endParaRPr lang="ru-RU" dirty="0"/>
          </a:p>
        </p:txBody>
      </p:sp>
      <p:pic>
        <p:nvPicPr>
          <p:cNvPr id="9218" name="Picture 2"/>
          <p:cNvPicPr>
            <a:picLocks noGrp="1" noChangeAspect="1" noChangeArrowheads="1"/>
          </p:cNvPicPr>
          <p:nvPr>
            <p:ph sz="half" idx="1"/>
          </p:nvPr>
        </p:nvPicPr>
        <p:blipFill>
          <a:blip r:embed="rId2"/>
          <a:srcRect/>
          <a:stretch>
            <a:fillRect/>
          </a:stretch>
        </p:blipFill>
        <p:spPr bwMode="auto">
          <a:xfrm>
            <a:off x="585787" y="1972469"/>
            <a:ext cx="3781425" cy="3781425"/>
          </a:xfrm>
          <a:prstGeom prst="rect">
            <a:avLst/>
          </a:prstGeom>
          <a:solidFill>
            <a:schemeClr val="accent3">
              <a:lumMod val="20000"/>
              <a:lumOff val="80000"/>
            </a:schemeClr>
          </a:solidFill>
          <a:ln w="38100">
            <a:solidFill>
              <a:schemeClr val="accent3">
                <a:lumMod val="50000"/>
              </a:schemeClr>
            </a:solidFill>
            <a:miter lim="800000"/>
            <a:headEnd/>
            <a:tailEnd/>
          </a:ln>
          <a:effectLst/>
          <a:scene3d>
            <a:camera prst="orthographicFront"/>
            <a:lightRig rig="threePt" dir="t"/>
          </a:scene3d>
          <a:sp3d>
            <a:bevelT w="165100" prst="coolSlant"/>
          </a:sp3d>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sz="half" idx="2"/>
          </p:nvPr>
        </p:nvSpPr>
        <p:spPr>
          <a:xfrm>
            <a:off x="214282" y="214290"/>
            <a:ext cx="4214842" cy="3214710"/>
          </a:xfrm>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normAutofit/>
          </a:bodyPr>
          <a:lstStyle/>
          <a:p>
            <a:r>
              <a:rPr lang="ru-RU" b="1" dirty="0" smtClean="0"/>
              <a:t>Пожилой возраст – от 60 до 75 лет</a:t>
            </a:r>
            <a:endParaRPr lang="ru-RU" dirty="0" smtClean="0"/>
          </a:p>
          <a:p>
            <a:r>
              <a:rPr lang="ru-RU" b="1" dirty="0" smtClean="0"/>
              <a:t>Старческий </a:t>
            </a:r>
            <a:r>
              <a:rPr lang="ru-RU" b="1" dirty="0" smtClean="0"/>
              <a:t>возраст – от 75 до 90 лет</a:t>
            </a:r>
            <a:endParaRPr lang="ru-RU" dirty="0" smtClean="0"/>
          </a:p>
          <a:p>
            <a:r>
              <a:rPr lang="ru-RU" b="1" dirty="0" smtClean="0"/>
              <a:t>Долгожители </a:t>
            </a:r>
            <a:r>
              <a:rPr lang="ru-RU" b="1" dirty="0" smtClean="0"/>
              <a:t>– от 90 лет и более</a:t>
            </a:r>
            <a:endParaRPr lang="ru-RU" dirty="0" smtClean="0"/>
          </a:p>
          <a:p>
            <a:endParaRPr lang="ru-RU" dirty="0"/>
          </a:p>
        </p:txBody>
      </p:sp>
      <p:pic>
        <p:nvPicPr>
          <p:cNvPr id="10242" name="Picture 2"/>
          <p:cNvPicPr>
            <a:picLocks noGrp="1" noChangeAspect="1" noChangeArrowheads="1"/>
          </p:cNvPicPr>
          <p:nvPr>
            <p:ph sz="half" idx="1"/>
          </p:nvPr>
        </p:nvPicPr>
        <p:blipFill>
          <a:blip r:embed="rId2"/>
          <a:srcRect/>
          <a:stretch>
            <a:fillRect/>
          </a:stretch>
        </p:blipFill>
        <p:spPr bwMode="auto">
          <a:xfrm>
            <a:off x="214282" y="3714752"/>
            <a:ext cx="4080279" cy="2720186"/>
          </a:xfrm>
          <a:prstGeom prst="rect">
            <a:avLst/>
          </a:prstGeom>
          <a:solidFill>
            <a:schemeClr val="accent3">
              <a:lumMod val="20000"/>
              <a:lumOff val="80000"/>
            </a:schemeClr>
          </a:solidFill>
          <a:ln w="38100">
            <a:solidFill>
              <a:schemeClr val="accent3">
                <a:lumMod val="50000"/>
              </a:schemeClr>
            </a:solidFill>
            <a:miter lim="800000"/>
            <a:headEnd/>
            <a:tailEnd/>
          </a:ln>
          <a:effectLst/>
          <a:scene3d>
            <a:camera prst="orthographicFront"/>
            <a:lightRig rig="threePt" dir="t"/>
          </a:scene3d>
          <a:sp3d>
            <a:bevelT w="165100" prst="coolSlant"/>
          </a:sp3d>
        </p:spPr>
      </p:pic>
      <p:sp>
        <p:nvSpPr>
          <p:cNvPr id="6" name="Содержимое 3"/>
          <p:cNvSpPr txBox="1">
            <a:spLocks/>
          </p:cNvSpPr>
          <p:nvPr/>
        </p:nvSpPr>
        <p:spPr>
          <a:xfrm>
            <a:off x="4572000" y="0"/>
            <a:ext cx="4572000" cy="6858000"/>
          </a:xfrm>
          <a:prstGeom prst="rect">
            <a:avLst/>
          </a:prstGeom>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vert="horz" lIns="91440" tIns="45720" rIns="91440" bIns="45720" rtlCol="0">
            <a:noAutofit/>
          </a:bodyPr>
          <a:lstStyle/>
          <a:p>
            <a:pPr>
              <a:buFont typeface="Arial" pitchFamily="34" charset="0"/>
              <a:buChar char="•"/>
            </a:pPr>
            <a:r>
              <a:rPr lang="ru-RU" dirty="0" smtClean="0"/>
              <a:t> Пожилой </a:t>
            </a:r>
            <a:r>
              <a:rPr lang="ru-RU" dirty="0" smtClean="0"/>
              <a:t>возраст иначе называется пенсионным. </a:t>
            </a:r>
            <a:endParaRPr lang="ru-RU" dirty="0" smtClean="0"/>
          </a:p>
          <a:p>
            <a:pPr>
              <a:buFont typeface="Arial" pitchFamily="34" charset="0"/>
              <a:buChar char="•"/>
            </a:pPr>
            <a:r>
              <a:rPr lang="ru-RU" dirty="0" smtClean="0"/>
              <a:t> Пожилой </a:t>
            </a:r>
            <a:r>
              <a:rPr lang="ru-RU" dirty="0" smtClean="0"/>
              <a:t>возраст имеет свои преимущества и недостатки. Кто хочет, может воспользоваться свободой от профессиональной деятельности и заняться тем, на что раньше не хватало </a:t>
            </a:r>
            <a:r>
              <a:rPr lang="ru-RU" dirty="0" smtClean="0"/>
              <a:t>времени</a:t>
            </a:r>
          </a:p>
          <a:p>
            <a:pPr>
              <a:buFont typeface="Arial" pitchFamily="34" charset="0"/>
              <a:buChar char="•"/>
            </a:pPr>
            <a:r>
              <a:rPr lang="ru-RU" dirty="0" smtClean="0"/>
              <a:t> </a:t>
            </a:r>
            <a:r>
              <a:rPr lang="ru-RU" dirty="0" smtClean="0"/>
              <a:t>В </a:t>
            </a:r>
            <a:r>
              <a:rPr lang="ru-RU" dirty="0" smtClean="0"/>
              <a:t>этом возрасте возникают существенные изменения в организме человека – повышается кровяное давление, болят суставы, нарушается обмен веществ. </a:t>
            </a:r>
          </a:p>
          <a:p>
            <a:pPr>
              <a:buFont typeface="Arial" pitchFamily="34" charset="0"/>
              <a:buChar char="•"/>
            </a:pPr>
            <a:r>
              <a:rPr lang="ru-RU" dirty="0" smtClean="0"/>
              <a:t> Люди</a:t>
            </a:r>
            <a:r>
              <a:rPr lang="ru-RU" dirty="0" smtClean="0"/>
              <a:t>, которые остаются физически активными и подвижными, могут стать долгожителями. </a:t>
            </a:r>
            <a:endParaRPr lang="ru-RU" dirty="0" smtClean="0"/>
          </a:p>
          <a:p>
            <a:pPr>
              <a:buFont typeface="Arial" pitchFamily="34" charset="0"/>
              <a:buChar char="•"/>
            </a:pPr>
            <a:endParaRPr lang="ru-RU" dirty="0" smtClean="0"/>
          </a:p>
          <a:p>
            <a:r>
              <a:rPr lang="ru-RU" b="1" dirty="0" smtClean="0"/>
              <a:t>Однако </a:t>
            </a:r>
            <a:r>
              <a:rPr lang="ru-RU" b="1" dirty="0" smtClean="0"/>
              <a:t>любая, даже очень долгая жизнь подходит к концу. Разные люди встречают смерть по-разному. Поведение человека в это время зависит от многого – духовных сил, религиозных убеждений, поддержки родных. Осознание своей смертности заставляет человека дорожить каждым мгновением жизни, любить и ценить её во всех направлениях.</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ru-RU" sz="1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rtlCol="0">
            <a:normAutofit/>
          </a:bodyPr>
          <a:lstStyle/>
          <a:p>
            <a:pPr fontAlgn="auto">
              <a:spcAft>
                <a:spcPts val="0"/>
              </a:spcAft>
              <a:defRPr/>
            </a:pPr>
            <a:r>
              <a:rPr lang="ru-RU" b="1" dirty="0" smtClean="0"/>
              <a:t>ДОМАШНЕЕ ЗАДАНИЕ</a:t>
            </a:r>
            <a:endParaRPr lang="ru-RU" b="1" dirty="0"/>
          </a:p>
        </p:txBody>
      </p:sp>
      <p:sp>
        <p:nvSpPr>
          <p:cNvPr id="3" name="Содержимое 2"/>
          <p:cNvSpPr>
            <a:spLocks noGrp="1"/>
          </p:cNvSpPr>
          <p:nvPr>
            <p:ph sz="half" idx="1"/>
          </p:nvPr>
        </p:nvSpPr>
        <p:spPr>
          <a:xfrm>
            <a:off x="428596" y="1643050"/>
            <a:ext cx="8358246" cy="4572032"/>
          </a:xfrm>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rtlCol="0">
            <a:normAutofit/>
          </a:bodyPr>
          <a:lstStyle/>
          <a:p>
            <a:endParaRPr lang="ru-RU" sz="3600" b="1" dirty="0" smtClean="0"/>
          </a:p>
          <a:p>
            <a:r>
              <a:rPr lang="ru-RU" sz="5400" b="1" dirty="0" smtClean="0"/>
              <a:t>§ </a:t>
            </a:r>
            <a:r>
              <a:rPr lang="ru-RU" sz="5400" b="1" dirty="0" smtClean="0"/>
              <a:t>19-21</a:t>
            </a:r>
            <a:endParaRPr lang="ru-RU" sz="5400" b="1" dirty="0" smtClean="0"/>
          </a:p>
          <a:p>
            <a:r>
              <a:rPr lang="ru-RU" sz="5400" b="1" dirty="0" smtClean="0"/>
              <a:t>Задание №8 </a:t>
            </a:r>
            <a:r>
              <a:rPr lang="ru-RU" sz="5400" b="1" dirty="0" smtClean="0"/>
              <a:t>(стр. 150) </a:t>
            </a:r>
            <a:r>
              <a:rPr lang="ru-RU" sz="5400" b="1" dirty="0" smtClean="0"/>
              <a:t>- письменно</a:t>
            </a:r>
            <a:endParaRPr lang="ru-RU" sz="5400" dirty="0" smtClean="0"/>
          </a:p>
          <a:p>
            <a:endParaRPr lang="ru-RU" sz="8000" b="1" dirty="0" smtClean="0"/>
          </a:p>
          <a:p>
            <a:endParaRPr lang="ru-RU" sz="8000" dirty="0" smtClean="0"/>
          </a:p>
          <a:p>
            <a:pPr fontAlgn="auto">
              <a:spcAft>
                <a:spcPts val="0"/>
              </a:spcAft>
              <a:buFont typeface="Arial" pitchFamily="34" charset="0"/>
              <a:buNone/>
              <a:defRPr/>
            </a:pPr>
            <a:endParaRPr lang="ru-RU"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normAutofit/>
          </a:bodyPr>
          <a:lstStyle/>
          <a:p>
            <a:r>
              <a:rPr lang="ru-RU" sz="4800" b="1" dirty="0" smtClean="0"/>
              <a:t>Вспомним:</a:t>
            </a:r>
            <a:endParaRPr lang="ru-RU" sz="4800" b="1" dirty="0"/>
          </a:p>
        </p:txBody>
      </p:sp>
      <p:sp>
        <p:nvSpPr>
          <p:cNvPr id="3" name="Содержимое 2"/>
          <p:cNvSpPr>
            <a:spLocks noGrp="1"/>
          </p:cNvSpPr>
          <p:nvPr>
            <p:ph idx="1"/>
          </p:nvPr>
        </p:nvSpPr>
        <p:spPr>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normAutofit/>
          </a:bodyPr>
          <a:lstStyle/>
          <a:p>
            <a:pPr marL="514350" indent="-514350">
              <a:buAutoNum type="arabicParenR"/>
            </a:pPr>
            <a:r>
              <a:rPr lang="ru-RU" sz="4400" dirty="0" smtClean="0"/>
              <a:t>Дайте определение: </a:t>
            </a:r>
            <a:r>
              <a:rPr lang="ru-RU" sz="4400" b="1" dirty="0" smtClean="0"/>
              <a:t>индивид, индивидуальность, личность</a:t>
            </a:r>
          </a:p>
          <a:p>
            <a:pPr marL="514350" indent="-514350">
              <a:buAutoNum type="arabicParenR"/>
            </a:pPr>
            <a:r>
              <a:rPr lang="ru-RU" sz="4400" dirty="0" smtClean="0"/>
              <a:t>Что включает в себя структура личности?</a:t>
            </a:r>
          </a:p>
          <a:p>
            <a:pPr marL="514350" indent="-514350">
              <a:buAutoNum type="arabicParenR"/>
            </a:pPr>
            <a:r>
              <a:rPr lang="ru-RU" sz="4400" dirty="0" smtClean="0"/>
              <a:t>В чем заключается смысл жизни?</a:t>
            </a:r>
            <a:endParaRPr lang="ru-RU" sz="4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714356"/>
            <a:ext cx="7772400" cy="4143404"/>
          </a:xfrm>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noAutofit/>
          </a:bodyPr>
          <a:lstStyle/>
          <a:p>
            <a:r>
              <a:rPr lang="ru-RU" sz="6600" b="1" dirty="0" smtClean="0">
                <a:latin typeface="Times New Roman" pitchFamily="18" charset="0"/>
                <a:cs typeface="Times New Roman" pitchFamily="18" charset="0"/>
              </a:rPr>
              <a:t>Урок </a:t>
            </a:r>
            <a:r>
              <a:rPr lang="ru-RU" sz="6600" b="1" dirty="0" smtClean="0">
                <a:latin typeface="Times New Roman" pitchFamily="18" charset="0"/>
                <a:cs typeface="Times New Roman" pitchFamily="18" charset="0"/>
              </a:rPr>
              <a:t>4.</a:t>
            </a:r>
            <a:br>
              <a:rPr lang="ru-RU" sz="6600" b="1" dirty="0" smtClean="0">
                <a:latin typeface="Times New Roman" pitchFamily="18" charset="0"/>
                <a:cs typeface="Times New Roman" pitchFamily="18" charset="0"/>
              </a:rPr>
            </a:br>
            <a:r>
              <a:rPr lang="ru-RU" sz="6600" b="1" dirty="0" smtClean="0">
                <a:latin typeface="Times New Roman" pitchFamily="18" charset="0"/>
                <a:cs typeface="Times New Roman" pitchFamily="18" charset="0"/>
              </a:rPr>
              <a:t>Возрастные периоды жизни</a:t>
            </a:r>
            <a:endParaRPr lang="ru-RU" sz="6600" b="1"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3050"/>
            <a:ext cx="3757610" cy="1162050"/>
          </a:xfrm>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normAutofit/>
          </a:bodyPr>
          <a:lstStyle/>
          <a:p>
            <a:r>
              <a:rPr lang="ru-RU" sz="6600" dirty="0" smtClean="0"/>
              <a:t>Возраст</a:t>
            </a:r>
            <a:endParaRPr lang="ru-RU" sz="6600" dirty="0"/>
          </a:p>
        </p:txBody>
      </p:sp>
      <p:sp>
        <p:nvSpPr>
          <p:cNvPr id="6" name="Текст 5"/>
          <p:cNvSpPr>
            <a:spLocks noGrp="1"/>
          </p:cNvSpPr>
          <p:nvPr>
            <p:ph type="body" sz="half" idx="2"/>
          </p:nvPr>
        </p:nvSpPr>
        <p:spPr>
          <a:xfrm>
            <a:off x="428596" y="1428736"/>
            <a:ext cx="3786214" cy="4691063"/>
          </a:xfrm>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normAutofit/>
          </a:bodyPr>
          <a:lstStyle/>
          <a:p>
            <a:r>
              <a:rPr lang="ru-RU" sz="3200" dirty="0" smtClean="0"/>
              <a:t>- продолжительность периода от момента рождения живого организма до настоящего или любого другого определённого момента времени</a:t>
            </a:r>
          </a:p>
          <a:p>
            <a:endParaRPr lang="ru-RU" sz="3200"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4643438" y="1857364"/>
            <a:ext cx="4257675" cy="1912406"/>
          </a:xfrm>
          <a:prstGeom prst="rect">
            <a:avLst/>
          </a:prstGeom>
          <a:solidFill>
            <a:schemeClr val="accent3">
              <a:lumMod val="20000"/>
              <a:lumOff val="80000"/>
            </a:schemeClr>
          </a:solidFill>
          <a:ln w="38100">
            <a:solidFill>
              <a:schemeClr val="accent3">
                <a:lumMod val="50000"/>
              </a:schemeClr>
            </a:solidFill>
            <a:miter lim="800000"/>
            <a:headEnd/>
            <a:tailEnd/>
          </a:ln>
          <a:effectLst/>
          <a:scene3d>
            <a:camera prst="orthographicFront"/>
            <a:lightRig rig="threePt" dir="t"/>
          </a:scene3d>
          <a:sp3d>
            <a:bevelT w="165100" prst="coolSlant"/>
          </a:sp3d>
        </p:spPr>
      </p:pic>
      <p:pic>
        <p:nvPicPr>
          <p:cNvPr id="1027" name="Picture 3"/>
          <p:cNvPicPr>
            <a:picLocks noChangeAspect="1" noChangeArrowheads="1"/>
          </p:cNvPicPr>
          <p:nvPr/>
        </p:nvPicPr>
        <p:blipFill>
          <a:blip r:embed="rId3"/>
          <a:srcRect/>
          <a:stretch>
            <a:fillRect/>
          </a:stretch>
        </p:blipFill>
        <p:spPr bwMode="auto">
          <a:xfrm>
            <a:off x="4643438" y="4071942"/>
            <a:ext cx="4248000" cy="2090812"/>
          </a:xfrm>
          <a:prstGeom prst="rect">
            <a:avLst/>
          </a:prstGeom>
          <a:solidFill>
            <a:schemeClr val="accent3">
              <a:lumMod val="20000"/>
              <a:lumOff val="80000"/>
            </a:schemeClr>
          </a:solidFill>
          <a:ln w="38100">
            <a:solidFill>
              <a:schemeClr val="accent3">
                <a:lumMod val="50000"/>
              </a:schemeClr>
            </a:solidFill>
            <a:miter lim="800000"/>
            <a:headEnd/>
            <a:tailEnd/>
          </a:ln>
          <a:effectLst/>
          <a:scene3d>
            <a:camera prst="orthographicFront"/>
            <a:lightRig rig="threePt" dir="t"/>
          </a:scene3d>
          <a:sp3d>
            <a:bevelT w="165100" prst="coolSlant"/>
          </a:sp3d>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lstStyle/>
          <a:p>
            <a:r>
              <a:rPr lang="ru-RU" b="1" dirty="0" smtClean="0"/>
              <a:t>Младенчество (от 0 до 1 года)</a:t>
            </a:r>
            <a:endParaRPr lang="ru-RU" b="1" dirty="0"/>
          </a:p>
        </p:txBody>
      </p:sp>
      <p:sp>
        <p:nvSpPr>
          <p:cNvPr id="7" name="Содержимое 6"/>
          <p:cNvSpPr>
            <a:spLocks noGrp="1"/>
          </p:cNvSpPr>
          <p:nvPr>
            <p:ph sz="half" idx="2"/>
          </p:nvPr>
        </p:nvSpPr>
        <p:spPr>
          <a:xfrm>
            <a:off x="4648200" y="1600200"/>
            <a:ext cx="4038600" cy="4972072"/>
          </a:xfrm>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normAutofit fontScale="92500"/>
          </a:bodyPr>
          <a:lstStyle/>
          <a:p>
            <a:r>
              <a:rPr lang="ru-RU" dirty="0" smtClean="0"/>
              <a:t>Ребенок зависит от своих родителей и нуждается в их заботе. </a:t>
            </a:r>
            <a:endParaRPr lang="ru-RU" dirty="0" smtClean="0"/>
          </a:p>
          <a:p>
            <a:r>
              <a:rPr lang="ru-RU" dirty="0" smtClean="0"/>
              <a:t>Мозг </a:t>
            </a:r>
            <a:r>
              <a:rPr lang="ru-RU" dirty="0" smtClean="0"/>
              <a:t>и другие системы организма в период младенчества еще не готовы полноценно функционировать. </a:t>
            </a:r>
            <a:endParaRPr lang="ru-RU" dirty="0" smtClean="0"/>
          </a:p>
          <a:p>
            <a:r>
              <a:rPr lang="ru-RU" dirty="0" smtClean="0"/>
              <a:t>В </a:t>
            </a:r>
            <a:r>
              <a:rPr lang="ru-RU" dirty="0" smtClean="0"/>
              <a:t>этот период человек растет быстрее, чем во все последующие годы.</a:t>
            </a:r>
            <a:endParaRPr lang="ru-RU" b="1" dirty="0"/>
          </a:p>
        </p:txBody>
      </p:sp>
      <p:pic>
        <p:nvPicPr>
          <p:cNvPr id="2050" name="Picture 2"/>
          <p:cNvPicPr>
            <a:picLocks noGrp="1" noChangeAspect="1" noChangeArrowheads="1"/>
          </p:cNvPicPr>
          <p:nvPr>
            <p:ph sz="half" idx="1"/>
          </p:nvPr>
        </p:nvPicPr>
        <p:blipFill>
          <a:blip r:embed="rId2"/>
          <a:srcRect/>
          <a:stretch>
            <a:fillRect/>
          </a:stretch>
        </p:blipFill>
        <p:spPr bwMode="auto">
          <a:xfrm>
            <a:off x="457200" y="2353607"/>
            <a:ext cx="4038600" cy="3019148"/>
          </a:xfrm>
          <a:prstGeom prst="rect">
            <a:avLst/>
          </a:prstGeom>
          <a:solidFill>
            <a:schemeClr val="accent3">
              <a:lumMod val="20000"/>
              <a:lumOff val="80000"/>
            </a:schemeClr>
          </a:solidFill>
          <a:ln w="38100">
            <a:solidFill>
              <a:schemeClr val="accent3">
                <a:lumMod val="50000"/>
              </a:schemeClr>
            </a:solidFill>
            <a:miter lim="800000"/>
            <a:headEnd/>
            <a:tailEnd/>
          </a:ln>
          <a:effectLst/>
          <a:scene3d>
            <a:camera prst="orthographicFront"/>
            <a:lightRig rig="threePt" dir="t"/>
          </a:scene3d>
          <a:sp3d>
            <a:bevelT w="165100" prst="coolSlant"/>
          </a:sp3d>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lstStyle/>
          <a:p>
            <a:r>
              <a:rPr lang="ru-RU" b="1" dirty="0" smtClean="0"/>
              <a:t>Раннее детство (от 1 до 3 лет)</a:t>
            </a:r>
            <a:endParaRPr lang="ru-RU" b="1" dirty="0"/>
          </a:p>
        </p:txBody>
      </p:sp>
      <p:sp>
        <p:nvSpPr>
          <p:cNvPr id="4" name="Содержимое 3"/>
          <p:cNvSpPr>
            <a:spLocks noGrp="1"/>
          </p:cNvSpPr>
          <p:nvPr>
            <p:ph sz="half" idx="2"/>
          </p:nvPr>
        </p:nvSpPr>
        <p:spPr>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lstStyle/>
          <a:p>
            <a:r>
              <a:rPr lang="ru-RU" dirty="0" smtClean="0"/>
              <a:t>Развитие речи</a:t>
            </a:r>
          </a:p>
          <a:p>
            <a:r>
              <a:rPr lang="ru-RU" dirty="0" smtClean="0"/>
              <a:t>Развитие физической активности (ходьба, бег)</a:t>
            </a:r>
          </a:p>
          <a:p>
            <a:r>
              <a:rPr lang="ru-RU" dirty="0" smtClean="0"/>
              <a:t>Приобретение самостоятельности</a:t>
            </a:r>
          </a:p>
          <a:p>
            <a:r>
              <a:rPr lang="ru-RU" dirty="0" smtClean="0"/>
              <a:t>Совершенствование приобретенных навыков</a:t>
            </a:r>
            <a:endParaRPr lang="ru-RU" dirty="0"/>
          </a:p>
        </p:txBody>
      </p:sp>
      <p:pic>
        <p:nvPicPr>
          <p:cNvPr id="3074" name="Picture 2"/>
          <p:cNvPicPr>
            <a:picLocks noGrp="1" noChangeAspect="1" noChangeArrowheads="1"/>
          </p:cNvPicPr>
          <p:nvPr>
            <p:ph sz="half" idx="1"/>
          </p:nvPr>
        </p:nvPicPr>
        <p:blipFill>
          <a:blip r:embed="rId2"/>
          <a:srcRect/>
          <a:stretch>
            <a:fillRect/>
          </a:stretch>
        </p:blipFill>
        <p:spPr bwMode="auto">
          <a:xfrm>
            <a:off x="457200" y="1992411"/>
            <a:ext cx="4038600" cy="3741540"/>
          </a:xfrm>
          <a:prstGeom prst="rect">
            <a:avLst/>
          </a:prstGeom>
          <a:solidFill>
            <a:schemeClr val="accent3">
              <a:lumMod val="20000"/>
              <a:lumOff val="80000"/>
            </a:schemeClr>
          </a:solidFill>
          <a:ln w="38100">
            <a:solidFill>
              <a:schemeClr val="accent3">
                <a:lumMod val="50000"/>
              </a:schemeClr>
            </a:solidFill>
            <a:miter lim="800000"/>
            <a:headEnd/>
            <a:tailEnd/>
          </a:ln>
          <a:effectLst/>
          <a:scene3d>
            <a:camera prst="orthographicFront"/>
            <a:lightRig rig="threePt" dir="t"/>
          </a:scene3d>
          <a:sp3d>
            <a:bevelT w="165100" prst="coolSlant"/>
          </a:sp3d>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normAutofit fontScale="90000"/>
          </a:bodyPr>
          <a:lstStyle/>
          <a:p>
            <a:r>
              <a:rPr lang="ru-RU" b="1" dirty="0" smtClean="0"/>
              <a:t>Дошкольный период (от 3 до 6 лет)</a:t>
            </a:r>
            <a:endParaRPr lang="ru-RU" b="1" dirty="0"/>
          </a:p>
        </p:txBody>
      </p:sp>
      <p:sp>
        <p:nvSpPr>
          <p:cNvPr id="4" name="Содержимое 3"/>
          <p:cNvSpPr>
            <a:spLocks noGrp="1"/>
          </p:cNvSpPr>
          <p:nvPr>
            <p:ph sz="half" idx="2"/>
          </p:nvPr>
        </p:nvSpPr>
        <p:spPr>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normAutofit fontScale="77500" lnSpcReduction="20000"/>
          </a:bodyPr>
          <a:lstStyle/>
          <a:p>
            <a:r>
              <a:rPr lang="ru-RU" dirty="0" smtClean="0"/>
              <a:t>Формируется мышление. </a:t>
            </a:r>
            <a:endParaRPr lang="ru-RU" dirty="0" smtClean="0"/>
          </a:p>
          <a:p>
            <a:r>
              <a:rPr lang="ru-RU" dirty="0" smtClean="0"/>
              <a:t>Ребенок </a:t>
            </a:r>
            <a:r>
              <a:rPr lang="ru-RU" dirty="0" smtClean="0"/>
              <a:t>отличается большой любознательностью, задает множество вопросов. Он внимательно следит за действиями взрослых и старается им подражать. </a:t>
            </a:r>
            <a:endParaRPr lang="ru-RU" dirty="0" smtClean="0"/>
          </a:p>
          <a:p>
            <a:r>
              <a:rPr lang="ru-RU" dirty="0" smtClean="0"/>
              <a:t>Развитие </a:t>
            </a:r>
            <a:r>
              <a:rPr lang="ru-RU" dirty="0" smtClean="0"/>
              <a:t>происходит в основном благодаря игре.</a:t>
            </a:r>
          </a:p>
          <a:p>
            <a:r>
              <a:rPr lang="ru-RU" dirty="0" smtClean="0"/>
              <a:t>Дети </a:t>
            </a:r>
            <a:r>
              <a:rPr lang="ru-RU" dirty="0" smtClean="0"/>
              <a:t>этого возраста учатся контролировать свои действия. Они способны оценить свое поведение, знают буквы, умеют читать, способны к самообучению.</a:t>
            </a:r>
          </a:p>
          <a:p>
            <a:endParaRPr lang="ru-RU" dirty="0"/>
          </a:p>
        </p:txBody>
      </p:sp>
      <p:pic>
        <p:nvPicPr>
          <p:cNvPr id="4098" name="Picture 2"/>
          <p:cNvPicPr>
            <a:picLocks noGrp="1" noChangeAspect="1" noChangeArrowheads="1"/>
          </p:cNvPicPr>
          <p:nvPr>
            <p:ph sz="half" idx="1"/>
          </p:nvPr>
        </p:nvPicPr>
        <p:blipFill>
          <a:blip r:embed="rId2"/>
          <a:srcRect/>
          <a:stretch>
            <a:fillRect/>
          </a:stretch>
        </p:blipFill>
        <p:spPr bwMode="auto">
          <a:xfrm>
            <a:off x="457200" y="2340391"/>
            <a:ext cx="4038600" cy="3045580"/>
          </a:xfrm>
          <a:prstGeom prst="rect">
            <a:avLst/>
          </a:prstGeom>
          <a:solidFill>
            <a:schemeClr val="accent3">
              <a:lumMod val="20000"/>
              <a:lumOff val="80000"/>
            </a:schemeClr>
          </a:solidFill>
          <a:ln w="38100">
            <a:solidFill>
              <a:schemeClr val="accent3">
                <a:lumMod val="50000"/>
              </a:schemeClr>
            </a:solidFill>
            <a:miter lim="800000"/>
            <a:headEnd/>
            <a:tailEnd/>
          </a:ln>
          <a:effectLst/>
          <a:scene3d>
            <a:camera prst="orthographicFront"/>
            <a:lightRig rig="threePt" dir="t"/>
          </a:scene3d>
          <a:sp3d>
            <a:bevelT w="165100" prst="coolSlant"/>
          </a:sp3d>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normAutofit fontScale="90000"/>
          </a:bodyPr>
          <a:lstStyle/>
          <a:p>
            <a:r>
              <a:rPr lang="ru-RU" b="1" dirty="0" smtClean="0"/>
              <a:t>Младший школьный возраст </a:t>
            </a:r>
            <a:br>
              <a:rPr lang="ru-RU" b="1" dirty="0" smtClean="0"/>
            </a:br>
            <a:r>
              <a:rPr lang="ru-RU" b="1" dirty="0" smtClean="0"/>
              <a:t>(от 7- до 11 лет)</a:t>
            </a:r>
            <a:endParaRPr lang="ru-RU" b="1" dirty="0"/>
          </a:p>
        </p:txBody>
      </p:sp>
      <p:sp>
        <p:nvSpPr>
          <p:cNvPr id="4" name="Содержимое 3"/>
          <p:cNvSpPr>
            <a:spLocks noGrp="1"/>
          </p:cNvSpPr>
          <p:nvPr>
            <p:ph sz="half" idx="2"/>
          </p:nvPr>
        </p:nvSpPr>
        <p:spPr>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normAutofit lnSpcReduction="10000"/>
          </a:bodyPr>
          <a:lstStyle/>
          <a:p>
            <a:r>
              <a:rPr lang="ru-RU" dirty="0" smtClean="0"/>
              <a:t>Период огромных изменений в жизни ребенка. </a:t>
            </a:r>
            <a:endParaRPr lang="ru-RU" dirty="0" smtClean="0"/>
          </a:p>
          <a:p>
            <a:r>
              <a:rPr lang="ru-RU" dirty="0" smtClean="0"/>
              <a:t>Необходимость </a:t>
            </a:r>
            <a:r>
              <a:rPr lang="ru-RU" dirty="0" smtClean="0"/>
              <a:t>подчиняться дисциплине, выстраивать отношения с учителями и </a:t>
            </a:r>
            <a:r>
              <a:rPr lang="ru-RU" dirty="0" smtClean="0"/>
              <a:t>друзьями.</a:t>
            </a:r>
          </a:p>
          <a:p>
            <a:r>
              <a:rPr lang="ru-RU" dirty="0" smtClean="0"/>
              <a:t>Возрастает </a:t>
            </a:r>
            <a:r>
              <a:rPr lang="ru-RU" dirty="0" smtClean="0"/>
              <a:t>самостоятельность</a:t>
            </a:r>
          </a:p>
          <a:p>
            <a:endParaRPr lang="ru-RU" dirty="0"/>
          </a:p>
        </p:txBody>
      </p:sp>
      <p:pic>
        <p:nvPicPr>
          <p:cNvPr id="5122" name="Picture 2"/>
          <p:cNvPicPr>
            <a:picLocks noGrp="1" noChangeAspect="1" noChangeArrowheads="1"/>
          </p:cNvPicPr>
          <p:nvPr>
            <p:ph sz="half" idx="1"/>
          </p:nvPr>
        </p:nvPicPr>
        <p:blipFill>
          <a:blip r:embed="rId2" cstate="print"/>
          <a:srcRect/>
          <a:stretch>
            <a:fillRect/>
          </a:stretch>
        </p:blipFill>
        <p:spPr bwMode="auto">
          <a:xfrm>
            <a:off x="457200" y="2521356"/>
            <a:ext cx="4038600" cy="2683650"/>
          </a:xfrm>
          <a:prstGeom prst="rect">
            <a:avLst/>
          </a:prstGeom>
          <a:solidFill>
            <a:schemeClr val="accent3">
              <a:lumMod val="20000"/>
              <a:lumOff val="80000"/>
            </a:schemeClr>
          </a:solidFill>
          <a:ln w="38100">
            <a:solidFill>
              <a:schemeClr val="accent3">
                <a:lumMod val="50000"/>
              </a:schemeClr>
            </a:solidFill>
            <a:miter lim="800000"/>
            <a:headEnd/>
            <a:tailEnd/>
          </a:ln>
          <a:effectLst/>
          <a:scene3d>
            <a:camera prst="orthographicFront"/>
            <a:lightRig rig="threePt" dir="t"/>
          </a:scene3d>
          <a:sp3d>
            <a:bevelT w="165100" prst="coolSlant"/>
          </a:sp3d>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normAutofit fontScale="90000"/>
          </a:bodyPr>
          <a:lstStyle/>
          <a:p>
            <a:r>
              <a:rPr lang="ru-RU" b="1" dirty="0" smtClean="0"/>
              <a:t>Подростковый возраст</a:t>
            </a:r>
            <a:r>
              <a:rPr lang="ru-RU" dirty="0" smtClean="0"/>
              <a:t/>
            </a:r>
            <a:br>
              <a:rPr lang="ru-RU" dirty="0" smtClean="0"/>
            </a:br>
            <a:r>
              <a:rPr lang="ru-RU" b="1" dirty="0" smtClean="0"/>
              <a:t>(</a:t>
            </a:r>
            <a:r>
              <a:rPr lang="ru-RU" b="1" dirty="0" smtClean="0"/>
              <a:t>от </a:t>
            </a:r>
            <a:r>
              <a:rPr lang="ru-RU" b="1" dirty="0" smtClean="0"/>
              <a:t>11 до 14 </a:t>
            </a:r>
            <a:r>
              <a:rPr lang="ru-RU" b="1" dirty="0" smtClean="0"/>
              <a:t>лет</a:t>
            </a:r>
            <a:r>
              <a:rPr lang="ru-RU" b="1" dirty="0" smtClean="0"/>
              <a:t>)</a:t>
            </a:r>
            <a:endParaRPr lang="ru-RU" dirty="0"/>
          </a:p>
        </p:txBody>
      </p:sp>
      <p:sp>
        <p:nvSpPr>
          <p:cNvPr id="4" name="Содержимое 3"/>
          <p:cNvSpPr>
            <a:spLocks noGrp="1"/>
          </p:cNvSpPr>
          <p:nvPr>
            <p:ph sz="half" idx="2"/>
          </p:nvPr>
        </p:nvSpPr>
        <p:spPr>
          <a:xfrm>
            <a:off x="4929190" y="1643050"/>
            <a:ext cx="4214810" cy="5214950"/>
          </a:xfrm>
          <a:solidFill>
            <a:schemeClr val="accent3">
              <a:lumMod val="20000"/>
              <a:lumOff val="80000"/>
            </a:schemeClr>
          </a:solidFill>
          <a:ln w="38100">
            <a:solidFill>
              <a:schemeClr val="accent3">
                <a:lumMod val="50000"/>
              </a:schemeClr>
            </a:solidFill>
          </a:ln>
          <a:scene3d>
            <a:camera prst="orthographicFront"/>
            <a:lightRig rig="threePt" dir="t"/>
          </a:scene3d>
          <a:sp3d>
            <a:bevelT w="165100" prst="coolSlant"/>
          </a:sp3d>
        </p:spPr>
        <p:txBody>
          <a:bodyPr>
            <a:normAutofit fontScale="40000" lnSpcReduction="20000"/>
          </a:bodyPr>
          <a:lstStyle/>
          <a:p>
            <a:r>
              <a:rPr lang="ru-RU" sz="3800" b="1" dirty="0" smtClean="0">
                <a:latin typeface="Times New Roman" pitchFamily="18" charset="0"/>
                <a:cs typeface="Times New Roman" pitchFamily="18" charset="0"/>
              </a:rPr>
              <a:t>Переходный возраст </a:t>
            </a:r>
            <a:r>
              <a:rPr lang="ru-RU" sz="3800" dirty="0" smtClean="0">
                <a:latin typeface="Times New Roman" pitchFamily="18" charset="0"/>
                <a:cs typeface="Times New Roman" pitchFamily="18" charset="0"/>
              </a:rPr>
              <a:t>– время перехода от детства к юности. Происходит перестройка организма – могут появиться проблемы со здоровьем, поскольку происходит быстрый рост тела, опережающий развитие внутренних органов.</a:t>
            </a:r>
          </a:p>
          <a:p>
            <a:r>
              <a:rPr lang="ru-RU" sz="3800" dirty="0" smtClean="0">
                <a:latin typeface="Times New Roman" pitchFamily="18" charset="0"/>
                <a:cs typeface="Times New Roman" pitchFamily="18" charset="0"/>
              </a:rPr>
              <a:t>Появляется </a:t>
            </a:r>
            <a:r>
              <a:rPr lang="ru-RU" sz="3800" dirty="0" smtClean="0">
                <a:latin typeface="Times New Roman" pitchFamily="18" charset="0"/>
                <a:cs typeface="Times New Roman" pitchFamily="18" charset="0"/>
              </a:rPr>
              <a:t>противоречивость в желаниях, стремлениях, оценках. </a:t>
            </a:r>
            <a:endParaRPr lang="ru-RU" sz="3800" dirty="0" smtClean="0">
              <a:latin typeface="Times New Roman" pitchFamily="18" charset="0"/>
              <a:cs typeface="Times New Roman" pitchFamily="18" charset="0"/>
            </a:endParaRPr>
          </a:p>
          <a:p>
            <a:r>
              <a:rPr lang="ru-RU" sz="3800" dirty="0" smtClean="0">
                <a:latin typeface="Times New Roman" pitchFamily="18" charset="0"/>
                <a:cs typeface="Times New Roman" pitchFamily="18" charset="0"/>
              </a:rPr>
              <a:t>Нарушается </a:t>
            </a:r>
            <a:r>
              <a:rPr lang="ru-RU" sz="3800" dirty="0" smtClean="0">
                <a:latin typeface="Times New Roman" pitchFamily="18" charset="0"/>
                <a:cs typeface="Times New Roman" pitchFamily="18" charset="0"/>
              </a:rPr>
              <a:t>равновесие в характере, поведении, отмечаются повышенная возбудимость, раздражительность, частая смена настроения.</a:t>
            </a:r>
          </a:p>
          <a:p>
            <a:r>
              <a:rPr lang="ru-RU" sz="3800" dirty="0" smtClean="0">
                <a:latin typeface="Times New Roman" pitchFamily="18" charset="0"/>
                <a:cs typeface="Times New Roman" pitchFamily="18" charset="0"/>
              </a:rPr>
              <a:t>Вместе </a:t>
            </a:r>
            <a:r>
              <a:rPr lang="ru-RU" sz="3800" dirty="0" smtClean="0">
                <a:latin typeface="Times New Roman" pitchFamily="18" charset="0"/>
                <a:cs typeface="Times New Roman" pitchFamily="18" charset="0"/>
              </a:rPr>
              <a:t>с тем сознание подростка открыто для всего нового, он ставит перед собой серьезные </a:t>
            </a:r>
            <a:r>
              <a:rPr lang="ru-RU" sz="3800" dirty="0" smtClean="0">
                <a:latin typeface="Times New Roman" pitchFamily="18" charset="0"/>
                <a:cs typeface="Times New Roman" pitchFamily="18" charset="0"/>
              </a:rPr>
              <a:t>цели</a:t>
            </a:r>
          </a:p>
          <a:p>
            <a:r>
              <a:rPr lang="ru-RU" sz="3800" dirty="0" smtClean="0">
                <a:latin typeface="Times New Roman" pitchFamily="18" charset="0"/>
                <a:cs typeface="Times New Roman" pitchFamily="18" charset="0"/>
              </a:rPr>
              <a:t>Подросток  </a:t>
            </a:r>
            <a:r>
              <a:rPr lang="ru-RU" sz="3800" dirty="0" smtClean="0">
                <a:latin typeface="Times New Roman" pitchFamily="18" charset="0"/>
                <a:cs typeface="Times New Roman" pitchFamily="18" charset="0"/>
              </a:rPr>
              <a:t>стремится найти себе достойное дело, получить одобрение со стороны старших, ощутить, что к нему относятся как к взрослому.</a:t>
            </a:r>
          </a:p>
          <a:p>
            <a:r>
              <a:rPr lang="ru-RU" sz="3800" dirty="0" smtClean="0">
                <a:latin typeface="Times New Roman" pitchFamily="18" charset="0"/>
                <a:cs typeface="Times New Roman" pitchFamily="18" charset="0"/>
              </a:rPr>
              <a:t>Возникает </a:t>
            </a:r>
            <a:r>
              <a:rPr lang="ru-RU" sz="3800" dirty="0" smtClean="0">
                <a:latin typeface="Times New Roman" pitchFamily="18" charset="0"/>
                <a:cs typeface="Times New Roman" pitchFamily="18" charset="0"/>
              </a:rPr>
              <a:t>интерес к противоположному полу. </a:t>
            </a:r>
            <a:endParaRPr lang="ru-RU" sz="3800" dirty="0" smtClean="0">
              <a:latin typeface="Times New Roman" pitchFamily="18" charset="0"/>
              <a:cs typeface="Times New Roman" pitchFamily="18" charset="0"/>
            </a:endParaRPr>
          </a:p>
          <a:p>
            <a:r>
              <a:rPr lang="ru-RU" sz="3800" dirty="0" smtClean="0">
                <a:latin typeface="Times New Roman" pitchFamily="18" charset="0"/>
                <a:cs typeface="Times New Roman" pitchFamily="18" charset="0"/>
              </a:rPr>
              <a:t>Наблюдается </a:t>
            </a:r>
            <a:r>
              <a:rPr lang="ru-RU" sz="3800" dirty="0" smtClean="0">
                <a:latin typeface="Times New Roman" pitchFamily="18" charset="0"/>
                <a:cs typeface="Times New Roman" pitchFamily="18" charset="0"/>
              </a:rPr>
              <a:t>повышенный интерес к своей внешности. </a:t>
            </a:r>
          </a:p>
          <a:p>
            <a:r>
              <a:rPr lang="ru-RU" sz="3800" dirty="0" smtClean="0">
                <a:latin typeface="Times New Roman" pitchFamily="18" charset="0"/>
                <a:cs typeface="Times New Roman" pitchFamily="18" charset="0"/>
              </a:rPr>
              <a:t>В </a:t>
            </a:r>
            <a:r>
              <a:rPr lang="ru-RU" sz="3800" dirty="0" smtClean="0">
                <a:latin typeface="Times New Roman" pitchFamily="18" charset="0"/>
                <a:cs typeface="Times New Roman" pitchFamily="18" charset="0"/>
              </a:rPr>
              <a:t>подростковом возрасте часто ищут себе образец для подражания. </a:t>
            </a:r>
          </a:p>
          <a:p>
            <a:endParaRPr lang="ru-RU" dirty="0"/>
          </a:p>
        </p:txBody>
      </p:sp>
      <p:pic>
        <p:nvPicPr>
          <p:cNvPr id="6147" name="Picture 3"/>
          <p:cNvPicPr>
            <a:picLocks noGrp="1" noChangeAspect="1" noChangeArrowheads="1"/>
          </p:cNvPicPr>
          <p:nvPr>
            <p:ph sz="half" idx="1"/>
          </p:nvPr>
        </p:nvPicPr>
        <p:blipFill>
          <a:blip r:embed="rId2"/>
          <a:srcRect/>
          <a:stretch>
            <a:fillRect/>
          </a:stretch>
        </p:blipFill>
        <p:spPr bwMode="auto">
          <a:xfrm>
            <a:off x="142844" y="2571744"/>
            <a:ext cx="4703996" cy="3244697"/>
          </a:xfrm>
          <a:prstGeom prst="rect">
            <a:avLst/>
          </a:prstGeom>
          <a:solidFill>
            <a:schemeClr val="accent3">
              <a:lumMod val="20000"/>
              <a:lumOff val="80000"/>
            </a:schemeClr>
          </a:solidFill>
          <a:ln w="38100">
            <a:solidFill>
              <a:schemeClr val="accent3">
                <a:lumMod val="50000"/>
              </a:schemeClr>
            </a:solidFill>
            <a:miter lim="800000"/>
            <a:headEnd/>
            <a:tailEnd/>
          </a:ln>
          <a:effectLst/>
          <a:scene3d>
            <a:camera prst="orthographicFront"/>
            <a:lightRig rig="threePt" dir="t"/>
          </a:scene3d>
          <a:sp3d>
            <a:bevelT w="165100" prst="coolSlant"/>
          </a:sp3d>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TotalTime>
  <Words>764</Words>
  <PresentationFormat>Экран (4:3)</PresentationFormat>
  <Paragraphs>66</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Тема Office</vt:lpstr>
      <vt:lpstr>Обществознание 6 класс</vt:lpstr>
      <vt:lpstr>Вспомним:</vt:lpstr>
      <vt:lpstr>Урок 4. Возрастные периоды жизни</vt:lpstr>
      <vt:lpstr>Возраст</vt:lpstr>
      <vt:lpstr>Младенчество (от 0 до 1 года)</vt:lpstr>
      <vt:lpstr>Раннее детство (от 1 до 3 лет)</vt:lpstr>
      <vt:lpstr>Дошкольный период (от 3 до 6 лет)</vt:lpstr>
      <vt:lpstr>Младший школьный возраст  (от 7- до 11 лет)</vt:lpstr>
      <vt:lpstr>Подростковый возраст (от 11 до 14 лет)</vt:lpstr>
      <vt:lpstr>Юность (от 15 до 21 года)</vt:lpstr>
      <vt:lpstr>Средний возраст, I период зрелости (от 21 до 40 лет)</vt:lpstr>
      <vt:lpstr>Средний возраст, II период зрелости (от 40 до 60 лет)</vt:lpstr>
      <vt:lpstr>Слайд 13</vt:lpstr>
      <vt:lpstr>ДОМАШНЕЕ ЗАДАНИЕ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Обществознание 6 класс</dc:title>
  <dc:creator>Пользователь</dc:creator>
  <cp:lastModifiedBy>Пользователь</cp:lastModifiedBy>
  <cp:revision>7</cp:revision>
  <dcterms:created xsi:type="dcterms:W3CDTF">2022-09-24T15:55:01Z</dcterms:created>
  <dcterms:modified xsi:type="dcterms:W3CDTF">2022-09-25T07:23:02Z</dcterms:modified>
</cp:coreProperties>
</file>