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3"/>
  </p:notesMasterIdLst>
  <p:sldIdLst>
    <p:sldId id="256" r:id="rId2"/>
    <p:sldId id="257" r:id="rId3"/>
    <p:sldId id="258" r:id="rId4"/>
    <p:sldId id="267" r:id="rId5"/>
    <p:sldId id="271" r:id="rId6"/>
    <p:sldId id="266" r:id="rId7"/>
    <p:sldId id="259" r:id="rId8"/>
    <p:sldId id="260" r:id="rId9"/>
    <p:sldId id="263" r:id="rId10"/>
    <p:sldId id="262" r:id="rId11"/>
    <p:sldId id="265" r:id="rId12"/>
    <p:sldId id="268" r:id="rId13"/>
    <p:sldId id="269" r:id="rId14"/>
    <p:sldId id="270" r:id="rId15"/>
    <p:sldId id="264" r:id="rId16"/>
    <p:sldId id="273" r:id="rId17"/>
    <p:sldId id="272" r:id="rId18"/>
    <p:sldId id="274" r:id="rId19"/>
    <p:sldId id="285" r:id="rId20"/>
    <p:sldId id="275" r:id="rId21"/>
    <p:sldId id="276" r:id="rId22"/>
    <p:sldId id="277" r:id="rId23"/>
    <p:sldId id="278" r:id="rId24"/>
    <p:sldId id="279" r:id="rId25"/>
    <p:sldId id="280" r:id="rId26"/>
    <p:sldId id="286" r:id="rId27"/>
    <p:sldId id="289" r:id="rId28"/>
    <p:sldId id="287" r:id="rId29"/>
    <p:sldId id="290" r:id="rId30"/>
    <p:sldId id="288" r:id="rId31"/>
    <p:sldId id="281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492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D7F10-E6B0-4080-86BC-D11EC3885ED3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B83F3-4F14-4917-9ABD-305A579229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3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83F3-4F14-4917-9ABD-305A5792293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463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761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084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61991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141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2328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061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353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958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27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980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442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210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342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0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786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83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B21F3-7783-4A4D-B9BC-F8805A5E3C32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6897A9D-D525-4F50-AC47-60F9DB183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680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66" y="349574"/>
            <a:ext cx="11059667" cy="6158852"/>
          </a:xfrm>
          <a:prstGeom prst="rect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8300" y="512379"/>
            <a:ext cx="8915399" cy="22627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Междугородний железнодорожный транспорт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12394" y="5013434"/>
            <a:ext cx="2623371" cy="129277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ОСЖ 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 класс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9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4259" y="28804"/>
            <a:ext cx="8801753" cy="881961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Типы пассажирских вагонов</a:t>
            </a:r>
            <a:endParaRPr lang="ru-RU" dirty="0"/>
          </a:p>
        </p:txBody>
      </p:sp>
      <p:pic>
        <p:nvPicPr>
          <p:cNvPr id="5" name="Рисунок 4" descr="https://www.tutu.ru/file/4/44313b2e53cdc8129925693529f24932/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77" y="799500"/>
            <a:ext cx="4372102" cy="284345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 flipH="1">
            <a:off x="712694" y="4383741"/>
            <a:ext cx="551329" cy="461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https://xn----8sbanj0a4ca.xn--80aswg/wp-content/uploads/2018/11/kupe_obychni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725" y="799499"/>
            <a:ext cx="4550085" cy="28434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7814615" y="3648046"/>
            <a:ext cx="3461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Купе в купейном вагоне 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 descr="https://avatars.mds.yandex.net/get-zen_doc/225409/pub_5cb85f4e14031500b386b1a2_5cb86081f904b000b474e5a3/scale_120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684" y="4102504"/>
            <a:ext cx="4402168" cy="266737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7814615" y="6338994"/>
            <a:ext cx="3167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Плацкартный вагон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36871" y="863099"/>
            <a:ext cx="221913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Купе вагона </a:t>
            </a: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</a:t>
            </a:r>
            <a:endParaRPr lang="ru-RU" dirty="0"/>
          </a:p>
        </p:txBody>
      </p:sp>
      <p:pic>
        <p:nvPicPr>
          <p:cNvPr id="3074" name="Picture 2" descr="https://avatars.mds.yandex.net/get-zen_doc/246252/pub_5b8e9157b4775b00a9765b37_5b8e9531be15b400aed1d490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77" y="3991917"/>
            <a:ext cx="4299123" cy="286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135961" y="3641759"/>
            <a:ext cx="390716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Купе </a:t>
            </a: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вагона Премиум</a:t>
            </a:r>
            <a:r>
              <a:rPr 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(VIP</a:t>
            </a:r>
            <a:r>
              <a:rPr lang="en-US" sz="2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73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1188" y="-1836"/>
            <a:ext cx="8868989" cy="868514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Типы пассажирских вагонов</a:t>
            </a:r>
            <a:endParaRPr lang="ru-RU" dirty="0"/>
          </a:p>
        </p:txBody>
      </p:sp>
      <p:pic>
        <p:nvPicPr>
          <p:cNvPr id="1026" name="Picture 2" descr="https://avatars.mds.yandex.net/get-zen_doc/1703756/pub_5e4e1b6cf2bc6f629aeda9e8_5e4e1ef8e1f3c67ff23905dc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564" y="4042520"/>
            <a:ext cx="3609601" cy="240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arlamov.me/img/expo1520_13/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564" y="866678"/>
            <a:ext cx="3596154" cy="239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8793" y="3273079"/>
            <a:ext cx="4144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Вагон общий </a:t>
            </a:r>
          </a:p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 местами для сидения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2970" y="6448921"/>
            <a:ext cx="34962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Вагон- ресторан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11035" y="3360950"/>
            <a:ext cx="24877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Багажный вагон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2" name="Picture 8" descr="https://www.frequentflyers.ru/wp-content/uploads/2014/04/aeroexpres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401" y="941793"/>
            <a:ext cx="3577094" cy="239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vgudok.com/sites/default/files/field/image/pochta_obl_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897" y="3817917"/>
            <a:ext cx="3748280" cy="263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 flipH="1">
            <a:off x="7992930" y="6427113"/>
            <a:ext cx="25165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Почтовый вагон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46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s://zamunda.net/pic/img3/bitbucket/1769002/1498331461_falcon_white_backgroun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279" y="2321045"/>
            <a:ext cx="2234313" cy="9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7241" y="0"/>
            <a:ext cx="8694177" cy="868514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Скоростные поезда</a:t>
            </a:r>
            <a:endParaRPr lang="ru-RU" sz="4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274" y="791886"/>
            <a:ext cx="11272324" cy="2005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Скоростной поезд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«Сапсан»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произведен немецкой компанией «Сименс».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Сапсан» развивает скорость до 250 км/ч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Свое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название поезд получил от самой быстрой птицы семейства соколиных.</a:t>
            </a:r>
            <a:endParaRPr lang="ru-RU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https://avatars.mds.yandex.net/get-zen_doc/46847/pub_5be349b80591a600a9ed78b5_5be34d120591a600a9ed78e3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3155162"/>
            <a:ext cx="5855261" cy="342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cdn.the-village.ru/the-village.ru/post_image-image/4SwUjy9Q7nFKnCGHkxQdR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330" y="3155162"/>
            <a:ext cx="5129323" cy="342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83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434" y="274486"/>
            <a:ext cx="8788306" cy="7609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Скоростные поезда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25070" y="1035423"/>
            <a:ext cx="10972800" cy="108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Поезд «Аллегро»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состоит из 7 вагонов. </a:t>
            </a:r>
            <a:endParaRPr lang="ru-RU" sz="2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Максимальная скорость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поезда «Аллегро» – 220 км/ч.</a:t>
            </a:r>
            <a:endParaRPr lang="ru-RU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https://avatars.mds.yandex.net/get-zen_doc/1874839/pub_5d65a869f557d000ac951337_5d66dbdeec575b00ada86af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39" y="2734859"/>
            <a:ext cx="5855261" cy="390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bigpicture.ru/wp-content/uploads/2014/02/Allegro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601" y="2734858"/>
            <a:ext cx="5904269" cy="390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5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8765" y="207251"/>
            <a:ext cx="8788306" cy="881961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Скоростные поезда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9953" y="1258269"/>
            <a:ext cx="11672047" cy="1544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Скоростной электропоезд «Ласточка»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был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разработан немецкой компанией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Siemens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AG. Он состоит из 5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вагонов.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Электропоезд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может развивать скорость до 160 км/ч.</a:t>
            </a:r>
            <a:endParaRPr lang="ru-RU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https://pbs.twimg.com/media/Df1gEorXkAAbt7O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" y="3025640"/>
            <a:ext cx="5489914" cy="365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www.ridus.ru/images/2016/7/7/422024/hd_51ade1e8c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487" y="3025640"/>
            <a:ext cx="5484293" cy="365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59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1529" y="168128"/>
            <a:ext cx="8882436" cy="81350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Правила перевозок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78600" y="981635"/>
            <a:ext cx="11228293" cy="115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Основным документом, регламентирующим перевозку пассажиров и багажа на железнодорожном транспорте, являются </a:t>
            </a:r>
            <a:r>
              <a:rPr lang="ru-RU" sz="2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Правила перевозок</a:t>
            </a:r>
            <a:r>
              <a:rPr lang="ru-RU" sz="2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пассажиров, багажа, </a:t>
            </a:r>
            <a:r>
              <a:rPr lang="ru-RU" sz="2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грузобагажа</a:t>
            </a:r>
            <a:r>
              <a:rPr lang="ru-RU" sz="2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железнодорожным транспортом.</a:t>
            </a:r>
            <a:endParaRPr lang="ru-RU" sz="2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2353" y="2134451"/>
            <a:ext cx="1116105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Билет на поезд можно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купить: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обратившись в кассы РЖД на любом вокзале;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через официальный сайт РЖД 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интернете.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покупки </a:t>
            </a:r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билета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кассах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РЖД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иметь с собой оригинал паспорта или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другой документ из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перечня документов, указанных на официальном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сайте РЖД.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Утерянный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билет восстанавливается через кассу РЖД с уплатой государственной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пошлины. Билет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нужно сохранять до конца поездки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Покупка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билета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онлайн: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можно купить билет находясь в любой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точке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мира;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окупка оплачивается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банковскими картами;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перечень документов для оформления чуть меньше, чем в кассе;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не обязательно для покупки иметь оригинал документа;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билет можно не распечатывать;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случае утери, если билет был распечатан, можно совершенно бесплатно повторить процедуру в одном из автоматов на сайте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РЖД.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78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9142" y="114340"/>
            <a:ext cx="9272400" cy="813507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Правила перевозок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98494" y="1035424"/>
            <a:ext cx="43837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Документы при покупке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билета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паспорт гражданина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РФ; или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свидетельство 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рождении; или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паспорт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моряка;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заграничный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паспорт;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военный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билет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иностранный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паспорт.</a:t>
            </a:r>
            <a:endParaRPr lang="ru-RU" sz="200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66705" y="859435"/>
            <a:ext cx="5283247" cy="468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Провоз ручной </a:t>
            </a:r>
            <a:r>
              <a:rPr lang="ru-RU" sz="20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клади и багажа</a:t>
            </a:r>
            <a:endParaRPr lang="ru-RU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Каждый пассажир поезда может взять с собой в вагон </a:t>
            </a:r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ручную кладь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или перевезти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вещи (</a:t>
            </a:r>
            <a:r>
              <a:rPr lang="ru-RU" sz="20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багаж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багажном вагоне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если их много или они объёмные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 </a:t>
            </a:r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Ручная кладь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это сумки, чемоданы, размер которых не превышает 180 см по сумме трёх измерений, а вес — 36 кг (для вагонов с двухместными купе (СВ) — 50 кг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Ч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тобы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провезти с собой ручную кладь весом до 50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кг, нужно </a:t>
            </a:r>
            <a:r>
              <a:rPr lang="ru-RU" sz="20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купить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полную стоимость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еще один билет.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9342" y="3507268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 принимаются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 перевозке в качестве ручной клади вещи (предметы),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которые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могут повредить или загрязнить вагон и вещи других пассажиров, а также зловонные, огнеопасные, отравляющие, легковоспламеняющиеся, взрывчатые и другие опасные вещества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83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2212" y="114340"/>
            <a:ext cx="8909329" cy="813507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Правила перевозок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1853" y="1405138"/>
            <a:ext cx="11228294" cy="4590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Проезд детей в поездах дальнего следования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Бесплатно – для детей до 5 лет без занятия отдельного места.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Если ребенок до 5 лет в поезде дальнего следования занимает отдельное место, на него оформляется билет.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детей от 5 до 10 лет </a:t>
            </a: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–детский тариф </a:t>
            </a: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оплата). В </a:t>
            </a: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среднем, цена билетов в двое дешевле, чем для взрослых. .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 допускается проезд детей до 10 лет в поездах дальнего следования без сопровождения взрослых.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 посадке детей в возрасте до 14 лет в поезда дальнего следования необходимо предъявить подлинник свидетельства о рождении или его нотариально заверенную копию.</a:t>
            </a:r>
          </a:p>
        </p:txBody>
      </p:sp>
    </p:spTree>
    <p:extLst>
      <p:ext uri="{BB962C8B-B14F-4D97-AF65-F5344CB8AC3E}">
        <p14:creationId xmlns:p14="http://schemas.microsoft.com/office/powerpoint/2010/main" val="338132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parovoz.org/wp-content/uploads/2019/07/ekaterinbur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376" y="2451896"/>
            <a:ext cx="7869893" cy="42111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6376" y="100893"/>
            <a:ext cx="9205165" cy="85384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Железнодорожный вокзал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00198" y="833717"/>
            <a:ext cx="10475260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Железнодорожный вокзал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часть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вокзального комплекса и железнодорожной станции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ru-RU" sz="20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здание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состоящее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помещений, предназначенных для обслуживания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пассажиров,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размещения служебного персонала.</a:t>
            </a:r>
            <a:endParaRPr lang="ru-RU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0895" y="1914013"/>
            <a:ext cx="6746737" cy="1878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Вокзал Екатеринбург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620027, Свердловская обл., г. Екатеринбург, ул. Вокзальная, д.22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Единая справочная 8 (800) 775-00-00</a:t>
            </a: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3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874" y="172202"/>
            <a:ext cx="8980777" cy="85506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Привокзальная площадь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28874" y="5483540"/>
            <a:ext cx="9318813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Привокзальная площадь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территория, прилегающая к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вокзалу, с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подъездами и подходами, остановочными пунктами общественного и индивидуального транспорта, местами парковки, автостоянками.</a:t>
            </a:r>
            <a:endParaRPr lang="ru-RU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img-fotki.yandex.ru/get/6422/25003846.8/0_80f9a_f5957a85_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357" y="839010"/>
            <a:ext cx="6823449" cy="451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4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9689" y="0"/>
            <a:ext cx="9418637" cy="69034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Железнодоро́жный тра́нспорт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57693" y="764155"/>
            <a:ext cx="10829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</a:rPr>
              <a:t>Железнодоро́жный тра́нспорт</a:t>
            </a:r>
            <a:r>
              <a:rPr lang="ru-RU" sz="2800" dirty="0">
                <a:latin typeface="Arial" panose="020B0604020202020204" pitchFamily="34" charset="0"/>
              </a:rPr>
              <a:t> — вид </a:t>
            </a:r>
            <a:r>
              <a:rPr lang="ru-RU" sz="2800" dirty="0" smtClean="0">
                <a:latin typeface="Arial" panose="020B0604020202020204" pitchFamily="34" charset="0"/>
              </a:rPr>
              <a:t>наземного транспорта</a:t>
            </a:r>
            <a:r>
              <a:rPr lang="ru-RU" sz="2800" dirty="0">
                <a:latin typeface="Arial" panose="020B0604020202020204" pitchFamily="34" charset="0"/>
              </a:rPr>
              <a:t> </a:t>
            </a:r>
            <a:r>
              <a:rPr lang="ru-RU" sz="2800" dirty="0" smtClean="0">
                <a:latin typeface="Arial" panose="020B0604020202020204" pitchFamily="34" charset="0"/>
              </a:rPr>
              <a:t>, </a:t>
            </a:r>
            <a:r>
              <a:rPr lang="ru-RU" sz="2800" dirty="0">
                <a:latin typeface="Arial" panose="020B0604020202020204" pitchFamily="34" charset="0"/>
              </a:rPr>
              <a:t>на котором перевозка грузов и пассажиров осуществляется колёсными транспортными средствами </a:t>
            </a:r>
            <a:r>
              <a:rPr lang="ru-RU" sz="2800" dirty="0" smtClean="0">
                <a:latin typeface="Arial" panose="020B0604020202020204" pitchFamily="34" charset="0"/>
              </a:rPr>
              <a:t>по рельсовым</a:t>
            </a:r>
            <a:r>
              <a:rPr lang="ru-RU" sz="2800" dirty="0">
                <a:latin typeface="Arial" panose="020B0604020202020204" pitchFamily="34" charset="0"/>
              </a:rPr>
              <a:t>  путям. 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35424" y="2789456"/>
            <a:ext cx="102977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202122"/>
                </a:solidFill>
                <a:latin typeface="Arial" panose="020B0604020202020204" pitchFamily="34" charset="0"/>
              </a:rPr>
              <a:t> 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360070" y="2216160"/>
            <a:ext cx="105275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Железнодорожный </a:t>
            </a:r>
            <a:r>
              <a:rPr lang="ru-RU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соста́в</a:t>
            </a: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включает: локомотивы, группы сцепленных между собой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пассажирских 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грузовых) вагонов.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188" y="3251121"/>
            <a:ext cx="7194177" cy="352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6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7888" y="162255"/>
            <a:ext cx="8936223" cy="10029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Службы (сервисы) вокзала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53793" y="928915"/>
            <a:ext cx="7094772" cy="5768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Wi-Fi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Парковка автотранспорта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Парикмахерская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Комната длительного отдыха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Кассы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дальнего следования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(расположены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3-м этаже здания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вокзала)</a:t>
            </a:r>
            <a:endParaRPr lang="ru-RU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ассы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пригородного сообщения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(расположены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1-м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этаже)</a:t>
            </a:r>
            <a:endParaRPr lang="ru-RU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Прием-отправка </a:t>
            </a:r>
            <a:r>
              <a:rPr lang="ru-RU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грузобагажа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на особых условиях (малые почтовые отправления)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Зал повышенной комфортности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Вендинговые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аппараты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Туалет (санитарные комнаты)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Бизнес зал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Детский игровой уголок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Зарядка мобильных устройств</a:t>
            </a:r>
            <a:endParaRPr lang="ru-RU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1965" y="928915"/>
            <a:ext cx="3325905" cy="6268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Информационно-справочные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услуги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Объявление информации по громкой связи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Услуги по хранению ручной клади и багажа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Санитарно-гигиенические услуги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Место для пеленания ребенка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Линейный отдел полиции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Банкоматы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Услуги носильщиков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Кафе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Магазины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Медпункт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34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318" y="114340"/>
            <a:ext cx="8936223" cy="10029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Службы (сервисы) вокзала</a:t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dirty="0"/>
          </a:p>
        </p:txBody>
      </p:sp>
      <p:pic>
        <p:nvPicPr>
          <p:cNvPr id="3" name="Рисунок 2" descr="https://itsmycity.ru/static/uploads/oldimages/20130530_155903_timabaldi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671" y="764709"/>
            <a:ext cx="4155141" cy="26277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417346" y="3392488"/>
            <a:ext cx="4865243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Объявление информации по громкой связи</a:t>
            </a:r>
          </a:p>
        </p:txBody>
      </p:sp>
      <p:pic>
        <p:nvPicPr>
          <p:cNvPr id="6" name="Рисунок 5" descr="https://www.justmedia.ru/upload/photoreport/5c7672e252ecb01815080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671" y="764708"/>
            <a:ext cx="4138882" cy="262778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6848018" y="3450105"/>
            <a:ext cx="4101829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Информационно-справочные услуги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58009" y="6494263"/>
            <a:ext cx="4837991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Услуги по хранению ручной клади и багажа</a:t>
            </a:r>
          </a:p>
        </p:txBody>
      </p:sp>
      <p:pic>
        <p:nvPicPr>
          <p:cNvPr id="9" name="Рисунок 8" descr="https://www.justmedia.ru/upload/newsdata/content/5c/76/5c76300d676fc21964542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277" y="3778973"/>
            <a:ext cx="4153535" cy="269254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9734386" y="5966494"/>
            <a:ext cx="1215461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Медпункт</a:t>
            </a:r>
          </a:p>
        </p:txBody>
      </p:sp>
      <p:pic>
        <p:nvPicPr>
          <p:cNvPr id="13" name="Рисунок 12" descr="http://www.rzdbelgor.tmweb.ru/upload/mp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018" y="3817321"/>
            <a:ext cx="2645606" cy="30135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789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318" y="114340"/>
            <a:ext cx="8936223" cy="10029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Службы (сервисы) вокзала</a:t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51159" y="6365953"/>
            <a:ext cx="291150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Линейный отдел полиции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511" y="4150967"/>
            <a:ext cx="3550916" cy="2143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469" y="4150968"/>
            <a:ext cx="3214849" cy="2143232"/>
          </a:xfrm>
          <a:prstGeom prst="rect">
            <a:avLst/>
          </a:prstGeom>
        </p:spPr>
      </p:pic>
      <p:pic>
        <p:nvPicPr>
          <p:cNvPr id="6" name="Рисунок 5" descr="https://www.e1.ru/news/images/new1/413/215/big/DSC_698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387" y="3707509"/>
            <a:ext cx="4337330" cy="263181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8241757" y="6365953"/>
            <a:ext cx="2385525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Услуги носильщиков</a:t>
            </a:r>
          </a:p>
        </p:txBody>
      </p:sp>
      <p:pic>
        <p:nvPicPr>
          <p:cNvPr id="8" name="Рисунок 7" descr="https://i.otzovik.com/2014/12/20/1610025/img/187179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69" y="986753"/>
            <a:ext cx="3306042" cy="2471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www.justmedia.ru/upload/newsdata/content/5c/76/5c763193673c567447114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156" y="986753"/>
            <a:ext cx="3218352" cy="247102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2109929" y="3523901"/>
            <a:ext cx="2698624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Детский игровой уголок</a:t>
            </a:r>
          </a:p>
        </p:txBody>
      </p:sp>
      <p:pic>
        <p:nvPicPr>
          <p:cNvPr id="11" name="Рисунок 10" descr="https://www.justmedia.ru/upload/photoreport/5c7672c5c568890853655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580" y="959795"/>
            <a:ext cx="3635082" cy="235901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7832044" y="3329553"/>
            <a:ext cx="3394455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Туалет (санитарные комнаты)</a:t>
            </a:r>
          </a:p>
        </p:txBody>
      </p:sp>
    </p:spTree>
    <p:extLst>
      <p:ext uri="{BB962C8B-B14F-4D97-AF65-F5344CB8AC3E}">
        <p14:creationId xmlns:p14="http://schemas.microsoft.com/office/powerpoint/2010/main" val="166566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318" y="114340"/>
            <a:ext cx="8936223" cy="10029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Службы (сервисы) вокзала</a:t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dirty="0"/>
          </a:p>
        </p:txBody>
      </p:sp>
      <p:pic>
        <p:nvPicPr>
          <p:cNvPr id="3" name="Рисунок 2" descr="https://www.uralinform.ru/media/photo/big/parkovka_jd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966" y="825245"/>
            <a:ext cx="3964716" cy="23839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339138" y="3226480"/>
            <a:ext cx="2948371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Парковка автотранспорта</a:t>
            </a:r>
          </a:p>
        </p:txBody>
      </p:sp>
      <p:pic>
        <p:nvPicPr>
          <p:cNvPr id="5" name="Рисунок 4" descr="https://i1.photo.2gis.com/images/branch/9/1266637420270736_c4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36" y="3818966"/>
            <a:ext cx="3964716" cy="2662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fastly.4sqi.net/img/general/600x600/20909824_wlQSS71AkA_TM9x4e9lQBkV9Euv-1nTv0HQXdJyzk-o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285" y="3818967"/>
            <a:ext cx="2605915" cy="266251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404276" y="6512404"/>
            <a:ext cx="764953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Кафе</a:t>
            </a:r>
          </a:p>
        </p:txBody>
      </p:sp>
      <p:pic>
        <p:nvPicPr>
          <p:cNvPr id="8" name="Рисунок 7" descr="https://www.justmedia.ru/upload/photoreport/5c7672c3744aa43424102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694" y="784680"/>
            <a:ext cx="4171592" cy="259490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9102448" y="3434891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Кассы</a:t>
            </a:r>
            <a:endParaRPr lang="ru-RU" dirty="0"/>
          </a:p>
        </p:txBody>
      </p:sp>
      <p:pic>
        <p:nvPicPr>
          <p:cNvPr id="11" name="Рисунок 10" descr="https://www.justmedia.ru/upload/newsdata/content/5c/76/5c7632c4b8ca542679253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3167" y="3818966"/>
            <a:ext cx="3193625" cy="27236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102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318" y="114340"/>
            <a:ext cx="8936223" cy="10029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Службы (сервисы) вокзала</a:t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dirty="0"/>
          </a:p>
        </p:txBody>
      </p:sp>
      <p:pic>
        <p:nvPicPr>
          <p:cNvPr id="3" name="Рисунок 2" descr="https://imageshost.ru/images/2020/09/27/EKATERINBURGSKII-ZELEZNODOROZNYI-VOKZAL-EKATERINBURG-PASSAZIRSKII-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332" y="810285"/>
            <a:ext cx="4415668" cy="253522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571493" y="3369842"/>
            <a:ext cx="18713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Зал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ожидания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https://facesandplaces.by/wp-content/uploads/2018/01/minsk-rw-2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986" y="810285"/>
            <a:ext cx="4549098" cy="253901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065938" y="3345507"/>
            <a:ext cx="40756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Зал повышенной комфортности </a:t>
            </a:r>
          </a:p>
        </p:txBody>
      </p:sp>
      <p:pic>
        <p:nvPicPr>
          <p:cNvPr id="8" name="Рисунок 7" descr="https://www.justmedia.ru/upload/photoreport/5c767340daf4809336126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76" y="3745617"/>
            <a:ext cx="4378708" cy="273100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167282" y="6493370"/>
            <a:ext cx="4508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Выход к платформам через тоннель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https://newdaynews.ru/pict/arts1/r13/dop1/18/07/34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332" y="3794287"/>
            <a:ext cx="4524001" cy="254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40166" y="6387707"/>
            <a:ext cx="31339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Табло прибытия поездов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41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114340"/>
            <a:ext cx="9541341" cy="5311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Платформа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https://static.ngs.ru/news/99/preview/fcbfa81bf46824d44699c5e7e134e8992117ec392_9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40" y="3618613"/>
            <a:ext cx="4008401" cy="256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железнодорожный вокзал Екатеринбурга платформ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847" y="3630706"/>
            <a:ext cx="3922059" cy="25549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289740" y="680976"/>
            <a:ext cx="106171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Платформа пассажирская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(перрон) - часть территории железнодорожной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станции - 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возвышенная площадка, устраиваемая у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железнодорожных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путей для удобной и безопасной посадки и высадки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пассажиров.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4620" y="6211669"/>
            <a:ext cx="35311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Платформа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пассажирская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промежуточная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островная) 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89740" y="1700022"/>
            <a:ext cx="10201424" cy="1944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Типы платформ делятся по расположению относительно здания вокзала: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Основные - находятся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рядом с вокзалом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Промежуточные (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островные) платформы размещаются между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путями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соединяются с основными платформами и зданием вокзала пешеходными тоннелями, пешеходными мостами или переходами.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96905" y="6211669"/>
            <a:ext cx="44073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Платформа пассажирская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основная </a:t>
            </a:r>
          </a:p>
          <a:p>
            <a:pPr lvl="0" algn="ctr"/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(первый путь)</a:t>
            </a:r>
            <a:endParaRPr lang="ru-RU" b="1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49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082" y="183924"/>
            <a:ext cx="8922777" cy="7205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Железнодорожный путь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http://z51.d.sdska.ru/2-z51-b31197b9-e9bf-4657-9fcc-c3d460ccfcf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825" y="2339787"/>
            <a:ext cx="7341011" cy="416199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640542" y="969972"/>
            <a:ext cx="96415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Путь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— это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рельсы по которым ездят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поезда. На основной платформе путь расположен с одной стороны (с другой стороны вокзал). На промежуточной (островной) платформе пути проходят с двух сторон.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27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3301" y="220698"/>
            <a:ext cx="8911687" cy="12808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Безопасность на железной дороге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4460" y="1313330"/>
            <a:ext cx="119275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ОАО «РЖД» напоминает, что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железная дорога является объектом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повышенной опасности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целях сохранения своей жизни никогда и ни при каких обстоятельствах</a:t>
            </a:r>
            <a:r>
              <a:rPr lang="ru-RU" sz="20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не подлезайте под пассажирские платформы и подвижной состав;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не прыгайте с пассажирской платформы на пути;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не проходите по железнодорожному переезду при запрещающем сигнале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светофора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независимо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 положения и наличия шлагбаума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не поднимайтесь на опоры и специальные конструкции контактной сети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воздушных линий и искусственных сооружений;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 нахождении на железнодорожной платформе, не приближайтесь к ее краю, стойте за ограничительной линией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Особенно опасно приближаться к краю платформы на линиях со скоростным движением – из-за силы воздушного потока, создаваемого проходящим мимо поезда, вы можете потерять равновесие и подвергнуть себя опасности.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Будьте внимательны, находясь на объектах железнодорожного транспорта, берегите свою жизнь и предупреждайте об опасности окружающих, особенно детей!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7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1596" y="193804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Безопасность на железной дороге</a:t>
            </a:r>
            <a:endParaRPr lang="ru-RU" dirty="0"/>
          </a:p>
        </p:txBody>
      </p:sp>
      <p:pic>
        <p:nvPicPr>
          <p:cNvPr id="8" name="Дет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37728" y="1062318"/>
            <a:ext cx="9992657" cy="562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4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1596" y="193804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Безопасность на железной дороге</a:t>
            </a:r>
            <a:endParaRPr lang="ru-RU" dirty="0"/>
          </a:p>
        </p:txBody>
      </p:sp>
      <p:pic>
        <p:nvPicPr>
          <p:cNvPr id="3" name="Гаджет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67087" y="959094"/>
            <a:ext cx="10100795" cy="568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0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8138" y="0"/>
            <a:ext cx="8975724" cy="79035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Локомотивы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Параллелограмм 2"/>
          <p:cNvSpPr/>
          <p:nvPr/>
        </p:nvSpPr>
        <p:spPr>
          <a:xfrm flipV="1">
            <a:off x="6929437" y="37990"/>
            <a:ext cx="57151" cy="174305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85926" y="827512"/>
            <a:ext cx="102441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Локомотив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- это машина, движущаяся по рельсам и предназначенная для тяги прицепленных к ней вагонов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2762" y="1599711"/>
            <a:ext cx="111193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Основной тип пассажирских локомотивов в России –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электровозы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(их электродвигатели получают энергию из контактной электросети). </a:t>
            </a:r>
          </a:p>
          <a:p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На железных дорогах России есть и неэлектрифицированные пути, поезда по которым водят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тепловозы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(с двигателем, работающим на дизельном топливе).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2762" y="3479875"/>
            <a:ext cx="111664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latin typeface="Arial" panose="020B0604020202020204" pitchFamily="34" charset="0"/>
              </a:rPr>
              <a:t>«Уральские локомотивы» </a:t>
            </a:r>
            <a:r>
              <a:rPr lang="ru-RU" sz="2400" dirty="0" smtClean="0">
                <a:latin typeface="Arial" panose="020B0604020202020204" pitchFamily="34" charset="0"/>
              </a:rPr>
              <a:t>-завод , где делают грузовые электровозы, пассажирские электропоезда «Ласточка». Он находится в Верхней Пышме.</a:t>
            </a:r>
          </a:p>
          <a:p>
            <a:pPr lvl="0"/>
            <a:r>
              <a:rPr lang="ru-RU" dirty="0" smtClean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endParaRPr lang="ru-RU" dirty="0">
              <a:solidFill>
                <a:srgbClr val="202122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https://ulkm.ru/wp-content/uploads/2012/10/%D0%AD%D0%BB%D0%B5%D0%BA%D1%82%D1%80%D0%BE%D0%BF%D0%BE%D0%B5%D0%B7%D0%B4-%D0%9B%D0%B0%D1%81%D1%82%D0%BE%D1%87%D0%BA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916" y="4669841"/>
            <a:ext cx="2768759" cy="207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lkm.ru/wp-content/uploads/2012/10/%D0%AD%D0%BB%D0%B5%D0%BA%D1%82%D1%80%D0%BE%D0%B2%D0%BE%D0%B7-2%D0%AD%D0%A110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645" y="4680225"/>
            <a:ext cx="2779429" cy="208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lkm.ru/wp-content/uploads/2012/10/2%D0%AD%D0%A16-%D0%BD%D0%BE%D0%B2%D1%8B%D0%B9-4-%D1%81%D0%B5%D0%BA%D1%86%D0%B8%D0%B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60" y="4680224"/>
            <a:ext cx="2838943" cy="212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84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282388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Безопасность на железной дороге</a:t>
            </a:r>
            <a:endParaRPr lang="ru-RU" dirty="0"/>
          </a:p>
        </p:txBody>
      </p:sp>
      <p:pic>
        <p:nvPicPr>
          <p:cNvPr id="3" name="Наушники и капюшон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88073" y="1048841"/>
            <a:ext cx="9144385" cy="514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23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3271" y="221917"/>
            <a:ext cx="8936223" cy="652142"/>
          </a:xfrm>
        </p:spPr>
        <p:txBody>
          <a:bodyPr/>
          <a:lstStyle/>
          <a:p>
            <a:pPr algn="ctr"/>
            <a:r>
              <a:rPr lang="ru-RU" b="1" dirty="0" smtClean="0"/>
              <a:t>Задание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3377" y="1309424"/>
            <a:ext cx="1100706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Написать конспект урока:</a:t>
            </a:r>
          </a:p>
          <a:p>
            <a:pPr lvl="0" algn="ctr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урока «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Междугородний железнодорожный транспорт»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Железнодорожный транспорт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это….(записать определение)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Пассажирский поезд -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…….(записать определение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пассажирские поезда различаются</a:t>
            </a:r>
          </a:p>
          <a:p>
            <a:pPr lvl="0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по дальности следования          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скорости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движения</a:t>
            </a:r>
          </a:p>
          <a:p>
            <a:pPr lvl="0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Типы пассажирских вагонов: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Службы вокзала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(перечислить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Документы при покупке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билета: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такое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платформа…., путь….. </a:t>
            </a:r>
          </a:p>
          <a:p>
            <a:pPr lvl="0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Безопасность на железной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дороге (запишите выделенное жирным шрифтом.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02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20" y="4341051"/>
            <a:ext cx="4668438" cy="23616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4515" y="109374"/>
            <a:ext cx="8701731" cy="85686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Грузовой поезд</a:t>
            </a:r>
            <a:br>
              <a:rPr lang="ru-RU" sz="4400" b="1" dirty="0">
                <a:solidFill>
                  <a:srgbClr val="C00000"/>
                </a:solidFill>
              </a:rPr>
            </a:b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4696" y="3378171"/>
            <a:ext cx="104618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</a:rPr>
              <a:t>На </a:t>
            </a: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</a:rPr>
              <a:t>Уралвагонзаводе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</a:rPr>
              <a:t>, расположенном в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г. Нижний Тагил </a:t>
            </a:r>
          </a:p>
          <a:p>
            <a:pPr lvl="0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Свердловской 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</a:rPr>
              <a:t>области, делают вагоны для грузовых поездов.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20" y="4336955"/>
            <a:ext cx="3549935" cy="23645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5523" y="4341051"/>
            <a:ext cx="3549935" cy="23604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260" y="1094028"/>
            <a:ext cx="5711469" cy="189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08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2964" y="159140"/>
            <a:ext cx="10287000" cy="99162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Междугородний железнодорожный </a:t>
            </a:r>
            <a:r>
              <a:rPr lang="ru-RU" sz="3200" b="1" dirty="0">
                <a:solidFill>
                  <a:srgbClr val="C00000"/>
                </a:solidFill>
              </a:rPr>
              <a:t>тра́нспорт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9929" y="2459504"/>
            <a:ext cx="110400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</a:rPr>
              <a:t>Пассажирский поезд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</a:rPr>
              <a:t> — состоит из пассажирских вагонов и служит для перевозки людей и багажа. Пассажирский поезд может перевозить и почту.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9070" y="3644936"/>
            <a:ext cx="7089640" cy="30634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84591" y="1389634"/>
            <a:ext cx="112353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</a:rPr>
              <a:t>Междугородний железнодорожный транспорт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– это пассажирские поезда, которые преодолевают большие расстояния, чем пригородные поезда. 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44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1" y="0"/>
            <a:ext cx="8888505" cy="753035"/>
          </a:xfrm>
        </p:spPr>
        <p:txBody>
          <a:bodyPr>
            <a:normAutofit fontScale="90000"/>
          </a:bodyPr>
          <a:lstStyle/>
          <a:p>
            <a:pPr lvl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3200" b="1" dirty="0">
                <a:solidFill>
                  <a:srgbClr val="C00000"/>
                </a:solidFill>
              </a:rPr>
              <a:t>Пассажирские </a:t>
            </a:r>
            <a:r>
              <a:rPr lang="ru-RU" sz="3200" b="1" dirty="0" smtClean="0">
                <a:solidFill>
                  <a:srgbClr val="C00000"/>
                </a:solidFill>
              </a:rPr>
              <a:t>поезда </a:t>
            </a:r>
            <a:r>
              <a:rPr lang="ru-RU" sz="22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различаются :</a:t>
            </a:r>
            <a:r>
              <a:rPr lang="ru-RU" sz="22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5391" y="510988"/>
            <a:ext cx="11134164" cy="6801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</a:t>
            </a:r>
            <a:r>
              <a:rPr lang="ru-RU" b="1" u="sng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дальности следования: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дальние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пригородные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(до 200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км).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b="1" u="sng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скорости движения: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скоростные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(скорость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 менее 91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км/ч, допускается - 141-200 км/ч);</a:t>
            </a:r>
            <a:endParaRPr lang="ru-RU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скорые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(скорость от 50 км/ч до 91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км/ч);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пассажирские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(скорость менее 50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км/ч).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b="1" u="sng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регулярности движения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круглогодичные,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езонные,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разовые.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</a:t>
            </a:r>
            <a:r>
              <a:rPr lang="ru-RU" b="1" u="sng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периодичности движения: </a:t>
            </a:r>
            <a:endParaRPr lang="ru-RU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ежедневные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endParaRPr lang="ru-RU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следующие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через день (по нечетным или четным числам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следующие по дням недели или числам месяца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уровню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предоставляемого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сервиса: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пассажирским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поездам с высококлассным сервисом и широким перечнем услуг присваивается категория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"Фирменный".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20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19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4656" y="138334"/>
            <a:ext cx="8789987" cy="76177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Пассажирские вагоны в поездах дальнего следования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7746" y="1273367"/>
            <a:ext cx="99006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Пассажирский вагон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— предназначен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перевозки пассажиров.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 пассажирским относят также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вспомогательные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вагоны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вагоны-рестораны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багажные вагоны, почтовые вагоны.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13780" y="2572809"/>
            <a:ext cx="1092863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Пассажирские  вагоны делают 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вагоностроительном заводе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г. Тверь.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461" y="3324632"/>
            <a:ext cx="4462659" cy="29812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3038" y="3324632"/>
            <a:ext cx="4462659" cy="298120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962689" y="6305835"/>
            <a:ext cx="2549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</a:rPr>
              <a:t>Одноэтажный вагон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108502" y="6305834"/>
            <a:ext cx="2483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</a:rPr>
              <a:t>Двухэтажный вагон</a:t>
            </a:r>
          </a:p>
        </p:txBody>
      </p:sp>
    </p:spTree>
    <p:extLst>
      <p:ext uri="{BB962C8B-B14F-4D97-AF65-F5344CB8AC3E}">
        <p14:creationId xmlns:p14="http://schemas.microsoft.com/office/powerpoint/2010/main" val="324797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6383" y="41182"/>
            <a:ext cx="8847137" cy="90465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Типы пассажирских вагонов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60812" y="1107200"/>
            <a:ext cx="677731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Типы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пассажирских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вагонов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общие (сидячие 1 и 2 класса),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плацкартные,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купейные,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СВ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(Люкс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Премиум (VIP),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также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вагон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-ресторан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агажный,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почтовый.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43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portal-gtarailroad.ru/uploads/posts/2017-08/1503428989_u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" y="500063"/>
            <a:ext cx="6145960" cy="1066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394" y="-3733908"/>
            <a:ext cx="5785605" cy="100470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9105" y="6048055"/>
            <a:ext cx="5912595" cy="51210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6404900" y="-3904627"/>
            <a:ext cx="5737752" cy="5257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7561" y="5916706"/>
            <a:ext cx="9144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048768" y="1264555"/>
            <a:ext cx="1019467" cy="2126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690412" y="1353174"/>
            <a:ext cx="995082" cy="1240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06703" y="127954"/>
            <a:ext cx="6167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</a:rPr>
              <a:t>Типы пассажирских вагонов</a:t>
            </a:r>
            <a:endParaRPr lang="ru-RU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0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622</TotalTime>
  <Words>1279</Words>
  <Application>Microsoft Office PowerPoint</Application>
  <PresentationFormat>Широкоэкранный</PresentationFormat>
  <Paragraphs>203</Paragraphs>
  <Slides>31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Arial Narrow</vt:lpstr>
      <vt:lpstr>Calibri</vt:lpstr>
      <vt:lpstr>Century Gothic</vt:lpstr>
      <vt:lpstr>Times New Roman</vt:lpstr>
      <vt:lpstr>Wingdings 3</vt:lpstr>
      <vt:lpstr>Легкий дым</vt:lpstr>
      <vt:lpstr>Междугородний железнодорожный транспорт</vt:lpstr>
      <vt:lpstr>Железнодоро́жный тра́нспорт</vt:lpstr>
      <vt:lpstr>Локомотивы </vt:lpstr>
      <vt:lpstr>Грузовой поезд </vt:lpstr>
      <vt:lpstr>Междугородний железнодорожный тра́нспорт</vt:lpstr>
      <vt:lpstr>Пассажирские поезда различаются : </vt:lpstr>
      <vt:lpstr>Пассажирские вагоны в поездах дальнего следования </vt:lpstr>
      <vt:lpstr>Типы пассажирских вагонов</vt:lpstr>
      <vt:lpstr>Презентация PowerPoint</vt:lpstr>
      <vt:lpstr>Типы пассажирских вагонов</vt:lpstr>
      <vt:lpstr>Типы пассажирских вагонов</vt:lpstr>
      <vt:lpstr>Скоростные поезда</vt:lpstr>
      <vt:lpstr>Скоростные поезда</vt:lpstr>
      <vt:lpstr>Скоростные поезда</vt:lpstr>
      <vt:lpstr>Правила перевозок </vt:lpstr>
      <vt:lpstr>Правила перевозок </vt:lpstr>
      <vt:lpstr>Правила перевозок </vt:lpstr>
      <vt:lpstr>Железнодорожный вокзал </vt:lpstr>
      <vt:lpstr>Привокзальная площадь </vt:lpstr>
      <vt:lpstr>Службы (сервисы) вокзала </vt:lpstr>
      <vt:lpstr>Службы (сервисы) вокзала </vt:lpstr>
      <vt:lpstr>Службы (сервисы) вокзала </vt:lpstr>
      <vt:lpstr>Службы (сервисы) вокзала </vt:lpstr>
      <vt:lpstr>Службы (сервисы) вокзала </vt:lpstr>
      <vt:lpstr>Платформа</vt:lpstr>
      <vt:lpstr>Железнодорожный путь </vt:lpstr>
      <vt:lpstr>Безопасность на железной дороге</vt:lpstr>
      <vt:lpstr>Безопасность на железной дороге</vt:lpstr>
      <vt:lpstr>Безопасность на железной дороге</vt:lpstr>
      <vt:lpstr>Безопасность на железной дороге</vt:lpstr>
      <vt:lpstr>Задание 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Междугородний железнодорожный транспорт</dc:title>
  <dc:creator>Андрей</dc:creator>
  <cp:lastModifiedBy>Андрей</cp:lastModifiedBy>
  <cp:revision>44</cp:revision>
  <dcterms:created xsi:type="dcterms:W3CDTF">2020-11-23T15:35:11Z</dcterms:created>
  <dcterms:modified xsi:type="dcterms:W3CDTF">2020-11-24T20:32:34Z</dcterms:modified>
</cp:coreProperties>
</file>