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3" r:id="rId9"/>
    <p:sldId id="264" r:id="rId10"/>
    <p:sldId id="262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3" r:id="rId20"/>
    <p:sldId id="274" r:id="rId21"/>
    <p:sldId id="279" r:id="rId22"/>
    <p:sldId id="276" r:id="rId23"/>
    <p:sldId id="277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5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059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702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83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0672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977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59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522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302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624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32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1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35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402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131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400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56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29281-6A88-4D30-9294-09D994F609F0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4DF52-87A5-44F8-8681-51060D038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3573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9539289" cy="2387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Промышленные предприятия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cap="none" dirty="0" smtClean="0">
                <a:solidFill>
                  <a:srgbClr val="C00000"/>
                </a:solidFill>
              </a:rPr>
              <a:t>г</a:t>
            </a:r>
            <a:r>
              <a:rPr lang="ru-RU" b="1" dirty="0" smtClean="0">
                <a:solidFill>
                  <a:srgbClr val="C00000"/>
                </a:solidFill>
              </a:rPr>
              <a:t>. Екатеринбурга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86863" y="3971924"/>
            <a:ext cx="1481136" cy="128587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ОСЖ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0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8277" y="3429000"/>
            <a:ext cx="1770380" cy="27236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07" y="261330"/>
            <a:ext cx="9932986" cy="8245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Продукция ПАО </a:t>
            </a:r>
            <a:r>
              <a:rPr lang="ru-RU" b="1" dirty="0">
                <a:solidFill>
                  <a:srgbClr val="C00000"/>
                </a:solidFill>
              </a:rPr>
              <a:t>«Уралмашзавод»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02" y="1026339"/>
            <a:ext cx="3736087" cy="24838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1725" y="3576332"/>
            <a:ext cx="16132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Экскаватор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5919" y="3510145"/>
            <a:ext cx="2247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Прокатный валок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24128" y="1054912"/>
            <a:ext cx="40877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Валки производства «Уралмаша» широко применяются в качестве инструмента для производства различных видов проката – от толстого листа и крупных заготовок до тончайшей жести и фольги.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427" y="1026338"/>
            <a:ext cx="3750716" cy="24838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1865" y="3976442"/>
            <a:ext cx="3603278" cy="234996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03006" y="6395254"/>
            <a:ext cx="2185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Мостовой кран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650" y="4034420"/>
            <a:ext cx="3775230" cy="225520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-83355" y="6384384"/>
            <a:ext cx="49273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Машина непрерывного литья заготовок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55986" y="6195199"/>
            <a:ext cx="24349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Буровая установка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4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9532" y="189892"/>
            <a:ext cx="9790111" cy="8245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Работа на ПАО </a:t>
            </a:r>
            <a:r>
              <a:rPr lang="ru-RU" b="1" dirty="0">
                <a:solidFill>
                  <a:srgbClr val="C00000"/>
                </a:solidFill>
              </a:rPr>
              <a:t>«Уралмашзавод»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55" y="1014412"/>
            <a:ext cx="3357562" cy="21973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58082" y="3235050"/>
            <a:ext cx="26208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Сталелитейный цех.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823" y="6077590"/>
            <a:ext cx="15213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Металлург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24" y="3753975"/>
            <a:ext cx="3357562" cy="22047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078" y="1014411"/>
            <a:ext cx="3318126" cy="219733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191148" y="3211748"/>
            <a:ext cx="3741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Кузнечно-прессовый цех №36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3078" y="3750701"/>
            <a:ext cx="3368247" cy="22080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43513" y="6077590"/>
            <a:ext cx="1080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Кузнец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7117" y="3750701"/>
            <a:ext cx="3433763" cy="22281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215904" y="6083022"/>
            <a:ext cx="1319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Сварщик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98099" y="1030384"/>
            <a:ext cx="3294005" cy="218136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951390" y="3205219"/>
            <a:ext cx="38489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Кругло-шлифовальный станок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67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618518"/>
            <a:ext cx="9975848" cy="85309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Химическое производство, производство резиновых и пластмассовых изделий, лекарственных </a:t>
            </a:r>
            <a:r>
              <a:rPr lang="ru-RU" b="1" dirty="0" smtClean="0">
                <a:solidFill>
                  <a:srgbClr val="C00000"/>
                </a:solidFill>
              </a:rPr>
              <a:t>средств </a:t>
            </a:r>
            <a:r>
              <a:rPr lang="ru-RU" sz="3100" b="1" dirty="0" smtClean="0">
                <a:solidFill>
                  <a:schemeClr val="bg1"/>
                </a:solidFill>
              </a:rPr>
              <a:t>(21 предприятие)</a:t>
            </a:r>
            <a:r>
              <a:rPr lang="ru-RU" sz="3100" dirty="0">
                <a:solidFill>
                  <a:schemeClr val="bg1"/>
                </a:solidFill>
              </a:rPr>
              <a:t/>
            </a:r>
            <a:br>
              <a:rPr lang="ru-RU" sz="3100" dirty="0">
                <a:solidFill>
                  <a:schemeClr val="bg1"/>
                </a:solidFill>
              </a:rPr>
            </a:br>
            <a:endParaRPr lang="ru-RU" sz="31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63" y="1827639"/>
            <a:ext cx="93154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них такие предприятия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/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«Линде 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Уралтехгаз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ПАО «Уральский завод резиновых технических изделий»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" Уральский шинный завод"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«Екатеринбургская фармацевтическая фабрика»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Уралбиофарм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"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Стройпластполимер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39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0" y="318481"/>
            <a:ext cx="9947273" cy="11817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АО «Линде </a:t>
            </a:r>
            <a:r>
              <a:rPr lang="ru-RU" b="1" dirty="0" err="1">
                <a:solidFill>
                  <a:srgbClr val="C00000"/>
                </a:solidFill>
              </a:rPr>
              <a:t>Уралтехгаз</a:t>
            </a:r>
            <a:r>
              <a:rPr lang="ru-RU" b="1" dirty="0">
                <a:solidFill>
                  <a:srgbClr val="C00000"/>
                </a:solidFill>
              </a:rPr>
              <a:t>»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41" y="1030963"/>
            <a:ext cx="4517910" cy="22785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54575" y="1030963"/>
            <a:ext cx="67183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Производит технические и медицинские (сжатые и сжиженные) газы ((кислород, азот, аргон, пропан, гелий), технологии, оборудование (баллоны для технических газов) и услуги для различных отраслей промышленности (пищевые газовые смеси, банан-газ, сухой лед), включая производство стали и химическое обогащение, пищевую промышленность и производство стекла.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3838575"/>
            <a:ext cx="4286250" cy="23812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7527" y="6379509"/>
            <a:ext cx="2673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Производственный цех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4691" y="3838576"/>
            <a:ext cx="2712816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2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369" y="332768"/>
            <a:ext cx="9847261" cy="8816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ООО " Уральский шинный завод"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369" y="871451"/>
            <a:ext cx="1894501" cy="20510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19525" y="773603"/>
            <a:ext cx="78390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"Уральский шинный завод" ("</a:t>
            </a:r>
            <a:r>
              <a:rPr lang="ru-RU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Уралшина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") образовано в 2004 г. на базе Уральского шинного завода. Традиционно завод также выпускал легковые, грузовые, сельскохозяйственные, индустриальные, </a:t>
            </a:r>
            <a:r>
              <a:rPr lang="ru-RU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мотопокрышки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легкогрузовые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радиальные покрышки. ). В настоящее время основные виды деятельности "</a:t>
            </a:r>
            <a:r>
              <a:rPr lang="ru-RU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Уралшина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– это производство резиновых шин, покрышек и камер, производство массивных шин.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815" y="3220787"/>
            <a:ext cx="2541528" cy="1692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651" y="5033554"/>
            <a:ext cx="2564692" cy="17080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493" y="3203731"/>
            <a:ext cx="2567138" cy="17097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9042" y="3200862"/>
            <a:ext cx="2575752" cy="17154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27115" y="3158812"/>
            <a:ext cx="2545798" cy="16955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2431" y="4992753"/>
            <a:ext cx="7003257" cy="170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2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424" y="375631"/>
            <a:ext cx="9732961" cy="91024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ОАО «</a:t>
            </a:r>
            <a:r>
              <a:rPr lang="ru-RU" b="1" dirty="0" err="1">
                <a:solidFill>
                  <a:srgbClr val="C00000"/>
                </a:solidFill>
              </a:rPr>
              <a:t>Уралбиофарм</a:t>
            </a:r>
            <a:r>
              <a:rPr lang="ru-RU" b="1" dirty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8" y="840279"/>
            <a:ext cx="1362074" cy="13620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33725" y="1285876"/>
            <a:ext cx="85105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"</a:t>
            </a:r>
            <a:r>
              <a:rPr lang="ru-RU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Уралбиофарм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- предприятие по производству современных лекарственных препаратов: антибиотики, препараты для лечения сердечно-сосудистых заболеваний, витамины и другие.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333367"/>
            <a:ext cx="3162300" cy="17568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5222" y="4122028"/>
            <a:ext cx="2819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Оборудование завода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4553966"/>
            <a:ext cx="3162300" cy="175683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78730" y="6342627"/>
            <a:ext cx="20085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Линия фасовки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3914" y="3185613"/>
            <a:ext cx="6840399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Примеры профессий</a:t>
            </a:r>
            <a:r>
              <a:rPr lang="ru-RU" sz="2000" b="1" dirty="0" smtClean="0">
                <a:solidFill>
                  <a:prstClr val="black"/>
                </a:solidFill>
              </a:rPr>
              <a:t>:</a:t>
            </a:r>
          </a:p>
          <a:p>
            <a:pPr lvl="0"/>
            <a:r>
              <a:rPr lang="ru-RU" sz="2000" dirty="0" err="1" smtClean="0">
                <a:solidFill>
                  <a:prstClr val="black"/>
                </a:solidFill>
              </a:rPr>
              <a:t>Гранулировщик</a:t>
            </a:r>
            <a:r>
              <a:rPr lang="ru-RU" sz="2000" dirty="0" smtClean="0">
                <a:solidFill>
                  <a:prstClr val="black"/>
                </a:solidFill>
              </a:rPr>
              <a:t> медицинских препаратов,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Дозировщик мед </a:t>
            </a:r>
            <a:r>
              <a:rPr lang="ru-RU" sz="2000" dirty="0" err="1" smtClean="0">
                <a:solidFill>
                  <a:prstClr val="black"/>
                </a:solidFill>
              </a:rPr>
              <a:t>пераратов</a:t>
            </a:r>
            <a:r>
              <a:rPr lang="ru-RU" sz="2000" dirty="0" smtClean="0">
                <a:solidFill>
                  <a:prstClr val="black"/>
                </a:solidFill>
              </a:rPr>
              <a:t>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Оператор наладчик автоматических линий,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Наладчик технологического оборудования на производстве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и</a:t>
            </a:r>
            <a:r>
              <a:rPr lang="ru-RU" sz="2000" dirty="0" smtClean="0">
                <a:solidFill>
                  <a:prstClr val="black"/>
                </a:solidFill>
              </a:rPr>
              <a:t> другие.</a:t>
            </a:r>
          </a:p>
          <a:p>
            <a:pPr lvl="0"/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35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747105"/>
            <a:ext cx="9890123" cy="61020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Пищевая </a:t>
            </a:r>
            <a:r>
              <a:rPr lang="ru-RU" b="1" dirty="0" smtClean="0">
                <a:solidFill>
                  <a:srgbClr val="C00000"/>
                </a:solidFill>
              </a:rPr>
              <a:t>промышленность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(11 предприятий)</a:t>
            </a:r>
            <a:r>
              <a:rPr lang="ru-RU" sz="3100" b="1" dirty="0">
                <a:solidFill>
                  <a:schemeClr val="bg1"/>
                </a:solidFill>
              </a:rPr>
              <a:t/>
            </a:r>
            <a:br>
              <a:rPr lang="ru-RU" sz="3100" b="1" dirty="0">
                <a:solidFill>
                  <a:schemeClr val="bg1"/>
                </a:solidFill>
              </a:rPr>
            </a:br>
            <a:endParaRPr lang="ru-RU" sz="31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2409" y="1905506"/>
            <a:ext cx="984615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них такие предприятия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/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«Комбинат пищевой «Хороший вкус»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«Жировой комбинат»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«Кондитерское объединение «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СладКо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«Хладокомбинат № 3»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«Кока-Кола 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ЭйчБиСи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Евразия» (екатеринбургский филиал)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«Свердловский хлебомакаронный комбинат «Смак»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96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232755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ОАО «Свердловский хлебомакаронный комбинат «Смак»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54462" y="1258915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Продукция: 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хлебобулочные изделия; мелкоштучные булочные изделия; макаронные изделия.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6383" y="2123333"/>
            <a:ext cx="51800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Примеры профессий</a:t>
            </a:r>
            <a:r>
              <a:rPr lang="ru-RU" sz="2000" b="1" dirty="0" smtClean="0">
                <a:solidFill>
                  <a:prstClr val="black"/>
                </a:solidFill>
              </a:rPr>
              <a:t>: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Ночной контролер,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Машинист тесторазделочной машины,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Оператор отдела транспортной логистики,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Оператор линии,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Грузчик (пищевое производство),</a:t>
            </a:r>
          </a:p>
          <a:p>
            <a:pPr lvl="0"/>
            <a:endParaRPr lang="ru-RU" sz="2000" dirty="0" smtClean="0">
              <a:solidFill>
                <a:prstClr val="black"/>
              </a:solidFill>
            </a:endParaRPr>
          </a:p>
          <a:p>
            <a:pPr lvl="0"/>
            <a:endParaRPr lang="ru-RU" sz="2000" dirty="0" smtClean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5370" y="4307733"/>
            <a:ext cx="3511994" cy="18452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23" y="4326769"/>
            <a:ext cx="2608971" cy="17393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2614" y="4326769"/>
            <a:ext cx="2758987" cy="18452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9803" y="6257674"/>
            <a:ext cx="3081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Тесторазделочная машина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29138" y="6272182"/>
            <a:ext cx="2133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линии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84912" y="6272182"/>
            <a:ext cx="224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03" y="1060677"/>
            <a:ext cx="3098786" cy="130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s://www.smakhleb.ru/sites/default/files/styles/product_img-catalog/public/product/briosh_s_shokoladom_i_bulochkoy_0.png?itok=wDjwwM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139" y="3750851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276" y="475644"/>
            <a:ext cx="10077448" cy="76736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Продукция ОАО «</a:t>
            </a:r>
            <a:r>
              <a:rPr lang="ru-RU" b="1" dirty="0">
                <a:solidFill>
                  <a:srgbClr val="C00000"/>
                </a:solidFill>
              </a:rPr>
              <a:t>Смак»</a:t>
            </a:r>
            <a:r>
              <a:rPr lang="ru-RU" dirty="0">
                <a:solidFill>
                  <a:prstClr val="white"/>
                </a:solidFill>
              </a:rPr>
              <a:t/>
            </a:r>
            <a:br>
              <a:rPr lang="ru-RU" dirty="0">
                <a:solidFill>
                  <a:prstClr val="white"/>
                </a:solidFill>
              </a:rPr>
            </a:br>
            <a:endParaRPr lang="ru-RU" dirty="0"/>
          </a:p>
        </p:txBody>
      </p:sp>
      <p:pic>
        <p:nvPicPr>
          <p:cNvPr id="3074" name="Picture 2" descr="https://www.smakhleb.ru/sites/default/files/styles/product_img-catalog/public/product/podmoskovnyy_1.png?itok=NCYX93U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64" y="1170958"/>
            <a:ext cx="2164648" cy="216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60238" y="3358563"/>
            <a:ext cx="27381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Батон Подмосковный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 descr="https://www.smakhleb.ru/sites/default/files/styles/product_interactive-imgs/public/product/chusovskoy1.png?itok=QM7CUjz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319" y="1271716"/>
            <a:ext cx="2304678" cy="206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714802" y="3358563"/>
            <a:ext cx="2095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 Чусовской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Picture 6" descr="https://www.smakhleb.ru/sites/default/files/styles/product_img-catalog/public/product/borodinskii_celnyi_kompoziya_270-270.png?itok=cWB76h9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354" y="1113609"/>
            <a:ext cx="2260129" cy="22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164256" y="3358563"/>
            <a:ext cx="2412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 Бородинский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0" name="Picture 8" descr="https://www.smakhleb.ru/sites/default/files/styles/product_img-catalog/public/product/s_semechkami2.png?itok=urBc46M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946" y="899436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9001533" y="3358563"/>
            <a:ext cx="2355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 с семечками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2" name="Picture 10" descr="https://www.smakhleb.ru/sites/default/files/styles/product_img-catalog/public/product/bulochki_dlya_hot-doga4.png?itok=ySgOqKAV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64" y="3543229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39650" y="6230868"/>
            <a:ext cx="27116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Булочки для хот-дога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33140" y="6247377"/>
            <a:ext cx="27483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Бриошь с шоколадом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6" name="Picture 14" descr="https://www.smakhleb.ru/sites/default/files/styles/product_img-catalog/public/product/sloyka_limonnaya_0.png?itok=qek-qf9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604" y="3844315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269560" y="6246257"/>
            <a:ext cx="23332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Слойка Лимонная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8" name="Picture 16" descr="https://www.smakhleb.ru/sites/default/files/styles/product_img-catalog/public/product/venskie.png?itok=XHI3nyQ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985" y="3659195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9307512" y="6114980"/>
            <a:ext cx="2347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Венские бисквиты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0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218468"/>
            <a:ext cx="9905998" cy="147857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Легкая </a:t>
            </a:r>
            <a:r>
              <a:rPr lang="ru-RU" b="1" dirty="0" smtClean="0">
                <a:solidFill>
                  <a:srgbClr val="C00000"/>
                </a:solidFill>
              </a:rPr>
              <a:t>промышленность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(17 предприятий)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32471" y="2898131"/>
            <a:ext cx="714118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них такие предприятия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/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«Пальметта»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«Урал-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Авточехлы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«Одежда классик»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тудия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«Фабрика сценической одежды «Браво»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другие.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8675" y="1708151"/>
            <a:ext cx="105346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ЛЕГКАЯ ПРОМЫШЛЕННОСТЬ — отрасль хозяйства, производящая одежду, обувь, головные уборы и  другие потребительские товары.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2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825" y="147030"/>
            <a:ext cx="10815637" cy="95310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Промышленные предприятия </a:t>
            </a:r>
            <a:r>
              <a:rPr lang="ru-RU" b="1" cap="none" dirty="0" smtClean="0">
                <a:solidFill>
                  <a:srgbClr val="C00000"/>
                </a:solidFill>
              </a:rPr>
              <a:t>г. </a:t>
            </a:r>
            <a:r>
              <a:rPr lang="ru-RU" b="1" dirty="0" smtClean="0">
                <a:solidFill>
                  <a:srgbClr val="C00000"/>
                </a:solidFill>
              </a:rPr>
              <a:t>Екатеринбурга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6244" y="1808024"/>
            <a:ext cx="113395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Промышленные предприятия Екатеринбурга по  видам деятельности</a:t>
            </a: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Металлургическое производство и производство готовых металлических изделий.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Машиностроение (производство машин, оборудования, приборов, транспортных средств).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Химическое производство, производство резиновых и пластмассовых изделий, лекарственных средств.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Пищевая промышленность.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Легкая промышленность.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Энергетика (производство, передача и распределение электроэнергии, газа и воды)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прочих неметаллических минеральных продуктов.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Предприятия, организации других отраслей промышленности.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801" y="1100138"/>
            <a:ext cx="110799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такое промышленное предприятие? 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организация, производящая продукцию.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апример: комбинат, завод или фабрика.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1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7150" y="275618"/>
            <a:ext cx="9905998" cy="147857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ООО «Одежда классик»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86339" y="1059352"/>
            <a:ext cx="69865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«Одежда - Классик» - это современное швейное производство, работающее на территории города Екатеринбурга.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 производит полный спектр женской модной, элегантной и удобной одежды, все от блузки до пальто 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odejda-ekb.ru/images/logo_he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" y="1314450"/>
            <a:ext cx="4074801" cy="112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18367" y="3099990"/>
            <a:ext cx="28147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Примеры профессий</a:t>
            </a:r>
            <a:r>
              <a:rPr lang="ru-RU" sz="2000" b="1" dirty="0" smtClean="0">
                <a:solidFill>
                  <a:prstClr val="black"/>
                </a:solidFill>
              </a:rPr>
              <a:t>: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Швея,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У</a:t>
            </a:r>
            <a:r>
              <a:rPr lang="ru-RU" sz="2000" dirty="0" smtClean="0">
                <a:solidFill>
                  <a:prstClr val="black"/>
                </a:solidFill>
              </a:rPr>
              <a:t>тюжильщица</a:t>
            </a:r>
          </a:p>
          <a:p>
            <a:pPr lvl="0"/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3158754"/>
            <a:ext cx="3162301" cy="2108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6834" y="3158754"/>
            <a:ext cx="3162300" cy="21082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90950" y="5390355"/>
            <a:ext cx="50815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Утюжильщица - 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абочий швейной промышленности, занимающийся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утюжкой чего -</a:t>
            </a:r>
            <a:r>
              <a:rPr lang="ru-RU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нибудь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3036" y="5390355"/>
            <a:ext cx="24997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Швея – специалист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пошиву одежды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18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587" y="347055"/>
            <a:ext cx="9932986" cy="10674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Продукция ООО </a:t>
            </a:r>
            <a:r>
              <a:rPr lang="ru-RU" sz="4000" b="1" dirty="0">
                <a:solidFill>
                  <a:srgbClr val="C00000"/>
                </a:solidFill>
              </a:rPr>
              <a:t>«Одежда классик»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1265634"/>
            <a:ext cx="1712641" cy="25077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71662" y="3890875"/>
            <a:ext cx="10446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Платья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686" y="1265634"/>
            <a:ext cx="1739938" cy="25477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10506" y="3961922"/>
            <a:ext cx="9993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Блузки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4658" y="1271784"/>
            <a:ext cx="1756780" cy="257242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106339" y="3946564"/>
            <a:ext cx="10134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Брюки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7337" y="1245648"/>
            <a:ext cx="1767236" cy="25877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176221" y="3887661"/>
            <a:ext cx="846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Юбки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4204" y="3961922"/>
            <a:ext cx="1710787" cy="250508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298184" y="6430858"/>
            <a:ext cx="10305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Пальто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0547" y="3961922"/>
            <a:ext cx="1684068" cy="246595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491901" y="6360922"/>
            <a:ext cx="33107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Жакеты/Жилеты/Костюмы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95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375631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Энергетика (производство, передача и распределение </a:t>
            </a:r>
            <a:r>
              <a:rPr lang="ru-RU" b="1" dirty="0" smtClean="0">
                <a:solidFill>
                  <a:srgbClr val="C00000"/>
                </a:solidFill>
              </a:rPr>
              <a:t>электроэнергии)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(6 предприятий)</a:t>
            </a:r>
            <a:endParaRPr lang="ru-RU" sz="31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9547" y="2459504"/>
            <a:ext cx="874874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них такие предприятия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/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«Газпром 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трансгаз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Екатеринбург»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«Екатеринбургская электросетевая компания» (ЕЭСК)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другие.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26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20249"/>
            <a:ext cx="9905998" cy="147857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АО «Екатеринбургская электросетевая компания» (ЕЭСК)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1962" y="1288911"/>
            <a:ext cx="77295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Основные виды деятельности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передача и распределение электроэнергии по распределительным сетям 0,4–110 киловольт;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развитие электросетевой инфраструктуры Екатеринбурга;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подключение потребителей к электрическим сетям.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43" y="1160324"/>
            <a:ext cx="1972759" cy="16176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31393" y="2933364"/>
            <a:ext cx="5129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Примеры профессий</a:t>
            </a:r>
            <a:r>
              <a:rPr lang="ru-RU" sz="2000" b="1" dirty="0" smtClean="0">
                <a:solidFill>
                  <a:prstClr val="black"/>
                </a:solidFill>
              </a:rPr>
              <a:t>:</a:t>
            </a:r>
            <a:endParaRPr lang="ru-RU" sz="2000" b="1" dirty="0">
              <a:solidFill>
                <a:prstClr val="black"/>
              </a:solidFill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Электромонтер по ремонту аппаратуры РЗА</a:t>
            </a:r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Инспектор </a:t>
            </a:r>
            <a:r>
              <a:rPr lang="ru-RU" sz="2000" dirty="0" err="1" smtClean="0">
                <a:solidFill>
                  <a:prstClr val="black"/>
                </a:solidFill>
              </a:rPr>
              <a:t>энергоинспекции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337" y="4103785"/>
            <a:ext cx="3143250" cy="1905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3962" y="605239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ыполнение ремонта: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замена оборудования на подстанции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3128" y="4103785"/>
            <a:ext cx="3143250" cy="1905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010400" y="6269361"/>
            <a:ext cx="29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Электромонтеры ЕЭСК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8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задание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53153" y="2097088"/>
            <a:ext cx="10705447" cy="354171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Тема урока «Промышленные предприятия </a:t>
            </a:r>
            <a:r>
              <a:rPr lang="ru-RU" dirty="0" smtClean="0">
                <a:solidFill>
                  <a:schemeClr val="bg1"/>
                </a:solidFill>
              </a:rPr>
              <a:t>г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smtClean="0">
                <a:solidFill>
                  <a:schemeClr val="bg1"/>
                </a:solidFill>
              </a:rPr>
              <a:t>Екатеринбурга»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Запишите что такое </a:t>
            </a:r>
            <a:r>
              <a:rPr lang="ru-RU" smtClean="0">
                <a:solidFill>
                  <a:schemeClr val="bg1"/>
                </a:solidFill>
              </a:rPr>
              <a:t>промышленное предприятие, </a:t>
            </a:r>
            <a:r>
              <a:rPr lang="ru-RU" dirty="0" smtClean="0">
                <a:solidFill>
                  <a:schemeClr val="bg1"/>
                </a:solidFill>
              </a:rPr>
              <a:t>виды промышленных предприятий Екатеринбурга (только слайд 2).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Напишите какие предприятия есть в вашем городе (поселке).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Приведите примеры профессий, которые есть на этих предприятиях.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18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525" y="704242"/>
            <a:ext cx="10318748" cy="96739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Металлургическое производство и производство готовых металлических </a:t>
            </a:r>
            <a:r>
              <a:rPr lang="ru-RU" b="1" dirty="0" smtClean="0">
                <a:solidFill>
                  <a:srgbClr val="C00000"/>
                </a:solidFill>
              </a:rPr>
              <a:t>изделий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(25 предприятий)</a:t>
            </a:r>
            <a:r>
              <a:rPr lang="ru-RU" sz="2700" b="1" dirty="0">
                <a:solidFill>
                  <a:schemeClr val="bg1"/>
                </a:solidFill>
              </a:rPr>
              <a:t/>
            </a:r>
            <a:br>
              <a:rPr lang="ru-RU" sz="2700" b="1" dirty="0">
                <a:solidFill>
                  <a:schemeClr val="bg1"/>
                </a:solidFill>
              </a:rPr>
            </a:b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2519" y="1871663"/>
            <a:ext cx="99869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них такие предприятия:</a:t>
            </a:r>
          </a:p>
          <a:p>
            <a:endPara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«ВИЗ-Сталь»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</a:t>
            </a:r>
            <a:r>
              <a:rPr lang="ru-RU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Вторчермет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НЛМК»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«Уральский металлургический завод»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«Нижне-</a:t>
            </a:r>
            <a:r>
              <a:rPr lang="ru-RU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Исетский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завод металлоконструкций»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«ВИЗ» (Верх-</a:t>
            </a:r>
            <a:r>
              <a:rPr lang="ru-RU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Исетский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металлургический завод)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«Русская медная компания»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другие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41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825" y="332768"/>
            <a:ext cx="10075861" cy="79594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ООО «ВИЗ-Сталь»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3" y="989286"/>
            <a:ext cx="2296146" cy="19573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14812" y="1381845"/>
            <a:ext cx="7800975" cy="2105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ВИЗ-Сталь – ведущий мировой и крупнейший российский производитель трансформаторной (электротехнической) стали.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Электротехническая сталь – это разновидность черного металла с улучшенными электромагнитными свойствами.</a:t>
            </a:r>
            <a:endParaRPr lang="ru-RU" sz="22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09" y="3754264"/>
            <a:ext cx="3238500" cy="22431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38600" y="3739977"/>
            <a:ext cx="79771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Примеры профессий: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Машинист компрессорной установки,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Электромонтер,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Машинист крана металлургического производства,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Рабочий на производство (работа на агрегатах по выпуску готовой продукции),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Слесарь по контрольно-измерительным приборам и автоматике </a:t>
            </a:r>
            <a:r>
              <a:rPr lang="ru-RU" sz="2000" dirty="0" err="1" smtClean="0">
                <a:solidFill>
                  <a:schemeClr val="bg1"/>
                </a:solidFill>
              </a:rPr>
              <a:t>ит.д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4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07" y="347055"/>
            <a:ext cx="9932986" cy="75308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ООО «ВИЗ-Сталь»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4838" y="131873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/>
            <a:r>
              <a:rPr lang="ru-RU" sz="2000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Одно из предназначений электротехнической стали–  это сердечники в таких устройствах: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трансформаторы тока;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силовые трансформаторы.</a:t>
            </a:r>
            <a:endParaRPr lang="ru-RU" sz="2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581" y="306746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 металлическая пластина в виде буквы Ш или Е (кто как видит) и есть та самая трансформаторная сталь, точнее сердечник трансформатора, изготовленный из электротехнической стали.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3233" y="852582"/>
            <a:ext cx="2847975" cy="18986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13305" y="4888560"/>
            <a:ext cx="77596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Трансформатор – электромагнитное оборудование, используемое для преобразования переменного тока с одним напряжением в переменный ток с другим напряжением без изменения его частоты.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079" y="2751232"/>
            <a:ext cx="2202919" cy="16273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234" y="4513404"/>
            <a:ext cx="2847975" cy="18986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797941" y="6011944"/>
            <a:ext cx="3178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Силовой трансформатор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97941" y="2794293"/>
            <a:ext cx="33231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Трансформаторная сталь 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73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3" y="421667"/>
            <a:ext cx="1633537" cy="234677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14413" y="421667"/>
            <a:ext cx="10034586" cy="6927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ООО «</a:t>
            </a:r>
            <a:r>
              <a:rPr lang="ru-RU" b="1" dirty="0" err="1">
                <a:solidFill>
                  <a:srgbClr val="C00000"/>
                </a:solidFill>
              </a:rPr>
              <a:t>Вторчермет</a:t>
            </a:r>
            <a:r>
              <a:rPr lang="ru-RU" b="1" dirty="0">
                <a:solidFill>
                  <a:srgbClr val="C00000"/>
                </a:solidFill>
              </a:rPr>
              <a:t> НЛМК»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33700" y="1114425"/>
            <a:ext cx="89177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НЛМК производит широкий спектр листового и сортового стального проката, включая прокат с полимерным покрытием, оцинкованную и электротехническую сталь,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1" y="3429000"/>
            <a:ext cx="3600450" cy="23622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93572" y="5838825"/>
            <a:ext cx="24990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Переработка лома,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газорезчик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30679" y="2921168"/>
            <a:ext cx="7676910" cy="347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Примеры профессий</a:t>
            </a:r>
            <a:r>
              <a:rPr lang="ru-RU" sz="2000" b="1" dirty="0" smtClean="0">
                <a:solidFill>
                  <a:prstClr val="black"/>
                </a:solidFill>
              </a:rPr>
              <a:t>: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Электрослесарь,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Электромонтер по ремонту и обслуживанию электрооборудования,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Водитель погрузчика,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Слесарь-ремонтник,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Токарь,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Слесарь по ремонту автомобилей,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Механик по ремонту оборудования,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Водитель автомобиля,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Газорезчик,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Машинист крана автомобильного и т.д.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2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0926" y="375631"/>
            <a:ext cx="10090148" cy="55305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Продукция НЛМК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4" y="1010191"/>
            <a:ext cx="2857500" cy="19002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0278" y="2966170"/>
            <a:ext cx="39190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Листовой прокат – листы стали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0811" y="1139579"/>
            <a:ext cx="55435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Прокат подходит для изготовления швеллеров, полос, уголков и других элементов.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789" y="1029674"/>
            <a:ext cx="2857500" cy="18954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91" y="3407301"/>
            <a:ext cx="2840647" cy="189376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9414" y="5248810"/>
            <a:ext cx="4575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Гофролисты – металлопрокат в форме волны. Оцинкованные листы востребованы в строительной сфере: их используют во время монтажа кровли и облицовки зданий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0832" y="2248816"/>
            <a:ext cx="1618672" cy="161867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733952" y="2389116"/>
            <a:ext cx="3160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Металлический швеллер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71274" y="3366280"/>
            <a:ext cx="1723415" cy="172341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259427" y="4227987"/>
            <a:ext cx="19037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Уголок металл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9270" y="4988596"/>
            <a:ext cx="1690157" cy="169015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378264" y="6047241"/>
            <a:ext cx="24776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Балка двутавровая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3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0162" y="775680"/>
            <a:ext cx="10358438" cy="7816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Машиностроение </a:t>
            </a: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производство </a:t>
            </a:r>
            <a:r>
              <a:rPr lang="ru-RU" sz="2700" b="1" dirty="0">
                <a:solidFill>
                  <a:schemeClr val="bg1"/>
                </a:solidFill>
              </a:rPr>
              <a:t>машин, оборудования, приборов, </a:t>
            </a:r>
            <a:r>
              <a:rPr lang="ru-RU" sz="2700" b="1" dirty="0" smtClean="0">
                <a:solidFill>
                  <a:schemeClr val="bg1"/>
                </a:solidFill>
              </a:rPr>
              <a:t/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транспортных средств </a:t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(77 предприятий)</a:t>
            </a:r>
            <a:r>
              <a:rPr lang="ru-RU" sz="2700" b="1" dirty="0">
                <a:solidFill>
                  <a:srgbClr val="C00000"/>
                </a:solidFill>
              </a:rPr>
              <a:t/>
            </a:r>
            <a:br>
              <a:rPr lang="ru-RU" sz="2700" b="1" dirty="0">
                <a:solidFill>
                  <a:srgbClr val="C00000"/>
                </a:solidFill>
              </a:rPr>
            </a:br>
            <a:endParaRPr lang="ru-RU" sz="2700" b="1" dirty="0">
              <a:solidFill>
                <a:srgbClr val="C00000"/>
              </a:solidFill>
            </a:endParaRPr>
          </a:p>
        </p:txBody>
      </p:sp>
      <p:sp>
        <p:nvSpPr>
          <p:cNvPr id="7" name="AutoShape 6" descr="Russian Copper Compan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3726" y="1707178"/>
            <a:ext cx="115982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них такие предприятия:</a:t>
            </a:r>
          </a:p>
          <a:p>
            <a:pPr lvl="0"/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ПАО «Уралмашзавод,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«Уральский завод химического машиностроения» (</a:t>
            </a:r>
            <a:r>
              <a:rPr lang="ru-RU" sz="2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Уралхиммаш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</a:t>
            </a:r>
            <a:r>
              <a:rPr lang="ru-RU" sz="2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Эльмаш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(УЭТМ),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ПАО «Машиностроительный завод имени М.И. Калинина»,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«Научно-производственное объединение автоматики имени академика Н.А. Семихатова»,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ЗАО «Уральский турбинный завод»,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«Уральский завод гражданской авиации»,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«Производственное объединение «Уральский оптико-механический завод имени Э.С. </a:t>
            </a:r>
            <a:r>
              <a:rPr lang="ru-RU" sz="2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Яламова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(ПО «УОМЗ»)</a:t>
            </a:r>
          </a:p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другие.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9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887" y="389918"/>
            <a:ext cx="9704386" cy="553057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ПАО «</a:t>
            </a:r>
            <a:r>
              <a:rPr lang="ru-RU" b="1" dirty="0" smtClean="0">
                <a:solidFill>
                  <a:srgbClr val="C00000"/>
                </a:solidFill>
              </a:rPr>
              <a:t>Уралмашзавод»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29" y="851301"/>
            <a:ext cx="2595369" cy="15572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9000" y="942975"/>
            <a:ext cx="8462962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 производит различные виды технологичного оборудования для энергетической, металлургической и горнодобывающей отраслей: экскаваторы, шахтные подъемные машины, буровые станки, подъемно-транспортное оборудование.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32" y="4727089"/>
            <a:ext cx="2590865" cy="19431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28" y="2594542"/>
            <a:ext cx="2595369" cy="19465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11759" y="2220761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</a:rPr>
              <a:t>Примеры профессий: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Электрослесарь,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Слесарь-обрубщик,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Газорезчик,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Термист,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Слесарь-инструментальщик,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Разметчик,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Слесарь-сборщик,,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Машинист мостового крана,</a:t>
            </a:r>
          </a:p>
          <a:p>
            <a:pPr lvl="0"/>
            <a:r>
              <a:rPr lang="ru-RU" sz="2000" dirty="0" err="1" smtClean="0">
                <a:solidFill>
                  <a:prstClr val="black"/>
                </a:solidFill>
              </a:rPr>
              <a:t>Электрогазосварщик</a:t>
            </a:r>
            <a:r>
              <a:rPr lang="ru-RU" sz="2000" dirty="0" smtClean="0">
                <a:solidFill>
                  <a:prstClr val="black"/>
                </a:solidFill>
              </a:rPr>
              <a:t>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Чистильщик металла,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Токарь,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Фрезеровщик,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Вальцовщик и другие.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93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297</TotalTime>
  <Words>1170</Words>
  <Application>Microsoft Office PowerPoint</Application>
  <PresentationFormat>Широкоэкранный</PresentationFormat>
  <Paragraphs>207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Tw Cen MT</vt:lpstr>
      <vt:lpstr>Wingdings</vt:lpstr>
      <vt:lpstr>Контур</vt:lpstr>
      <vt:lpstr>Промышленные предприятия  г. Екатеринбурга</vt:lpstr>
      <vt:lpstr>Промышленные предприятия г. Екатеринбурга</vt:lpstr>
      <vt:lpstr>Металлургическое производство и производство готовых металлических изделий (25 предприятий) </vt:lpstr>
      <vt:lpstr>ООО «ВИЗ-Сталь»</vt:lpstr>
      <vt:lpstr>ООО «ВИЗ-Сталь»</vt:lpstr>
      <vt:lpstr>ООО «Вторчермет НЛМК» </vt:lpstr>
      <vt:lpstr>Продукция НЛМК </vt:lpstr>
      <vt:lpstr>Машиностроение  производство машин, оборудования, приборов,  транспортных средств  (77 предприятий) </vt:lpstr>
      <vt:lpstr>ПАО «Уралмашзавод» </vt:lpstr>
      <vt:lpstr>Продукция ПАО «Уралмашзавод»</vt:lpstr>
      <vt:lpstr>Работа на ПАО «Уралмашзавод»</vt:lpstr>
      <vt:lpstr>Химическое производство, производство резиновых и пластмассовых изделий, лекарственных средств (21 предприятие) </vt:lpstr>
      <vt:lpstr>АО «Линде Уралтехгаз» </vt:lpstr>
      <vt:lpstr>ООО " Уральский шинный завод" </vt:lpstr>
      <vt:lpstr>ОАО «Уралбиофарм»</vt:lpstr>
      <vt:lpstr>Пищевая промышленность (11 предприятий) </vt:lpstr>
      <vt:lpstr>ОАО «Свердловский хлебомакаронный комбинат «Смак» </vt:lpstr>
      <vt:lpstr>Продукция ОАО «Смак» </vt:lpstr>
      <vt:lpstr>Легкая промышленность (17 предприятий)</vt:lpstr>
      <vt:lpstr>ООО «Одежда классик» </vt:lpstr>
      <vt:lpstr>Продукция ООО «Одежда классик»  </vt:lpstr>
      <vt:lpstr>Энергетика (производство, передача и распределение электроэнергии) (6 предприятий)</vt:lpstr>
      <vt:lpstr>АО «Екатеринбургская электросетевая компания» (ЕЭСК)</vt:lpstr>
      <vt:lpstr>задание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Промышленные предприятия  г. Екатеринбурга</dc:title>
  <dc:creator>Андрей</dc:creator>
  <cp:lastModifiedBy>Андрей</cp:lastModifiedBy>
  <cp:revision>33</cp:revision>
  <dcterms:created xsi:type="dcterms:W3CDTF">2020-12-08T14:15:07Z</dcterms:created>
  <dcterms:modified xsi:type="dcterms:W3CDTF">2020-12-08T19:22:49Z</dcterms:modified>
</cp:coreProperties>
</file>