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2" r:id="rId1"/>
  </p:sldMasterIdLst>
  <p:notesMasterIdLst>
    <p:notesMasterId r:id="rId24"/>
  </p:notesMasterIdLst>
  <p:sldIdLst>
    <p:sldId id="258" r:id="rId2"/>
    <p:sldId id="370" r:id="rId3"/>
    <p:sldId id="341" r:id="rId4"/>
    <p:sldId id="262" r:id="rId5"/>
    <p:sldId id="278" r:id="rId6"/>
    <p:sldId id="287" r:id="rId7"/>
    <p:sldId id="274" r:id="rId8"/>
    <p:sldId id="343" r:id="rId9"/>
    <p:sldId id="344" r:id="rId10"/>
    <p:sldId id="259" r:id="rId11"/>
    <p:sldId id="261" r:id="rId12"/>
    <p:sldId id="345" r:id="rId13"/>
    <p:sldId id="264" r:id="rId14"/>
    <p:sldId id="348" r:id="rId15"/>
    <p:sldId id="265" r:id="rId16"/>
    <p:sldId id="267" r:id="rId17"/>
    <p:sldId id="268" r:id="rId18"/>
    <p:sldId id="346" r:id="rId19"/>
    <p:sldId id="269" r:id="rId20"/>
    <p:sldId id="270" r:id="rId21"/>
    <p:sldId id="373" r:id="rId22"/>
    <p:sldId id="382" r:id="rId2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32787"/>
    <p:restoredTop sz="99160" autoAdjust="0"/>
  </p:normalViewPr>
  <p:slideViewPr>
    <p:cSldViewPr>
      <p:cViewPr>
        <p:scale>
          <a:sx n="61" d="100"/>
          <a:sy n="61" d="100"/>
        </p:scale>
        <p:origin x="-1392" y="-2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3" d="100"/>
        <a:sy n="93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B6C46C-E415-4DEB-A454-F56BDEE234F5}" type="doc">
      <dgm:prSet loTypeId="urn:microsoft.com/office/officeart/2005/8/layout/hList1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6EE8406E-66BD-4100-B640-2CBC843AA56E}">
      <dgm:prSet phldrT="[Текст]"/>
      <dgm:spPr/>
      <dgm:t>
        <a:bodyPr/>
        <a:lstStyle/>
        <a:p>
          <a:r>
            <a:rPr lang="ru-RU" dirty="0" smtClean="0"/>
            <a:t>Алфавитный</a:t>
          </a:r>
          <a:endParaRPr lang="ru-RU" dirty="0"/>
        </a:p>
      </dgm:t>
    </dgm:pt>
    <dgm:pt modelId="{5DAC470D-76AF-4017-95AC-AAB22B563337}" type="parTrans" cxnId="{26B006BC-A773-463B-BA88-893FD7D623E1}">
      <dgm:prSet/>
      <dgm:spPr/>
      <dgm:t>
        <a:bodyPr/>
        <a:lstStyle/>
        <a:p>
          <a:endParaRPr lang="ru-RU"/>
        </a:p>
      </dgm:t>
    </dgm:pt>
    <dgm:pt modelId="{9F3CC677-1AF8-49DC-A6E5-CC77939569E1}" type="sibTrans" cxnId="{26B006BC-A773-463B-BA88-893FD7D623E1}">
      <dgm:prSet/>
      <dgm:spPr/>
      <dgm:t>
        <a:bodyPr/>
        <a:lstStyle/>
        <a:p>
          <a:endParaRPr lang="ru-RU"/>
        </a:p>
      </dgm:t>
    </dgm:pt>
    <dgm:pt modelId="{C22009A9-86CA-43D4-AD29-F29042C55042}">
      <dgm:prSet phldrT="[Текст]"/>
      <dgm:spPr/>
      <dgm:t>
        <a:bodyPr/>
        <a:lstStyle/>
        <a:p>
          <a:pPr algn="just"/>
          <a:r>
            <a:rPr lang="ru-RU" dirty="0" smtClean="0"/>
            <a:t>Отталкивается от практических нужд хранения и передачи информации в технических системах;</a:t>
          </a:r>
          <a:endParaRPr lang="ru-RU" dirty="0"/>
        </a:p>
      </dgm:t>
    </dgm:pt>
    <dgm:pt modelId="{351B3331-B28D-4339-B9D6-4B50EA83C768}" type="parTrans" cxnId="{771256F2-8C88-453D-AEC0-767925B05FB7}">
      <dgm:prSet/>
      <dgm:spPr/>
      <dgm:t>
        <a:bodyPr/>
        <a:lstStyle/>
        <a:p>
          <a:endParaRPr lang="ru-RU"/>
        </a:p>
      </dgm:t>
    </dgm:pt>
    <dgm:pt modelId="{6E4E122D-F718-4F1B-97F4-A9F78B3ADFB0}" type="sibTrans" cxnId="{771256F2-8C88-453D-AEC0-767925B05FB7}">
      <dgm:prSet/>
      <dgm:spPr/>
      <dgm:t>
        <a:bodyPr/>
        <a:lstStyle/>
        <a:p>
          <a:endParaRPr lang="ru-RU"/>
        </a:p>
      </dgm:t>
    </dgm:pt>
    <dgm:pt modelId="{706F25C1-E179-41AF-80A1-93117B7F5343}">
      <dgm:prSet phldrT="[Текст]"/>
      <dgm:spPr/>
      <dgm:t>
        <a:bodyPr/>
        <a:lstStyle/>
        <a:p>
          <a:pPr algn="just"/>
          <a:r>
            <a:rPr lang="ru-RU" dirty="0" smtClean="0"/>
            <a:t>Не связан со смыслом (содержанием) информации;</a:t>
          </a:r>
          <a:endParaRPr lang="ru-RU" dirty="0"/>
        </a:p>
      </dgm:t>
    </dgm:pt>
    <dgm:pt modelId="{577ADF4D-E7F3-4B0C-9473-F7C843C1727D}" type="parTrans" cxnId="{65420C0B-7A62-440A-AA47-D8669E01E7CB}">
      <dgm:prSet/>
      <dgm:spPr/>
      <dgm:t>
        <a:bodyPr/>
        <a:lstStyle/>
        <a:p>
          <a:endParaRPr lang="ru-RU"/>
        </a:p>
      </dgm:t>
    </dgm:pt>
    <dgm:pt modelId="{74DC27F7-DA84-4B19-A19F-82C4FDDD684B}" type="sibTrans" cxnId="{65420C0B-7A62-440A-AA47-D8669E01E7CB}">
      <dgm:prSet/>
      <dgm:spPr/>
      <dgm:t>
        <a:bodyPr/>
        <a:lstStyle/>
        <a:p>
          <a:endParaRPr lang="ru-RU"/>
        </a:p>
      </dgm:t>
    </dgm:pt>
    <dgm:pt modelId="{CD128B65-286F-407A-A49B-C3F241ADD410}">
      <dgm:prSet phldrT="[Текст]"/>
      <dgm:spPr/>
      <dgm:t>
        <a:bodyPr/>
        <a:lstStyle/>
        <a:p>
          <a:r>
            <a:rPr lang="ru-RU" dirty="0" smtClean="0"/>
            <a:t>Содержательный</a:t>
          </a:r>
        </a:p>
        <a:p>
          <a:r>
            <a:rPr lang="ru-RU" dirty="0" smtClean="0"/>
            <a:t>(вероятностный)</a:t>
          </a:r>
          <a:endParaRPr lang="ru-RU" dirty="0"/>
        </a:p>
      </dgm:t>
    </dgm:pt>
    <dgm:pt modelId="{AC5E1EB6-B2E1-4582-9A9C-F464EF36BC56}" type="parTrans" cxnId="{D8855626-D948-4EDF-A4EB-EF43607FEE30}">
      <dgm:prSet/>
      <dgm:spPr/>
      <dgm:t>
        <a:bodyPr/>
        <a:lstStyle/>
        <a:p>
          <a:endParaRPr lang="ru-RU"/>
        </a:p>
      </dgm:t>
    </dgm:pt>
    <dgm:pt modelId="{5953346D-EA2F-438B-95D6-8FD54F271690}" type="sibTrans" cxnId="{D8855626-D948-4EDF-A4EB-EF43607FEE30}">
      <dgm:prSet/>
      <dgm:spPr/>
      <dgm:t>
        <a:bodyPr/>
        <a:lstStyle/>
        <a:p>
          <a:endParaRPr lang="ru-RU"/>
        </a:p>
      </dgm:t>
    </dgm:pt>
    <dgm:pt modelId="{4A14F518-696D-4215-96C3-A619565980B4}">
      <dgm:prSet phldrT="[Текст]"/>
      <dgm:spPr/>
      <dgm:t>
        <a:bodyPr/>
        <a:lstStyle/>
        <a:p>
          <a:pPr algn="just"/>
          <a:r>
            <a:rPr lang="ru-RU" sz="2100" dirty="0" smtClean="0"/>
            <a:t>Рассматривает восприятие информации человеком;</a:t>
          </a:r>
          <a:endParaRPr lang="ru-RU" sz="2100" dirty="0"/>
        </a:p>
      </dgm:t>
    </dgm:pt>
    <dgm:pt modelId="{0CB19CAE-3BF2-4654-A017-EF71A2F1FCC2}" type="parTrans" cxnId="{EDBA1001-E2A5-434D-9C25-D7E6B35EBAD6}">
      <dgm:prSet/>
      <dgm:spPr/>
      <dgm:t>
        <a:bodyPr/>
        <a:lstStyle/>
        <a:p>
          <a:endParaRPr lang="ru-RU"/>
        </a:p>
      </dgm:t>
    </dgm:pt>
    <dgm:pt modelId="{D573F5E3-B74C-4606-8F26-69E77C1FD226}" type="sibTrans" cxnId="{EDBA1001-E2A5-434D-9C25-D7E6B35EBAD6}">
      <dgm:prSet/>
      <dgm:spPr/>
      <dgm:t>
        <a:bodyPr/>
        <a:lstStyle/>
        <a:p>
          <a:endParaRPr lang="ru-RU"/>
        </a:p>
      </dgm:t>
    </dgm:pt>
    <dgm:pt modelId="{82C0A5CA-0D8B-4D69-9FD4-5B83DDF7AD6F}">
      <dgm:prSet phldrT="[Текст]"/>
      <dgm:spPr/>
      <dgm:t>
        <a:bodyPr/>
        <a:lstStyle/>
        <a:p>
          <a:pPr algn="just"/>
          <a:r>
            <a:rPr lang="ru-RU" dirty="0" smtClean="0"/>
            <a:t>Определение количества </a:t>
          </a:r>
          <a:r>
            <a:rPr lang="ru-RU" dirty="0" smtClean="0"/>
            <a:t>символов с учетом информационного веса каждого символа. </a:t>
          </a:r>
          <a:endParaRPr lang="ru-RU" dirty="0"/>
        </a:p>
      </dgm:t>
    </dgm:pt>
    <dgm:pt modelId="{5D707E61-AC14-4184-BDE7-24E64961F7FA}" type="parTrans" cxnId="{DE9AA167-58E0-48A2-8DE8-E094367B5DDA}">
      <dgm:prSet/>
      <dgm:spPr/>
      <dgm:t>
        <a:bodyPr/>
        <a:lstStyle/>
        <a:p>
          <a:endParaRPr lang="ru-RU"/>
        </a:p>
      </dgm:t>
    </dgm:pt>
    <dgm:pt modelId="{10CB1076-77DC-4E5E-A4AA-0D5A5DEF0865}" type="sibTrans" cxnId="{DE9AA167-58E0-48A2-8DE8-E094367B5DDA}">
      <dgm:prSet/>
      <dgm:spPr/>
      <dgm:t>
        <a:bodyPr/>
        <a:lstStyle/>
        <a:p>
          <a:endParaRPr lang="ru-RU"/>
        </a:p>
      </dgm:t>
    </dgm:pt>
    <dgm:pt modelId="{38EB9850-1B87-4B5D-A8BB-FFDAAA93A0E0}">
      <dgm:prSet phldrT="[Текст]"/>
      <dgm:spPr/>
      <dgm:t>
        <a:bodyPr/>
        <a:lstStyle/>
        <a:p>
          <a:pPr algn="just"/>
          <a:r>
            <a:rPr lang="ru-RU" sz="2100" dirty="0" smtClean="0"/>
            <a:t>Определение количества информации, </a:t>
          </a:r>
          <a:r>
            <a:rPr lang="ru-RU" sz="2100" dirty="0" smtClean="0"/>
            <a:t>с учетом вероятности наступления события.</a:t>
          </a:r>
          <a:endParaRPr lang="ru-RU" sz="2100" dirty="0"/>
        </a:p>
      </dgm:t>
    </dgm:pt>
    <dgm:pt modelId="{DBD26F7D-BDAB-4F27-91E1-7ECA37A15C64}" type="parTrans" cxnId="{3D041C28-C89C-41AE-9069-681DF0691A46}">
      <dgm:prSet/>
      <dgm:spPr/>
      <dgm:t>
        <a:bodyPr/>
        <a:lstStyle/>
        <a:p>
          <a:endParaRPr lang="ru-RU"/>
        </a:p>
      </dgm:t>
    </dgm:pt>
    <dgm:pt modelId="{3D170619-90E6-46CE-AA47-3B88FE59EB84}" type="sibTrans" cxnId="{3D041C28-C89C-41AE-9069-681DF0691A46}">
      <dgm:prSet/>
      <dgm:spPr/>
      <dgm:t>
        <a:bodyPr/>
        <a:lstStyle/>
        <a:p>
          <a:endParaRPr lang="ru-RU"/>
        </a:p>
      </dgm:t>
    </dgm:pt>
    <dgm:pt modelId="{8348EF9C-3DC8-4040-99BA-BF71E247DBAC}">
      <dgm:prSet phldrT="[Текст]" custT="1"/>
      <dgm:spPr/>
      <dgm:t>
        <a:bodyPr/>
        <a:lstStyle/>
        <a:p>
          <a:pPr algn="just"/>
          <a:r>
            <a:rPr lang="ru-RU" sz="2100" dirty="0" smtClean="0"/>
            <a:t>Имеет дело со смыслом информации;</a:t>
          </a:r>
          <a:endParaRPr lang="ru-RU" sz="2500" dirty="0"/>
        </a:p>
      </dgm:t>
    </dgm:pt>
    <dgm:pt modelId="{91EEB667-F0CD-46F1-AD29-4763890F8C16}" type="parTrans" cxnId="{A2004E4A-35C7-490A-B4CB-ECC408DE8A04}">
      <dgm:prSet/>
      <dgm:spPr/>
      <dgm:t>
        <a:bodyPr/>
        <a:lstStyle/>
        <a:p>
          <a:endParaRPr lang="ru-RU"/>
        </a:p>
      </dgm:t>
    </dgm:pt>
    <dgm:pt modelId="{A4AC6891-2277-45F3-82D0-591AA3938AC8}" type="sibTrans" cxnId="{A2004E4A-35C7-490A-B4CB-ECC408DE8A04}">
      <dgm:prSet/>
      <dgm:spPr/>
      <dgm:t>
        <a:bodyPr/>
        <a:lstStyle/>
        <a:p>
          <a:endParaRPr lang="ru-RU"/>
        </a:p>
      </dgm:t>
    </dgm:pt>
    <dgm:pt modelId="{4E3BF76E-18B8-4438-A92E-35901463C4DE}">
      <dgm:prSet phldrT="[Текст]"/>
      <dgm:spPr/>
      <dgm:t>
        <a:bodyPr/>
        <a:lstStyle/>
        <a:p>
          <a:pPr algn="just"/>
          <a:endParaRPr lang="ru-RU" dirty="0"/>
        </a:p>
      </dgm:t>
    </dgm:pt>
    <dgm:pt modelId="{0B35AE66-D222-4811-84BE-34519A3B1D91}" type="parTrans" cxnId="{4C11C87C-AC5F-4AAC-BB6A-D5F42E69E7D7}">
      <dgm:prSet/>
      <dgm:spPr/>
    </dgm:pt>
    <dgm:pt modelId="{D7027152-3E76-47C0-9A87-BD2C3208F382}" type="sibTrans" cxnId="{4C11C87C-AC5F-4AAC-BB6A-D5F42E69E7D7}">
      <dgm:prSet/>
      <dgm:spPr/>
    </dgm:pt>
    <dgm:pt modelId="{8F7A2BB3-5858-40DC-B285-827D335AE77E}">
      <dgm:prSet phldrT="[Текст]"/>
      <dgm:spPr/>
      <dgm:t>
        <a:bodyPr/>
        <a:lstStyle/>
        <a:p>
          <a:pPr algn="just"/>
          <a:endParaRPr lang="ru-RU" sz="2100" dirty="0"/>
        </a:p>
      </dgm:t>
    </dgm:pt>
    <dgm:pt modelId="{9DC8B2D3-4DEF-4D58-9CAE-9443820A1DBF}" type="parTrans" cxnId="{26ABE785-1620-422D-8475-495515F4C1C0}">
      <dgm:prSet/>
      <dgm:spPr/>
    </dgm:pt>
    <dgm:pt modelId="{DD76C24C-0533-4CA6-A6DD-0B5C50D30880}" type="sibTrans" cxnId="{26ABE785-1620-422D-8475-495515F4C1C0}">
      <dgm:prSet/>
      <dgm:spPr/>
    </dgm:pt>
    <dgm:pt modelId="{BB7E2C23-4FE6-4E54-8078-36284355795E}" type="pres">
      <dgm:prSet presAssocID="{BFB6C46C-E415-4DEB-A454-F56BDEE234F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D357F7F-B877-4162-B294-350B27CFF863}" type="pres">
      <dgm:prSet presAssocID="{6EE8406E-66BD-4100-B640-2CBC843AA56E}" presName="composite" presStyleCnt="0"/>
      <dgm:spPr/>
    </dgm:pt>
    <dgm:pt modelId="{90CE34B4-E15E-4B1E-8A25-0439AE7C3A46}" type="pres">
      <dgm:prSet presAssocID="{6EE8406E-66BD-4100-B640-2CBC843AA56E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A66A03-B861-4271-BBE1-955C77AC5329}" type="pres">
      <dgm:prSet presAssocID="{6EE8406E-66BD-4100-B640-2CBC843AA56E}" presName="desTx" presStyleLbl="alignAccFollowNode1" presStyleIdx="0" presStyleCnt="2" custScaleX="1121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515461-B275-437D-A3FA-A07B72CB546B}" type="pres">
      <dgm:prSet presAssocID="{9F3CC677-1AF8-49DC-A6E5-CC77939569E1}" presName="space" presStyleCnt="0"/>
      <dgm:spPr/>
    </dgm:pt>
    <dgm:pt modelId="{B56E069C-16C5-4596-BAC1-BF6DE7B66814}" type="pres">
      <dgm:prSet presAssocID="{CD128B65-286F-407A-A49B-C3F241ADD410}" presName="composite" presStyleCnt="0"/>
      <dgm:spPr/>
    </dgm:pt>
    <dgm:pt modelId="{86008BF5-DDC4-4F3A-AAEC-4560082A1F6C}" type="pres">
      <dgm:prSet presAssocID="{CD128B65-286F-407A-A49B-C3F241ADD410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831EEC-1E03-4F0B-A6C2-2D62EBDFC8B6}" type="pres">
      <dgm:prSet presAssocID="{CD128B65-286F-407A-A49B-C3F241ADD410}" presName="desTx" presStyleLbl="alignAccFollowNode1" presStyleIdx="1" presStyleCnt="2" custScaleX="1101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2BAF751-9EF3-4B3C-BE18-66DF8C6B1715}" type="presOf" srcId="{82C0A5CA-0D8B-4D69-9FD4-5B83DDF7AD6F}" destId="{C7A66A03-B861-4271-BBE1-955C77AC5329}" srcOrd="0" destOrd="3" presId="urn:microsoft.com/office/officeart/2005/8/layout/hList1"/>
    <dgm:cxn modelId="{EDBA1001-E2A5-434D-9C25-D7E6B35EBAD6}" srcId="{CD128B65-286F-407A-A49B-C3F241ADD410}" destId="{4A14F518-696D-4215-96C3-A619565980B4}" srcOrd="1" destOrd="0" parTransId="{0CB19CAE-3BF2-4654-A017-EF71A2F1FCC2}" sibTransId="{D573F5E3-B74C-4606-8F26-69E77C1FD226}"/>
    <dgm:cxn modelId="{3D041C28-C89C-41AE-9069-681DF0691A46}" srcId="{CD128B65-286F-407A-A49B-C3F241ADD410}" destId="{38EB9850-1B87-4B5D-A8BB-FFDAAA93A0E0}" srcOrd="3" destOrd="0" parTransId="{DBD26F7D-BDAB-4F27-91E1-7ECA37A15C64}" sibTransId="{3D170619-90E6-46CE-AA47-3B88FE59EB84}"/>
    <dgm:cxn modelId="{771256F2-8C88-453D-AEC0-767925B05FB7}" srcId="{6EE8406E-66BD-4100-B640-2CBC843AA56E}" destId="{C22009A9-86CA-43D4-AD29-F29042C55042}" srcOrd="1" destOrd="0" parTransId="{351B3331-B28D-4339-B9D6-4B50EA83C768}" sibTransId="{6E4E122D-F718-4F1B-97F4-A9F78B3ADFB0}"/>
    <dgm:cxn modelId="{D8855626-D948-4EDF-A4EB-EF43607FEE30}" srcId="{BFB6C46C-E415-4DEB-A454-F56BDEE234F5}" destId="{CD128B65-286F-407A-A49B-C3F241ADD410}" srcOrd="1" destOrd="0" parTransId="{AC5E1EB6-B2E1-4582-9A9C-F464EF36BC56}" sibTransId="{5953346D-EA2F-438B-95D6-8FD54F271690}"/>
    <dgm:cxn modelId="{BEFEE40D-7258-47C0-8B9F-72181E26BAD6}" type="presOf" srcId="{6EE8406E-66BD-4100-B640-2CBC843AA56E}" destId="{90CE34B4-E15E-4B1E-8A25-0439AE7C3A46}" srcOrd="0" destOrd="0" presId="urn:microsoft.com/office/officeart/2005/8/layout/hList1"/>
    <dgm:cxn modelId="{59AD7093-D063-4253-A807-01A327BAD2FA}" type="presOf" srcId="{4E3BF76E-18B8-4438-A92E-35901463C4DE}" destId="{C7A66A03-B861-4271-BBE1-955C77AC5329}" srcOrd="0" destOrd="0" presId="urn:microsoft.com/office/officeart/2005/8/layout/hList1"/>
    <dgm:cxn modelId="{0879F4DD-072F-4FE4-AD0C-656C6C715922}" type="presOf" srcId="{CD128B65-286F-407A-A49B-C3F241ADD410}" destId="{86008BF5-DDC4-4F3A-AAEC-4560082A1F6C}" srcOrd="0" destOrd="0" presId="urn:microsoft.com/office/officeart/2005/8/layout/hList1"/>
    <dgm:cxn modelId="{26ABE785-1620-422D-8475-495515F4C1C0}" srcId="{CD128B65-286F-407A-A49B-C3F241ADD410}" destId="{8F7A2BB3-5858-40DC-B285-827D335AE77E}" srcOrd="0" destOrd="0" parTransId="{9DC8B2D3-4DEF-4D58-9CAE-9443820A1DBF}" sibTransId="{DD76C24C-0533-4CA6-A6DD-0B5C50D30880}"/>
    <dgm:cxn modelId="{26B006BC-A773-463B-BA88-893FD7D623E1}" srcId="{BFB6C46C-E415-4DEB-A454-F56BDEE234F5}" destId="{6EE8406E-66BD-4100-B640-2CBC843AA56E}" srcOrd="0" destOrd="0" parTransId="{5DAC470D-76AF-4017-95AC-AAB22B563337}" sibTransId="{9F3CC677-1AF8-49DC-A6E5-CC77939569E1}"/>
    <dgm:cxn modelId="{8A3E8E29-F834-4102-95DB-AB85DB3DC553}" type="presOf" srcId="{8348EF9C-3DC8-4040-99BA-BF71E247DBAC}" destId="{BF831EEC-1E03-4F0B-A6C2-2D62EBDFC8B6}" srcOrd="0" destOrd="2" presId="urn:microsoft.com/office/officeart/2005/8/layout/hList1"/>
    <dgm:cxn modelId="{DE9AA167-58E0-48A2-8DE8-E094367B5DDA}" srcId="{6EE8406E-66BD-4100-B640-2CBC843AA56E}" destId="{82C0A5CA-0D8B-4D69-9FD4-5B83DDF7AD6F}" srcOrd="3" destOrd="0" parTransId="{5D707E61-AC14-4184-BDE7-24E64961F7FA}" sibTransId="{10CB1076-77DC-4E5E-A4AA-0D5A5DEF0865}"/>
    <dgm:cxn modelId="{56AB5568-2D83-4660-9FCA-BCEE601A4CAC}" type="presOf" srcId="{8F7A2BB3-5858-40DC-B285-827D335AE77E}" destId="{BF831EEC-1E03-4F0B-A6C2-2D62EBDFC8B6}" srcOrd="0" destOrd="0" presId="urn:microsoft.com/office/officeart/2005/8/layout/hList1"/>
    <dgm:cxn modelId="{C3F934A2-D5CB-44E7-ADD1-3688A7316B2F}" type="presOf" srcId="{4A14F518-696D-4215-96C3-A619565980B4}" destId="{BF831EEC-1E03-4F0B-A6C2-2D62EBDFC8B6}" srcOrd="0" destOrd="1" presId="urn:microsoft.com/office/officeart/2005/8/layout/hList1"/>
    <dgm:cxn modelId="{569C9A0F-7002-4C75-9AAF-75BD02989D4C}" type="presOf" srcId="{BFB6C46C-E415-4DEB-A454-F56BDEE234F5}" destId="{BB7E2C23-4FE6-4E54-8078-36284355795E}" srcOrd="0" destOrd="0" presId="urn:microsoft.com/office/officeart/2005/8/layout/hList1"/>
    <dgm:cxn modelId="{A2004E4A-35C7-490A-B4CB-ECC408DE8A04}" srcId="{CD128B65-286F-407A-A49B-C3F241ADD410}" destId="{8348EF9C-3DC8-4040-99BA-BF71E247DBAC}" srcOrd="2" destOrd="0" parTransId="{91EEB667-F0CD-46F1-AD29-4763890F8C16}" sibTransId="{A4AC6891-2277-45F3-82D0-591AA3938AC8}"/>
    <dgm:cxn modelId="{B4FA5178-1E3C-40AD-A078-5C940ACCE509}" type="presOf" srcId="{C22009A9-86CA-43D4-AD29-F29042C55042}" destId="{C7A66A03-B861-4271-BBE1-955C77AC5329}" srcOrd="0" destOrd="1" presId="urn:microsoft.com/office/officeart/2005/8/layout/hList1"/>
    <dgm:cxn modelId="{65420C0B-7A62-440A-AA47-D8669E01E7CB}" srcId="{6EE8406E-66BD-4100-B640-2CBC843AA56E}" destId="{706F25C1-E179-41AF-80A1-93117B7F5343}" srcOrd="2" destOrd="0" parTransId="{577ADF4D-E7F3-4B0C-9473-F7C843C1727D}" sibTransId="{74DC27F7-DA84-4B19-A19F-82C4FDDD684B}"/>
    <dgm:cxn modelId="{4C11C87C-AC5F-4AAC-BB6A-D5F42E69E7D7}" srcId="{6EE8406E-66BD-4100-B640-2CBC843AA56E}" destId="{4E3BF76E-18B8-4438-A92E-35901463C4DE}" srcOrd="0" destOrd="0" parTransId="{0B35AE66-D222-4811-84BE-34519A3B1D91}" sibTransId="{D7027152-3E76-47C0-9A87-BD2C3208F382}"/>
    <dgm:cxn modelId="{EDCA8DA3-D092-4390-90B0-AAC95D99F6FE}" type="presOf" srcId="{38EB9850-1B87-4B5D-A8BB-FFDAAA93A0E0}" destId="{BF831EEC-1E03-4F0B-A6C2-2D62EBDFC8B6}" srcOrd="0" destOrd="3" presId="urn:microsoft.com/office/officeart/2005/8/layout/hList1"/>
    <dgm:cxn modelId="{75F360D4-19CC-4C43-B3AB-0F372513728F}" type="presOf" srcId="{706F25C1-E179-41AF-80A1-93117B7F5343}" destId="{C7A66A03-B861-4271-BBE1-955C77AC5329}" srcOrd="0" destOrd="2" presId="urn:microsoft.com/office/officeart/2005/8/layout/hList1"/>
    <dgm:cxn modelId="{18A4A5FD-FFCD-4CD0-82AB-641158628C6D}" type="presParOf" srcId="{BB7E2C23-4FE6-4E54-8078-36284355795E}" destId="{AD357F7F-B877-4162-B294-350B27CFF863}" srcOrd="0" destOrd="0" presId="urn:microsoft.com/office/officeart/2005/8/layout/hList1"/>
    <dgm:cxn modelId="{0E84EE18-CFD4-4B34-9F9D-7C0238405A26}" type="presParOf" srcId="{AD357F7F-B877-4162-B294-350B27CFF863}" destId="{90CE34B4-E15E-4B1E-8A25-0439AE7C3A46}" srcOrd="0" destOrd="0" presId="urn:microsoft.com/office/officeart/2005/8/layout/hList1"/>
    <dgm:cxn modelId="{EA7CCF3B-13F3-486A-B3B7-DA9EDF0388A9}" type="presParOf" srcId="{AD357F7F-B877-4162-B294-350B27CFF863}" destId="{C7A66A03-B861-4271-BBE1-955C77AC5329}" srcOrd="1" destOrd="0" presId="urn:microsoft.com/office/officeart/2005/8/layout/hList1"/>
    <dgm:cxn modelId="{FC75B245-DE5D-4DC0-AE97-BA6D172FBAFC}" type="presParOf" srcId="{BB7E2C23-4FE6-4E54-8078-36284355795E}" destId="{AC515461-B275-437D-A3FA-A07B72CB546B}" srcOrd="1" destOrd="0" presId="urn:microsoft.com/office/officeart/2005/8/layout/hList1"/>
    <dgm:cxn modelId="{53C2A06D-B797-4A8E-9DF5-A63A494C685A}" type="presParOf" srcId="{BB7E2C23-4FE6-4E54-8078-36284355795E}" destId="{B56E069C-16C5-4596-BAC1-BF6DE7B66814}" srcOrd="2" destOrd="0" presId="urn:microsoft.com/office/officeart/2005/8/layout/hList1"/>
    <dgm:cxn modelId="{0DBEAD9C-849B-439D-9DA0-A6DB477BD99D}" type="presParOf" srcId="{B56E069C-16C5-4596-BAC1-BF6DE7B66814}" destId="{86008BF5-DDC4-4F3A-AAEC-4560082A1F6C}" srcOrd="0" destOrd="0" presId="urn:microsoft.com/office/officeart/2005/8/layout/hList1"/>
    <dgm:cxn modelId="{961BC416-6E32-46C7-9D5C-AE1CA584B4FD}" type="presParOf" srcId="{B56E069C-16C5-4596-BAC1-BF6DE7B66814}" destId="{BF831EEC-1E03-4F0B-A6C2-2D62EBDFC8B6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0CE34B4-E15E-4B1E-8A25-0439AE7C3A46}">
      <dsp:nvSpPr>
        <dsp:cNvPr id="0" name=""/>
        <dsp:cNvSpPr/>
      </dsp:nvSpPr>
      <dsp:spPr>
        <a:xfrm>
          <a:off x="208249" y="284640"/>
          <a:ext cx="3383259" cy="75321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45000"/>
                <a:satMod val="200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tint val="61000"/>
                <a:satMod val="200000"/>
              </a:schemeClr>
            </a:gs>
            <a:gs pos="45000">
              <a:schemeClr val="accent2">
                <a:hueOff val="0"/>
                <a:satOff val="0"/>
                <a:lumOff val="0"/>
                <a:alphaOff val="0"/>
                <a:tint val="66000"/>
                <a:satMod val="20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66000"/>
                <a:satMod val="200000"/>
              </a:schemeClr>
            </a:gs>
            <a:gs pos="73000">
              <a:schemeClr val="accent2">
                <a:hueOff val="0"/>
                <a:satOff val="0"/>
                <a:lumOff val="0"/>
                <a:alphaOff val="0"/>
                <a:tint val="61000"/>
                <a:satMod val="2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45000"/>
                <a:satMod val="200000"/>
              </a:schemeClr>
            </a:gs>
          </a:gsLst>
          <a:lin ang="95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Алфавитный</a:t>
          </a:r>
          <a:endParaRPr lang="ru-RU" sz="1800" kern="1200" dirty="0"/>
        </a:p>
      </dsp:txBody>
      <dsp:txXfrm>
        <a:off x="208249" y="284640"/>
        <a:ext cx="3383259" cy="753216"/>
      </dsp:txXfrm>
    </dsp:sp>
    <dsp:sp modelId="{C7A66A03-B861-4271-BBE1-955C77AC5329}">
      <dsp:nvSpPr>
        <dsp:cNvPr id="0" name=""/>
        <dsp:cNvSpPr/>
      </dsp:nvSpPr>
      <dsp:spPr>
        <a:xfrm>
          <a:off x="2513" y="1037856"/>
          <a:ext cx="3794730" cy="3678162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Отталкивается от практических нужд хранения и передачи информации в технических системах;</a:t>
          </a:r>
          <a:endParaRPr lang="ru-RU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Не связан со смыслом (содержанием) информации;</a:t>
          </a:r>
          <a:endParaRPr lang="ru-RU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Определение количества </a:t>
          </a:r>
          <a:r>
            <a:rPr lang="ru-RU" sz="1800" kern="1200" dirty="0" smtClean="0"/>
            <a:t>символов с учетом информационного веса каждого символа. </a:t>
          </a:r>
          <a:endParaRPr lang="ru-RU" sz="1800" kern="1200" dirty="0"/>
        </a:p>
      </dsp:txBody>
      <dsp:txXfrm>
        <a:off x="2513" y="1037856"/>
        <a:ext cx="3794730" cy="3678162"/>
      </dsp:txXfrm>
    </dsp:sp>
    <dsp:sp modelId="{86008BF5-DDC4-4F3A-AAEC-4560082A1F6C}">
      <dsp:nvSpPr>
        <dsp:cNvPr id="0" name=""/>
        <dsp:cNvSpPr/>
      </dsp:nvSpPr>
      <dsp:spPr>
        <a:xfrm>
          <a:off x="4443092" y="284640"/>
          <a:ext cx="3383259" cy="75321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45000"/>
                <a:satMod val="200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tint val="61000"/>
                <a:satMod val="200000"/>
              </a:schemeClr>
            </a:gs>
            <a:gs pos="45000">
              <a:schemeClr val="accent2">
                <a:hueOff val="0"/>
                <a:satOff val="0"/>
                <a:lumOff val="0"/>
                <a:alphaOff val="0"/>
                <a:tint val="66000"/>
                <a:satMod val="20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66000"/>
                <a:satMod val="200000"/>
              </a:schemeClr>
            </a:gs>
            <a:gs pos="73000">
              <a:schemeClr val="accent2">
                <a:hueOff val="0"/>
                <a:satOff val="0"/>
                <a:lumOff val="0"/>
                <a:alphaOff val="0"/>
                <a:tint val="61000"/>
                <a:satMod val="2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45000"/>
                <a:satMod val="200000"/>
              </a:schemeClr>
            </a:gs>
          </a:gsLst>
          <a:lin ang="95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Содержательный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(вероятностный)</a:t>
          </a:r>
          <a:endParaRPr lang="ru-RU" sz="1800" kern="1200" dirty="0"/>
        </a:p>
      </dsp:txBody>
      <dsp:txXfrm>
        <a:off x="4443092" y="284640"/>
        <a:ext cx="3383259" cy="753216"/>
      </dsp:txXfrm>
    </dsp:sp>
    <dsp:sp modelId="{BF831EEC-1E03-4F0B-A6C2-2D62EBDFC8B6}">
      <dsp:nvSpPr>
        <dsp:cNvPr id="0" name=""/>
        <dsp:cNvSpPr/>
      </dsp:nvSpPr>
      <dsp:spPr>
        <a:xfrm>
          <a:off x="4270901" y="1037856"/>
          <a:ext cx="3727640" cy="3678162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just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100" kern="1200" dirty="0"/>
        </a:p>
        <a:p>
          <a:pPr marL="228600" lvl="1" indent="-228600" algn="just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Рассматривает восприятие информации человеком;</a:t>
          </a:r>
          <a:endParaRPr lang="ru-RU" sz="2100" kern="1200" dirty="0"/>
        </a:p>
        <a:p>
          <a:pPr marL="228600" lvl="1" indent="-228600" algn="just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Имеет дело со смыслом информации;</a:t>
          </a:r>
          <a:endParaRPr lang="ru-RU" sz="2500" kern="1200" dirty="0"/>
        </a:p>
        <a:p>
          <a:pPr marL="228600" lvl="1" indent="-228600" algn="just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Определение количества информации, </a:t>
          </a:r>
          <a:r>
            <a:rPr lang="ru-RU" sz="2100" kern="1200" dirty="0" smtClean="0"/>
            <a:t>с учетом вероятности наступления события.</a:t>
          </a:r>
          <a:endParaRPr lang="ru-RU" sz="2100" kern="1200" dirty="0"/>
        </a:p>
      </dsp:txBody>
      <dsp:txXfrm>
        <a:off x="4270901" y="1037856"/>
        <a:ext cx="3727640" cy="36781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5" Type="http://schemas.openxmlformats.org/officeDocument/2006/relationships/image" Target="../media/image37.wmf"/><Relationship Id="rId4" Type="http://schemas.openxmlformats.org/officeDocument/2006/relationships/image" Target="../media/image3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13.wmf"/><Relationship Id="rId4" Type="http://schemas.openxmlformats.org/officeDocument/2006/relationships/image" Target="../media/image11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7" Type="http://schemas.openxmlformats.org/officeDocument/2006/relationships/image" Target="../media/image32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6" Type="http://schemas.openxmlformats.org/officeDocument/2006/relationships/image" Target="../media/image31.wmf"/><Relationship Id="rId5" Type="http://schemas.openxmlformats.org/officeDocument/2006/relationships/image" Target="../media/image30.wmf"/><Relationship Id="rId4" Type="http://schemas.openxmlformats.org/officeDocument/2006/relationships/image" Target="../media/image29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4" Type="http://schemas.openxmlformats.org/officeDocument/2006/relationships/image" Target="../media/image3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E9B2AF-F6FF-4E96-8B37-13320B0EFCA7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114B85-FC97-4FE6-ABF8-E9E93E49C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8C3D846-965B-4739-9C55-2C26139B51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90691-AAD7-4D20-869E-97AB1E9EFA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0A282-1120-44E9-BEE2-F48D47D607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4603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566738" y="908050"/>
            <a:ext cx="8001000" cy="511175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AB5F3-C909-42BC-ACD7-74456B13E1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4603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66738" y="908050"/>
            <a:ext cx="3924300" cy="51117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3438" y="908050"/>
            <a:ext cx="3924300" cy="24796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3438" y="3540125"/>
            <a:ext cx="3924300" cy="24796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DED40E-43E8-41D5-B438-37FC90D69B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ABF1F-B325-484E-BC1E-C2FDE58D07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441BBA44-8E56-44BD-9B6C-6461BAFA39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7FB86-FC1E-4911-A26B-186B5620F22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6DA83-4E8F-4658-B165-F34213235E4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BAD4C-E6E2-4A67-B0A2-8558E100FE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CFB85-CEE7-4FB6-92FB-AD64318091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880FC-9E03-4DA2-AD70-5B3AA9E9DC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6C611-5F4F-4584-9C78-6DF6C115552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742085C-DEB3-4E2A-80FE-1D8BD8B241F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7.bin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5.png"/><Relationship Id="rId4" Type="http://schemas.openxmlformats.org/officeDocument/2006/relationships/oleObject" Target="../embeddings/oleObject19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.bin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3.bin"/><Relationship Id="rId5" Type="http://schemas.openxmlformats.org/officeDocument/2006/relationships/oleObject" Target="../embeddings/oleObject22.bin"/><Relationship Id="rId4" Type="http://schemas.openxmlformats.org/officeDocument/2006/relationships/oleObject" Target="../embeddings/oleObject21.bin"/><Relationship Id="rId9" Type="http://schemas.openxmlformats.org/officeDocument/2006/relationships/oleObject" Target="../embeddings/oleObject26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0.bin"/><Relationship Id="rId5" Type="http://schemas.openxmlformats.org/officeDocument/2006/relationships/oleObject" Target="../embeddings/oleObject29.bin"/><Relationship Id="rId4" Type="http://schemas.openxmlformats.org/officeDocument/2006/relationships/oleObject" Target="../embeddings/oleObject28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oleObject" Target="../embeddings/oleObject31.bin"/><Relationship Id="rId7" Type="http://schemas.openxmlformats.org/officeDocument/2006/relationships/oleObject" Target="../embeddings/oleObject35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4.bin"/><Relationship Id="rId5" Type="http://schemas.openxmlformats.org/officeDocument/2006/relationships/oleObject" Target="../embeddings/oleObject33.bin"/><Relationship Id="rId4" Type="http://schemas.openxmlformats.org/officeDocument/2006/relationships/oleObject" Target="../embeddings/oleObject32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slide" Target="slide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1907704" y="4077072"/>
            <a:ext cx="5976664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i="1" dirty="0" smtClean="0"/>
              <a:t>В презентации использованы слайды </a:t>
            </a:r>
            <a:endParaRPr lang="ru-RU" i="1" dirty="0" smtClean="0"/>
          </a:p>
          <a:p>
            <a:r>
              <a:rPr lang="ru-RU" i="1" dirty="0" smtClean="0"/>
              <a:t>    из </a:t>
            </a:r>
            <a:r>
              <a:rPr lang="ru-RU" i="1" dirty="0" smtClean="0"/>
              <a:t>презентации К.Ю</a:t>
            </a:r>
            <a:r>
              <a:rPr lang="ru-RU" i="1" dirty="0"/>
              <a:t>. </a:t>
            </a:r>
            <a:r>
              <a:rPr lang="ru-RU" i="1" dirty="0" smtClean="0"/>
              <a:t>Полякова</a:t>
            </a:r>
            <a:endParaRPr lang="ru-RU" i="1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763688" y="5085184"/>
            <a:ext cx="5976664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i="1" dirty="0" smtClean="0"/>
              <a:t>                                2022 год</a:t>
            </a:r>
            <a:endParaRPr lang="ru-RU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332656"/>
            <a:ext cx="9144000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400" b="1" cap="all" spc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Подходы </a:t>
            </a:r>
          </a:p>
          <a:p>
            <a:pPr algn="ctr"/>
            <a:r>
              <a:rPr lang="ru-RU" sz="4400" b="1" cap="all" spc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 </a:t>
            </a:r>
          </a:p>
          <a:p>
            <a:pPr algn="ctr"/>
            <a:r>
              <a:rPr lang="ru-RU" sz="4400" b="1" cap="all" spc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измерению  </a:t>
            </a:r>
          </a:p>
          <a:p>
            <a:pPr algn="ctr"/>
            <a:r>
              <a:rPr lang="ru-RU" sz="4400" b="1" cap="all" spc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</a:t>
            </a:r>
            <a:r>
              <a:rPr lang="ru-RU" sz="4400" b="1" cap="all" spc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количества информации</a:t>
            </a:r>
            <a:endParaRPr lang="ru-RU" sz="4400" b="1" cap="all" spc="0" dirty="0">
              <a:ln/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0"/>
            <a:ext cx="7772400" cy="928670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algn="ctr" eaLnBrk="1" hangingPunct="1"/>
            <a:r>
              <a:rPr lang="ru-RU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</a:rPr>
              <a:t>Единицы измерения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85720" y="1384300"/>
            <a:ext cx="8715436" cy="5473700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ru-RU" sz="2600" b="1" dirty="0" smtClean="0"/>
              <a:t>1 бит</a:t>
            </a:r>
            <a:r>
              <a:rPr lang="ru-RU" sz="2600" dirty="0" smtClean="0"/>
              <a:t> </a:t>
            </a:r>
            <a:r>
              <a:rPr lang="ru-RU" sz="2600" i="1" dirty="0" smtClean="0"/>
              <a:t>(</a:t>
            </a:r>
            <a:r>
              <a:rPr lang="en-US" sz="2600" i="1" dirty="0" smtClean="0"/>
              <a:t>binary digit, </a:t>
            </a:r>
            <a:r>
              <a:rPr lang="ru-RU" sz="2600" i="1" dirty="0" smtClean="0"/>
              <a:t>двоичная цифра)</a:t>
            </a:r>
            <a:r>
              <a:rPr lang="ru-RU" sz="2600" dirty="0" smtClean="0"/>
              <a:t> – это количество информации, которое мы получаем при выборе одного из двух возможных вариантов (вопрос: «Да» или «Нет»?)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600" b="1" dirty="0" smtClean="0"/>
              <a:t>«Да» или «Нет»                                   или</a:t>
            </a:r>
          </a:p>
          <a:p>
            <a:pPr eaLnBrk="1" hangingPunct="1">
              <a:buFont typeface="Wingdings" pitchFamily="2" charset="2"/>
              <a:buNone/>
            </a:pPr>
            <a:endParaRPr lang="ru-RU" sz="2600" b="1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sz="2600" b="1" dirty="0" smtClean="0"/>
              <a:t>Примеры</a:t>
            </a:r>
            <a:r>
              <a:rPr lang="ru-RU" sz="2600" dirty="0" smtClean="0"/>
              <a:t>: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600" dirty="0" smtClean="0"/>
              <a:t>	Эта стена – зеленая? Да.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600" dirty="0" smtClean="0"/>
              <a:t>	Дверь открыта? Нет.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600" dirty="0" smtClean="0"/>
              <a:t>	Сегодня выходной? Нет.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600" dirty="0" smtClean="0"/>
              <a:t>	Это новый автомобиль? Новый.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600" dirty="0" smtClean="0"/>
              <a:t>	Ты будешь чай или кофе? Кофе.</a:t>
            </a:r>
          </a:p>
        </p:txBody>
      </p:sp>
      <p:sp>
        <p:nvSpPr>
          <p:cNvPr id="6" name="Стрелка вправо с вырезом 5"/>
          <p:cNvSpPr/>
          <p:nvPr/>
        </p:nvSpPr>
        <p:spPr bwMode="auto">
          <a:xfrm>
            <a:off x="3071802" y="2786058"/>
            <a:ext cx="1285884" cy="357190"/>
          </a:xfrm>
          <a:prstGeom prst="notched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4929190" y="2714620"/>
            <a:ext cx="500066" cy="50006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0</a:t>
            </a: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6286512" y="2714620"/>
            <a:ext cx="500066" cy="50006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1</a:t>
            </a:r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376238" y="100010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oup 218"/>
          <p:cNvGraphicFramePr>
            <a:graphicFrameLocks/>
          </p:cNvGraphicFramePr>
          <p:nvPr/>
        </p:nvGraphicFramePr>
        <p:xfrm>
          <a:off x="285721" y="4071943"/>
          <a:ext cx="8501119" cy="2214577"/>
        </p:xfrm>
        <a:graphic>
          <a:graphicData uri="http://schemas.openxmlformats.org/drawingml/2006/table">
            <a:tbl>
              <a:tblPr/>
              <a:tblGrid>
                <a:gridCol w="1726221"/>
                <a:gridCol w="504075"/>
                <a:gridCol w="431159"/>
                <a:gridCol w="502490"/>
                <a:gridCol w="646738"/>
                <a:gridCol w="648324"/>
                <a:gridCol w="575406"/>
                <a:gridCol w="933649"/>
                <a:gridCol w="754527"/>
                <a:gridCol w="808423"/>
                <a:gridCol w="970107"/>
              </a:tblGrid>
              <a:tr h="1014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вариантов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128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256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512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1024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99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бит информации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0" y="839773"/>
            <a:ext cx="8540720" cy="588963"/>
          </a:xfrm>
          <a:prstGeom prst="rect">
            <a:avLst/>
          </a:prstGeo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>
                <a:ln w="11430"/>
                <a:latin typeface="+mj-lt"/>
                <a:ea typeface="+mj-ea"/>
                <a:cs typeface="+mj-cs"/>
              </a:rPr>
              <a:t>Если вариантов больше…</a:t>
            </a:r>
          </a:p>
        </p:txBody>
      </p:sp>
      <p:sp>
        <p:nvSpPr>
          <p:cNvPr id="12" name="Rectangle 25"/>
          <p:cNvSpPr>
            <a:spLocks noChangeArrowheads="1"/>
          </p:cNvSpPr>
          <p:nvPr/>
        </p:nvSpPr>
        <p:spPr bwMode="auto">
          <a:xfrm>
            <a:off x="785786" y="1285875"/>
            <a:ext cx="3779838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69900" indent="-46990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600" b="1" dirty="0" smtClean="0">
                <a:cs typeface="Times New Roman" pitchFamily="18" charset="0"/>
              </a:rPr>
              <a:t>N= </a:t>
            </a:r>
            <a:r>
              <a:rPr lang="ru-RU" sz="2600" b="1" dirty="0" smtClean="0">
                <a:cs typeface="Times New Roman" pitchFamily="18" charset="0"/>
              </a:rPr>
              <a:t>4</a:t>
            </a:r>
            <a:r>
              <a:rPr lang="ru-RU" sz="2600" dirty="0" smtClean="0">
                <a:cs typeface="Times New Roman" pitchFamily="18" charset="0"/>
              </a:rPr>
              <a:t>  </a:t>
            </a:r>
            <a:r>
              <a:rPr lang="ru-RU" sz="2600" dirty="0">
                <a:cs typeface="Times New Roman" pitchFamily="18" charset="0"/>
              </a:rPr>
              <a:t>– </a:t>
            </a:r>
            <a:r>
              <a:rPr lang="ru-RU" sz="2600" b="1" dirty="0">
                <a:cs typeface="Times New Roman" pitchFamily="18" charset="0"/>
              </a:rPr>
              <a:t>2</a:t>
            </a:r>
            <a:r>
              <a:rPr lang="ru-RU" sz="2600" dirty="0">
                <a:cs typeface="Times New Roman" pitchFamily="18" charset="0"/>
              </a:rPr>
              <a:t> бита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285720" y="1714488"/>
            <a:ext cx="535785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None/>
            </a:pPr>
            <a:r>
              <a:rPr lang="ru-RU" sz="2000" dirty="0">
                <a:cs typeface="Times New Roman" pitchFamily="18" charset="0"/>
              </a:rPr>
              <a:t>После выполнения контрольной работы ученик </a:t>
            </a:r>
            <a:r>
              <a:rPr lang="ru-RU" sz="2000" dirty="0" smtClean="0">
                <a:cs typeface="Times New Roman" pitchFamily="18" charset="0"/>
              </a:rPr>
              <a:t>имеет неопределенность, </a:t>
            </a:r>
            <a:r>
              <a:rPr lang="ru-RU" sz="2000" dirty="0">
                <a:cs typeface="Times New Roman" pitchFamily="18" charset="0"/>
              </a:rPr>
              <a:t>он не знает, какую оценку </a:t>
            </a:r>
            <a:r>
              <a:rPr lang="ru-RU" sz="2000" dirty="0" smtClean="0">
                <a:cs typeface="Times New Roman" pitchFamily="18" charset="0"/>
              </a:rPr>
              <a:t>получил: </a:t>
            </a:r>
            <a:r>
              <a:rPr lang="ru-RU" sz="2000" dirty="0" smtClean="0">
                <a:solidFill>
                  <a:srgbClr val="000099"/>
                </a:solidFill>
                <a:cs typeface="Times New Roman" pitchFamily="18" charset="0"/>
              </a:rPr>
              <a:t>«</a:t>
            </a:r>
            <a:r>
              <a:rPr lang="ru-RU" sz="2000" dirty="0">
                <a:solidFill>
                  <a:srgbClr val="000099"/>
                </a:solidFill>
                <a:cs typeface="Times New Roman" pitchFamily="18" charset="0"/>
              </a:rPr>
              <a:t>2», «3», «4» или «5»</a:t>
            </a:r>
            <a:r>
              <a:rPr lang="en-US" sz="2000" dirty="0">
                <a:solidFill>
                  <a:srgbClr val="000099"/>
                </a:solidFill>
                <a:cs typeface="Times New Roman" pitchFamily="18" charset="0"/>
              </a:rPr>
              <a:t>?</a:t>
            </a:r>
            <a:r>
              <a:rPr lang="ru-RU" sz="2000" dirty="0">
                <a:solidFill>
                  <a:schemeClr val="tx2"/>
                </a:solidFill>
                <a:cs typeface="Times New Roman" pitchFamily="18" charset="0"/>
              </a:rPr>
              <a:t> </a:t>
            </a:r>
          </a:p>
          <a:p>
            <a:pPr algn="just">
              <a:buFont typeface="Wingdings" pitchFamily="2" charset="2"/>
              <a:buNone/>
            </a:pPr>
            <a:r>
              <a:rPr lang="ru-RU" sz="2000" dirty="0" smtClean="0">
                <a:cs typeface="Times New Roman" pitchFamily="18" charset="0"/>
              </a:rPr>
              <a:t>Когда </a:t>
            </a:r>
            <a:r>
              <a:rPr lang="ru-RU" sz="2000" dirty="0">
                <a:cs typeface="Times New Roman" pitchFamily="18" charset="0"/>
              </a:rPr>
              <a:t>учитель объявляет результаты, </a:t>
            </a:r>
            <a:r>
              <a:rPr lang="ru-RU" sz="2000" dirty="0" smtClean="0">
                <a:cs typeface="Times New Roman" pitchFamily="18" charset="0"/>
              </a:rPr>
              <a:t> ученик получает </a:t>
            </a:r>
            <a:r>
              <a:rPr lang="ru-RU" sz="2000" dirty="0">
                <a:cs typeface="Times New Roman" pitchFamily="18" charset="0"/>
              </a:rPr>
              <a:t>одно из четырех информационных сообщений: «2», «3», «4» или «5</a:t>
            </a:r>
            <a:r>
              <a:rPr lang="ru-RU" sz="2000" dirty="0" smtClean="0">
                <a:cs typeface="Times New Roman" pitchFamily="18" charset="0"/>
              </a:rPr>
              <a:t>».  </a:t>
            </a:r>
            <a:r>
              <a:rPr lang="en-US" sz="2000" dirty="0" smtClean="0">
                <a:cs typeface="Times New Roman" pitchFamily="18" charset="0"/>
              </a:rPr>
              <a:t>    </a:t>
            </a:r>
            <a:endParaRPr lang="ru-RU" b="1" dirty="0">
              <a:cs typeface="Times New Roman" pitchFamily="18" charset="0"/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6072207" y="2824162"/>
            <a:ext cx="12144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99"/>
                </a:solidFill>
                <a:latin typeface="Verdana" pitchFamily="34" charset="0"/>
              </a:rPr>
              <a:t>«5»</a:t>
            </a:r>
            <a:endParaRPr lang="ru-RU" sz="2400" b="1" dirty="0">
              <a:latin typeface="Verdana" pitchFamily="34" charset="0"/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6072205" y="1142984"/>
            <a:ext cx="9286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0099"/>
                </a:solidFill>
                <a:latin typeface="Verdana" pitchFamily="34" charset="0"/>
              </a:rPr>
              <a:t>«2» </a:t>
            </a:r>
            <a:endParaRPr lang="ru-RU" sz="2400" b="1" dirty="0">
              <a:latin typeface="Verdana" pitchFamily="34" charset="0"/>
            </a:endParaRPr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6062680" y="1714488"/>
            <a:ext cx="10096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0099"/>
                </a:solidFill>
                <a:latin typeface="Verdana" pitchFamily="34" charset="0"/>
              </a:rPr>
              <a:t>«3»</a:t>
            </a:r>
            <a:endParaRPr lang="ru-RU" sz="2400" b="1" dirty="0">
              <a:latin typeface="Verdana" pitchFamily="34" charset="0"/>
            </a:endParaRPr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6072198" y="2285992"/>
            <a:ext cx="9271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0099"/>
                </a:solidFill>
                <a:latin typeface="Verdana" pitchFamily="34" charset="0"/>
              </a:rPr>
              <a:t>«4»</a:t>
            </a:r>
            <a:endParaRPr lang="ru-RU" sz="2400" b="1" dirty="0">
              <a:latin typeface="Verdana" pitchFamily="34" charset="0"/>
            </a:endParaRPr>
          </a:p>
        </p:txBody>
      </p:sp>
      <p:pic>
        <p:nvPicPr>
          <p:cNvPr id="34" name="Picture 2" descr="Картинка 66 из 39930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16" y="0"/>
            <a:ext cx="1973263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Rectangle 2"/>
          <p:cNvSpPr>
            <a:spLocks noGrp="1" noChangeArrowheads="1"/>
          </p:cNvSpPr>
          <p:nvPr>
            <p:ph type="title"/>
          </p:nvPr>
        </p:nvSpPr>
        <p:spPr>
          <a:xfrm>
            <a:off x="-142908" y="214290"/>
            <a:ext cx="8001000" cy="46037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3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</a:rPr>
              <a:t>Количество информации</a:t>
            </a:r>
          </a:p>
        </p:txBody>
      </p:sp>
      <p:sp>
        <p:nvSpPr>
          <p:cNvPr id="37" name="Прямоугольник 36"/>
          <p:cNvSpPr/>
          <p:nvPr/>
        </p:nvSpPr>
        <p:spPr bwMode="auto">
          <a:xfrm>
            <a:off x="7000892" y="1142984"/>
            <a:ext cx="500066" cy="50006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0</a:t>
            </a:r>
          </a:p>
        </p:txBody>
      </p:sp>
      <p:sp>
        <p:nvSpPr>
          <p:cNvPr id="38" name="Прямоугольник 37"/>
          <p:cNvSpPr/>
          <p:nvPr/>
        </p:nvSpPr>
        <p:spPr bwMode="auto">
          <a:xfrm>
            <a:off x="7500958" y="1142984"/>
            <a:ext cx="500066" cy="50006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0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 bwMode="auto">
          <a:xfrm>
            <a:off x="7000892" y="1714488"/>
            <a:ext cx="500066" cy="50006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0</a:t>
            </a:r>
          </a:p>
        </p:txBody>
      </p:sp>
      <p:sp>
        <p:nvSpPr>
          <p:cNvPr id="40" name="Прямоугольник 39"/>
          <p:cNvSpPr/>
          <p:nvPr/>
        </p:nvSpPr>
        <p:spPr bwMode="auto">
          <a:xfrm>
            <a:off x="7500958" y="1714488"/>
            <a:ext cx="500066" cy="50006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1</a:t>
            </a:r>
          </a:p>
        </p:txBody>
      </p:sp>
      <p:sp>
        <p:nvSpPr>
          <p:cNvPr id="41" name="Прямоугольник 40"/>
          <p:cNvSpPr/>
          <p:nvPr/>
        </p:nvSpPr>
        <p:spPr bwMode="auto">
          <a:xfrm>
            <a:off x="7000892" y="2285992"/>
            <a:ext cx="500066" cy="50006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1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 bwMode="auto">
          <a:xfrm>
            <a:off x="7500958" y="2285992"/>
            <a:ext cx="500066" cy="50006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0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 bwMode="auto">
          <a:xfrm>
            <a:off x="7000892" y="2857496"/>
            <a:ext cx="500066" cy="50006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1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 bwMode="auto">
          <a:xfrm>
            <a:off x="7500958" y="2857496"/>
            <a:ext cx="500066" cy="50006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1</a:t>
            </a:r>
          </a:p>
        </p:txBody>
      </p:sp>
      <p:sp>
        <p:nvSpPr>
          <p:cNvPr id="46" name="Правая фигурная скобка 45"/>
          <p:cNvSpPr/>
          <p:nvPr/>
        </p:nvSpPr>
        <p:spPr bwMode="auto">
          <a:xfrm>
            <a:off x="8001024" y="1071546"/>
            <a:ext cx="285752" cy="2357454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7" name="Прямоугольник 46"/>
          <p:cNvSpPr>
            <a:spLocks noChangeArrowheads="1"/>
          </p:cNvSpPr>
          <p:nvPr/>
        </p:nvSpPr>
        <p:spPr bwMode="auto">
          <a:xfrm>
            <a:off x="8216900" y="2071678"/>
            <a:ext cx="93326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0099"/>
                </a:solidFill>
                <a:latin typeface="Verdana" pitchFamily="34" charset="0"/>
              </a:rPr>
              <a:t>N=</a:t>
            </a:r>
            <a:r>
              <a:rPr lang="ru-RU" sz="2400" b="1" dirty="0" smtClean="0">
                <a:solidFill>
                  <a:srgbClr val="000099"/>
                </a:solidFill>
                <a:latin typeface="Verdana" pitchFamily="34" charset="0"/>
              </a:rPr>
              <a:t>4</a:t>
            </a:r>
            <a:endParaRPr lang="ru-RU" sz="2400" b="1" dirty="0">
              <a:latin typeface="Verdana" pitchFamily="34" charset="0"/>
            </a:endParaRPr>
          </a:p>
        </p:txBody>
      </p:sp>
      <p:sp>
        <p:nvSpPr>
          <p:cNvPr id="48" name="Rectangle 25"/>
          <p:cNvSpPr>
            <a:spLocks noChangeArrowheads="1"/>
          </p:cNvSpPr>
          <p:nvPr/>
        </p:nvSpPr>
        <p:spPr bwMode="auto">
          <a:xfrm>
            <a:off x="785786" y="1854192"/>
            <a:ext cx="40957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69900" indent="-46990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600" b="1" dirty="0" smtClean="0">
                <a:cs typeface="Times New Roman" pitchFamily="18" charset="0"/>
              </a:rPr>
              <a:t>N= 8</a:t>
            </a:r>
            <a:r>
              <a:rPr lang="ru-RU" sz="2600" dirty="0" smtClean="0">
                <a:cs typeface="Times New Roman" pitchFamily="18" charset="0"/>
              </a:rPr>
              <a:t> </a:t>
            </a:r>
            <a:r>
              <a:rPr lang="en-US" sz="2600" dirty="0" smtClean="0">
                <a:cs typeface="Times New Roman" pitchFamily="18" charset="0"/>
              </a:rPr>
              <a:t> </a:t>
            </a:r>
            <a:r>
              <a:rPr lang="ru-RU" sz="2600" dirty="0" smtClean="0">
                <a:cs typeface="Times New Roman" pitchFamily="18" charset="0"/>
              </a:rPr>
              <a:t> </a:t>
            </a:r>
            <a:r>
              <a:rPr lang="ru-RU" sz="2600" dirty="0">
                <a:cs typeface="Times New Roman" pitchFamily="18" charset="0"/>
              </a:rPr>
              <a:t>– </a:t>
            </a:r>
            <a:r>
              <a:rPr lang="en-US" sz="2600" b="1" dirty="0">
                <a:cs typeface="Times New Roman" pitchFamily="18" charset="0"/>
              </a:rPr>
              <a:t>3</a:t>
            </a:r>
            <a:r>
              <a:rPr lang="ru-RU" sz="2600" dirty="0">
                <a:cs typeface="Times New Roman" pitchFamily="18" charset="0"/>
              </a:rPr>
              <a:t> бита</a:t>
            </a:r>
          </a:p>
        </p:txBody>
      </p:sp>
      <p:sp>
        <p:nvSpPr>
          <p:cNvPr id="49" name="Rectangle 25"/>
          <p:cNvSpPr>
            <a:spLocks noChangeArrowheads="1"/>
          </p:cNvSpPr>
          <p:nvPr/>
        </p:nvSpPr>
        <p:spPr bwMode="auto">
          <a:xfrm>
            <a:off x="1357290" y="1860542"/>
            <a:ext cx="363537" cy="3540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69900" indent="-469900" algn="r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600" b="1" dirty="0">
                <a:solidFill>
                  <a:srgbClr val="FF0000"/>
                </a:solidFill>
                <a:cs typeface="Times New Roman" pitchFamily="18" charset="0"/>
              </a:rPr>
              <a:t>?</a:t>
            </a:r>
            <a:endParaRPr lang="ru-RU" sz="2600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5500694" y="1071546"/>
            <a:ext cx="2809875" cy="55403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000" b="1" kern="0" dirty="0">
                <a:cs typeface="Times New Roman" pitchFamily="18" charset="0"/>
              </a:rPr>
              <a:t>00</a:t>
            </a:r>
            <a:r>
              <a:rPr lang="ru-RU" sz="3000" b="1" kern="0" dirty="0">
                <a:cs typeface="Times New Roman" pitchFamily="18" charset="0"/>
              </a:rPr>
              <a:t>0	</a:t>
            </a:r>
            <a:r>
              <a:rPr lang="en-US" sz="3000" b="1" kern="0" dirty="0">
                <a:cs typeface="Times New Roman" pitchFamily="18" charset="0"/>
              </a:rPr>
              <a:t>  00</a:t>
            </a:r>
            <a:r>
              <a:rPr lang="ru-RU" sz="3000" b="1" kern="0" dirty="0">
                <a:cs typeface="Times New Roman" pitchFamily="18" charset="0"/>
              </a:rPr>
              <a:t>1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5505473" y="1571612"/>
            <a:ext cx="2352675" cy="55403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000" b="1" kern="0" dirty="0">
                <a:cs typeface="Times New Roman" pitchFamily="18" charset="0"/>
              </a:rPr>
              <a:t>0</a:t>
            </a:r>
            <a:r>
              <a:rPr lang="ru-RU" sz="3000" b="1" kern="0" dirty="0">
                <a:cs typeface="Times New Roman" pitchFamily="18" charset="0"/>
              </a:rPr>
              <a:t>10	</a:t>
            </a:r>
            <a:r>
              <a:rPr lang="en-US" sz="3000" b="1" kern="0" dirty="0">
                <a:cs typeface="Times New Roman" pitchFamily="18" charset="0"/>
              </a:rPr>
              <a:t>  0</a:t>
            </a:r>
            <a:r>
              <a:rPr lang="ru-RU" sz="3000" b="1" kern="0" dirty="0">
                <a:cs typeface="Times New Roman" pitchFamily="18" charset="0"/>
              </a:rPr>
              <a:t>11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5500694" y="2071678"/>
            <a:ext cx="2809875" cy="55403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b="1" kern="0" dirty="0">
                <a:cs typeface="Times New Roman" pitchFamily="18" charset="0"/>
              </a:rPr>
              <a:t>1</a:t>
            </a:r>
            <a:r>
              <a:rPr lang="en-US" sz="3000" b="1" kern="0" dirty="0">
                <a:cs typeface="Times New Roman" pitchFamily="18" charset="0"/>
              </a:rPr>
              <a:t>0</a:t>
            </a:r>
            <a:r>
              <a:rPr lang="ru-RU" sz="3000" b="1" kern="0" dirty="0">
                <a:cs typeface="Times New Roman" pitchFamily="18" charset="0"/>
              </a:rPr>
              <a:t>0	</a:t>
            </a:r>
            <a:r>
              <a:rPr lang="en-US" sz="3000" b="1" kern="0" dirty="0">
                <a:cs typeface="Times New Roman" pitchFamily="18" charset="0"/>
              </a:rPr>
              <a:t>  </a:t>
            </a:r>
            <a:r>
              <a:rPr lang="ru-RU" sz="3000" b="1" kern="0" dirty="0">
                <a:cs typeface="Times New Roman" pitchFamily="18" charset="0"/>
              </a:rPr>
              <a:t>1</a:t>
            </a:r>
            <a:r>
              <a:rPr lang="en-US" sz="3000" b="1" kern="0" dirty="0">
                <a:cs typeface="Times New Roman" pitchFamily="18" charset="0"/>
              </a:rPr>
              <a:t>0</a:t>
            </a:r>
            <a:r>
              <a:rPr lang="ru-RU" sz="3000" b="1" kern="0" dirty="0">
                <a:cs typeface="Times New Roman" pitchFamily="18" charset="0"/>
              </a:rPr>
              <a:t>1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5505473" y="2571744"/>
            <a:ext cx="2352675" cy="55403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b="1" kern="0" dirty="0">
                <a:cs typeface="Times New Roman" pitchFamily="18" charset="0"/>
              </a:rPr>
              <a:t>110	</a:t>
            </a:r>
            <a:r>
              <a:rPr lang="en-US" sz="3000" b="1" kern="0" dirty="0">
                <a:cs typeface="Times New Roman" pitchFamily="18" charset="0"/>
              </a:rPr>
              <a:t>  </a:t>
            </a:r>
            <a:r>
              <a:rPr lang="ru-RU" sz="3000" b="1" kern="0" dirty="0">
                <a:cs typeface="Times New Roman" pitchFamily="18" charset="0"/>
              </a:rPr>
              <a:t>111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54" name="Rectangle 25"/>
          <p:cNvSpPr>
            <a:spLocks noChangeArrowheads="1"/>
          </p:cNvSpPr>
          <p:nvPr/>
        </p:nvSpPr>
        <p:spPr bwMode="auto">
          <a:xfrm>
            <a:off x="785786" y="2425696"/>
            <a:ext cx="4071964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69900" indent="-46990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600" b="1" dirty="0" smtClean="0">
                <a:cs typeface="Times New Roman" pitchFamily="18" charset="0"/>
              </a:rPr>
              <a:t>N=16</a:t>
            </a:r>
            <a:r>
              <a:rPr lang="ru-RU" sz="2600" dirty="0" smtClean="0">
                <a:cs typeface="Times New Roman" pitchFamily="18" charset="0"/>
              </a:rPr>
              <a:t> </a:t>
            </a:r>
            <a:r>
              <a:rPr lang="en-US" sz="2600" dirty="0" smtClean="0">
                <a:cs typeface="Times New Roman" pitchFamily="18" charset="0"/>
              </a:rPr>
              <a:t> </a:t>
            </a:r>
            <a:r>
              <a:rPr lang="ru-RU" sz="2600" dirty="0" smtClean="0">
                <a:cs typeface="Times New Roman" pitchFamily="18" charset="0"/>
              </a:rPr>
              <a:t>– </a:t>
            </a:r>
            <a:r>
              <a:rPr lang="ru-RU" sz="2600" b="1" dirty="0">
                <a:cs typeface="Times New Roman" pitchFamily="18" charset="0"/>
              </a:rPr>
              <a:t>4</a:t>
            </a:r>
            <a:r>
              <a:rPr lang="ru-RU" sz="2600" dirty="0">
                <a:cs typeface="Times New Roman" pitchFamily="18" charset="0"/>
              </a:rPr>
              <a:t> бита</a:t>
            </a:r>
          </a:p>
        </p:txBody>
      </p:sp>
      <p:sp>
        <p:nvSpPr>
          <p:cNvPr id="55" name="Rectangle 25"/>
          <p:cNvSpPr>
            <a:spLocks noChangeArrowheads="1"/>
          </p:cNvSpPr>
          <p:nvPr/>
        </p:nvSpPr>
        <p:spPr bwMode="auto">
          <a:xfrm>
            <a:off x="1285852" y="2425696"/>
            <a:ext cx="500066" cy="43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600" b="1" dirty="0" smtClean="0">
                <a:solidFill>
                  <a:srgbClr val="FF0000"/>
                </a:solidFill>
                <a:cs typeface="Times New Roman" pitchFamily="18" charset="0"/>
              </a:rPr>
              <a:t>?</a:t>
            </a:r>
            <a:endParaRPr lang="ru-RU" sz="2600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60" name="Прямоугольник 59"/>
          <p:cNvSpPr>
            <a:spLocks noChangeArrowheads="1"/>
          </p:cNvSpPr>
          <p:nvPr/>
        </p:nvSpPr>
        <p:spPr bwMode="auto">
          <a:xfrm>
            <a:off x="6858016" y="3357562"/>
            <a:ext cx="131638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Verdana" pitchFamily="34" charset="0"/>
              </a:rPr>
              <a:t>2 </a:t>
            </a:r>
            <a:r>
              <a:rPr lang="ru-RU" sz="2400" b="1" dirty="0" smtClean="0">
                <a:latin typeface="Verdana" pitchFamily="34" charset="0"/>
              </a:rPr>
              <a:t>бита</a:t>
            </a:r>
            <a:endParaRPr lang="ru-RU" sz="2400" b="1" dirty="0">
              <a:latin typeface="Verdana" pitchFamily="34" charset="0"/>
            </a:endParaRPr>
          </a:p>
        </p:txBody>
      </p:sp>
      <p:sp>
        <p:nvSpPr>
          <p:cNvPr id="35" name="Правая фигурная скобка 34"/>
          <p:cNvSpPr/>
          <p:nvPr/>
        </p:nvSpPr>
        <p:spPr bwMode="auto">
          <a:xfrm>
            <a:off x="7358082" y="1142984"/>
            <a:ext cx="357190" cy="2000264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" name="Прямоугольник 44"/>
          <p:cNvSpPr>
            <a:spLocks noChangeArrowheads="1"/>
          </p:cNvSpPr>
          <p:nvPr/>
        </p:nvSpPr>
        <p:spPr bwMode="auto">
          <a:xfrm>
            <a:off x="7786710" y="1928802"/>
            <a:ext cx="93326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0099"/>
                </a:solidFill>
                <a:latin typeface="Verdana" pitchFamily="34" charset="0"/>
              </a:rPr>
              <a:t>N=</a:t>
            </a:r>
            <a:r>
              <a:rPr lang="en-US" b="1" dirty="0" smtClean="0">
                <a:solidFill>
                  <a:srgbClr val="000099"/>
                </a:solidFill>
                <a:latin typeface="Verdana" pitchFamily="34" charset="0"/>
              </a:rPr>
              <a:t>8</a:t>
            </a:r>
            <a:endParaRPr lang="ru-RU" sz="2400" b="1" dirty="0">
              <a:latin typeface="Verdana" pitchFamily="34" charset="0"/>
            </a:endParaRPr>
          </a:p>
        </p:txBody>
      </p:sp>
      <p:sp>
        <p:nvSpPr>
          <p:cNvPr id="56" name="Line 2"/>
          <p:cNvSpPr>
            <a:spLocks noChangeShapeType="1"/>
          </p:cNvSpPr>
          <p:nvPr/>
        </p:nvSpPr>
        <p:spPr bwMode="auto">
          <a:xfrm flipV="1">
            <a:off x="376238" y="749619"/>
            <a:ext cx="6410340" cy="45719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00"/>
                            </p:stCondLst>
                            <p:childTnLst>
                              <p:par>
                                <p:cTn id="1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500"/>
                            </p:stCondLst>
                            <p:childTnLst>
                              <p:par>
                                <p:cTn id="1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3" grpId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6" grpId="0" animBg="1"/>
      <p:bldP spid="46" grpId="1" animBg="1"/>
      <p:bldP spid="47" grpId="0"/>
      <p:bldP spid="47" grpId="1"/>
      <p:bldP spid="47" grpId="2"/>
      <p:bldP spid="49" grpId="0" animBg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5" grpId="0" animBg="1"/>
      <p:bldP spid="60" grpId="0"/>
      <p:bldP spid="60" grpId="1"/>
      <p:bldP spid="60" grpId="2"/>
      <p:bldP spid="35" grpId="1" animBg="1"/>
      <p:bldP spid="35" grpId="2" animBg="1"/>
      <p:bldP spid="45" grpId="0"/>
      <p:bldP spid="45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218"/>
          <p:cNvGraphicFramePr>
            <a:graphicFrameLocks/>
          </p:cNvGraphicFramePr>
          <p:nvPr/>
        </p:nvGraphicFramePr>
        <p:xfrm>
          <a:off x="357158" y="1142984"/>
          <a:ext cx="8501119" cy="2214577"/>
        </p:xfrm>
        <a:graphic>
          <a:graphicData uri="http://schemas.openxmlformats.org/drawingml/2006/table">
            <a:tbl>
              <a:tblPr/>
              <a:tblGrid>
                <a:gridCol w="1726221"/>
                <a:gridCol w="504075"/>
                <a:gridCol w="431159"/>
                <a:gridCol w="502490"/>
                <a:gridCol w="646738"/>
                <a:gridCol w="648324"/>
                <a:gridCol w="575406"/>
                <a:gridCol w="933649"/>
                <a:gridCol w="754527"/>
                <a:gridCol w="808423"/>
                <a:gridCol w="970107"/>
              </a:tblGrid>
              <a:tr h="1014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вариантов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128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256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512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1024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99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бит информации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 Box 33"/>
          <p:cNvSpPr txBox="1">
            <a:spLocks noChangeArrowheads="1"/>
          </p:cNvSpPr>
          <p:nvPr/>
        </p:nvSpPr>
        <p:spPr bwMode="auto">
          <a:xfrm>
            <a:off x="1143000" y="4071938"/>
            <a:ext cx="7215214" cy="5355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ru-RU" dirty="0" smtClean="0">
                <a:cs typeface="Times New Roman" pitchFamily="18" charset="0"/>
              </a:rPr>
              <a:t>Количество равновероятных возможных событий</a:t>
            </a:r>
            <a:endParaRPr lang="ru-RU" b="1" i="1" dirty="0">
              <a:solidFill>
                <a:srgbClr val="FF3300"/>
              </a:solidFill>
              <a:cs typeface="Times New Roman" pitchFamily="18" charset="0"/>
            </a:endParaRPr>
          </a:p>
        </p:txBody>
      </p:sp>
      <p:sp>
        <p:nvSpPr>
          <p:cNvPr id="8" name="Text Box 34"/>
          <p:cNvSpPr txBox="1">
            <a:spLocks noChangeArrowheads="1"/>
          </p:cNvSpPr>
          <p:nvPr/>
        </p:nvSpPr>
        <p:spPr bwMode="auto">
          <a:xfrm>
            <a:off x="1143000" y="4491038"/>
            <a:ext cx="7429528" cy="97872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ru-RU" dirty="0" smtClean="0">
                <a:cs typeface="Times New Roman" pitchFamily="18" charset="0"/>
              </a:rPr>
              <a:t>Количество информации в сообщении о том, что произошло одно  из  </a:t>
            </a:r>
            <a:r>
              <a:rPr lang="en-US" dirty="0" smtClean="0">
                <a:cs typeface="Times New Roman" pitchFamily="18" charset="0"/>
              </a:rPr>
              <a:t>N</a:t>
            </a:r>
            <a:r>
              <a:rPr lang="ru-RU" dirty="0" smtClean="0">
                <a:cs typeface="Times New Roman" pitchFamily="18" charset="0"/>
              </a:rPr>
              <a:t> событий.</a:t>
            </a:r>
            <a:endParaRPr lang="ru-RU" b="1" i="1" dirty="0">
              <a:solidFill>
                <a:srgbClr val="FF3300"/>
              </a:solidFill>
              <a:cs typeface="Times New Roman" pitchFamily="18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85720" y="3571876"/>
            <a:ext cx="25003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cs typeface="Times New Roman" pitchFamily="18" charset="0"/>
              </a:rPr>
              <a:t>Обозначим</a:t>
            </a:r>
          </a:p>
        </p:txBody>
      </p:sp>
      <p:sp>
        <p:nvSpPr>
          <p:cNvPr id="14" name="AutoShape 4"/>
          <p:cNvSpPr>
            <a:spLocks noChangeArrowheads="1"/>
          </p:cNvSpPr>
          <p:nvPr/>
        </p:nvSpPr>
        <p:spPr bwMode="auto">
          <a:xfrm>
            <a:off x="571472" y="4071942"/>
            <a:ext cx="500065" cy="46037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16" name="AutoShape 4"/>
          <p:cNvSpPr>
            <a:spLocks noChangeArrowheads="1"/>
          </p:cNvSpPr>
          <p:nvPr/>
        </p:nvSpPr>
        <p:spPr bwMode="auto">
          <a:xfrm>
            <a:off x="571472" y="4786322"/>
            <a:ext cx="500065" cy="46037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dirty="0" smtClean="0"/>
              <a:t>i</a:t>
            </a:r>
            <a:endParaRPr lang="ru-RU" dirty="0"/>
          </a:p>
        </p:txBody>
      </p:sp>
      <p:grpSp>
        <p:nvGrpSpPr>
          <p:cNvPr id="17" name="Group 16"/>
          <p:cNvGrpSpPr>
            <a:grpSpLocks/>
          </p:cNvGrpSpPr>
          <p:nvPr/>
        </p:nvGrpSpPr>
        <p:grpSpPr bwMode="auto">
          <a:xfrm>
            <a:off x="642911" y="5643578"/>
            <a:ext cx="3000395" cy="860425"/>
            <a:chOff x="1747" y="709"/>
            <a:chExt cx="2222" cy="542"/>
          </a:xfrm>
        </p:grpSpPr>
        <p:sp>
          <p:nvSpPr>
            <p:cNvPr id="18" name="AutoShape 4"/>
            <p:cNvSpPr>
              <a:spLocks noChangeArrowheads="1"/>
            </p:cNvSpPr>
            <p:nvPr/>
          </p:nvSpPr>
          <p:spPr bwMode="auto">
            <a:xfrm>
              <a:off x="1747" y="709"/>
              <a:ext cx="2222" cy="542"/>
            </a:xfrm>
            <a:prstGeom prst="roundRect">
              <a:avLst>
                <a:gd name="adj" fmla="val 16667"/>
              </a:avLst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aphicFrame>
          <p:nvGraphicFramePr>
            <p:cNvPr id="19" name="Object 15"/>
            <p:cNvGraphicFramePr>
              <a:graphicFrameLocks noChangeAspect="1"/>
            </p:cNvGraphicFramePr>
            <p:nvPr/>
          </p:nvGraphicFramePr>
          <p:xfrm>
            <a:off x="2379" y="725"/>
            <a:ext cx="1074" cy="504"/>
          </p:xfrm>
          <a:graphic>
            <a:graphicData uri="http://schemas.openxmlformats.org/presentationml/2006/ole">
              <p:oleObj spid="_x0000_s94212" name="Формула" r:id="rId3" imgW="431640" imgH="203040" progId="Equation.3">
                <p:embed/>
              </p:oleObj>
            </a:graphicData>
          </a:graphic>
        </p:graphicFrame>
      </p:grpSp>
      <p:sp>
        <p:nvSpPr>
          <p:cNvPr id="20" name="Rectangle 39"/>
          <p:cNvSpPr>
            <a:spLocks noChangeArrowheads="1"/>
          </p:cNvSpPr>
          <p:nvPr/>
        </p:nvSpPr>
        <p:spPr bwMode="auto">
          <a:xfrm>
            <a:off x="4000496" y="5429264"/>
            <a:ext cx="4929222" cy="1357298"/>
          </a:xfrm>
          <a:prstGeom prst="rect">
            <a:avLst/>
          </a:prstGeom>
          <a:solidFill>
            <a:srgbClr val="D1D1FF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 lIns="90000" tIns="46800" rIns="90000" bIns="46800" anchor="ctr"/>
          <a:lstStyle/>
          <a:p>
            <a:pPr algn="ctr">
              <a:defRPr/>
            </a:pPr>
            <a:r>
              <a:rPr lang="ru-RU" sz="2000" dirty="0" smtClean="0">
                <a:solidFill>
                  <a:schemeClr val="tx2"/>
                </a:solidFill>
                <a:latin typeface="+mn-lt"/>
              </a:rPr>
              <a:t>Количество информации, содержащееся </a:t>
            </a:r>
            <a:endParaRPr lang="en-US" sz="2000" dirty="0" smtClean="0">
              <a:solidFill>
                <a:schemeClr val="tx2"/>
              </a:solidFill>
              <a:latin typeface="+mn-lt"/>
            </a:endParaRPr>
          </a:p>
          <a:p>
            <a:pPr algn="ctr">
              <a:defRPr/>
            </a:pPr>
            <a:r>
              <a:rPr lang="ru-RU" sz="2000" dirty="0" smtClean="0">
                <a:solidFill>
                  <a:schemeClr val="tx2"/>
                </a:solidFill>
                <a:latin typeface="+mn-lt"/>
              </a:rPr>
              <a:t>в сообщении</a:t>
            </a:r>
            <a:r>
              <a:rPr lang="en-US" sz="20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ru-RU" sz="2000" dirty="0" smtClean="0">
                <a:solidFill>
                  <a:schemeClr val="tx2"/>
                </a:solidFill>
                <a:latin typeface="+mn-lt"/>
              </a:rPr>
              <a:t>о том, что произошло </a:t>
            </a:r>
            <a:endParaRPr lang="en-US" sz="2000" dirty="0" smtClean="0">
              <a:solidFill>
                <a:schemeClr val="tx2"/>
              </a:solidFill>
              <a:latin typeface="+mn-lt"/>
            </a:endParaRPr>
          </a:p>
          <a:p>
            <a:pPr algn="ctr">
              <a:defRPr/>
            </a:pPr>
            <a:r>
              <a:rPr lang="ru-RU" sz="2000" dirty="0" smtClean="0">
                <a:solidFill>
                  <a:schemeClr val="tx2"/>
                </a:solidFill>
                <a:latin typeface="+mn-lt"/>
              </a:rPr>
              <a:t>одно из N равновероятных событий, </a:t>
            </a:r>
            <a:endParaRPr lang="en-US" sz="2000" dirty="0" smtClean="0">
              <a:solidFill>
                <a:schemeClr val="tx2"/>
              </a:solidFill>
              <a:latin typeface="+mn-lt"/>
            </a:endParaRPr>
          </a:p>
          <a:p>
            <a:pPr algn="ctr">
              <a:defRPr/>
            </a:pPr>
            <a:r>
              <a:rPr lang="ru-RU" sz="2000" dirty="0" smtClean="0">
                <a:solidFill>
                  <a:schemeClr val="tx2"/>
                </a:solidFill>
                <a:latin typeface="+mn-lt"/>
              </a:rPr>
              <a:t>определяется: 2</a:t>
            </a:r>
            <a:r>
              <a:rPr lang="ru-RU" sz="2000" baseline="30000" dirty="0" smtClean="0">
                <a:solidFill>
                  <a:schemeClr val="tx2"/>
                </a:solidFill>
                <a:latin typeface="+mn-lt"/>
              </a:rPr>
              <a:t>I</a:t>
            </a:r>
            <a:r>
              <a:rPr lang="ru-RU" sz="2000" dirty="0" smtClean="0">
                <a:solidFill>
                  <a:schemeClr val="tx2"/>
                </a:solidFill>
                <a:latin typeface="+mn-lt"/>
              </a:rPr>
              <a:t> = N.</a:t>
            </a:r>
            <a:endParaRPr lang="ru-RU" dirty="0"/>
          </a:p>
        </p:txBody>
      </p:sp>
      <p:sp>
        <p:nvSpPr>
          <p:cNvPr id="21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214290"/>
            <a:ext cx="8001000" cy="46037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3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</a:rPr>
              <a:t>Формула Хартли (1928)</a:t>
            </a:r>
          </a:p>
        </p:txBody>
      </p:sp>
      <p:sp>
        <p:nvSpPr>
          <p:cNvPr id="13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14" grpId="0" animBg="1"/>
      <p:bldP spid="16" grpId="0" animBg="1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214290"/>
            <a:ext cx="8001000" cy="46037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3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Формула </a:t>
            </a:r>
            <a:r>
              <a:rPr lang="ru-RU" sz="3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</a:rPr>
              <a:t>Хартли</a:t>
            </a:r>
            <a:r>
              <a:rPr lang="ru-RU" sz="3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(1928)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66738" y="2417764"/>
            <a:ext cx="7489825" cy="1225550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 typeface="Wingdings" pitchFamily="2" charset="2"/>
              <a:buNone/>
              <a:tabLst>
                <a:tab pos="722313" algn="l"/>
              </a:tabLst>
            </a:pPr>
            <a:r>
              <a:rPr lang="ru-RU" sz="4200" i="1" dirty="0" smtClean="0">
                <a:latin typeface="Times New Roman" pitchFamily="18" charset="0"/>
              </a:rPr>
              <a:t> </a:t>
            </a:r>
            <a:r>
              <a:rPr lang="en-US" sz="4200" i="1" dirty="0" err="1" smtClean="0">
                <a:latin typeface="Times New Roman" pitchFamily="18" charset="0"/>
              </a:rPr>
              <a:t>i</a:t>
            </a:r>
            <a:r>
              <a:rPr lang="en-US" sz="4200" i="1" dirty="0" smtClean="0">
                <a:latin typeface="Times New Roman" pitchFamily="18" charset="0"/>
              </a:rPr>
              <a:t> </a:t>
            </a:r>
            <a:r>
              <a:rPr lang="ru-RU" sz="4200" i="1" dirty="0" smtClean="0">
                <a:latin typeface="Times New Roman" pitchFamily="18" charset="0"/>
              </a:rPr>
              <a:t>  	</a:t>
            </a:r>
            <a:r>
              <a:rPr lang="en-US" sz="2400" dirty="0" smtClean="0"/>
              <a:t>– </a:t>
            </a:r>
            <a:r>
              <a:rPr lang="ru-RU" sz="2400" dirty="0" smtClean="0"/>
              <a:t>количество информации в битах</a:t>
            </a:r>
            <a:endParaRPr lang="en-US" sz="2400" dirty="0" smtClean="0"/>
          </a:p>
          <a:p>
            <a:pPr eaLnBrk="1" hangingPunct="1">
              <a:lnSpc>
                <a:spcPct val="65000"/>
              </a:lnSpc>
              <a:spcBef>
                <a:spcPct val="0"/>
              </a:spcBef>
              <a:buFont typeface="Wingdings" pitchFamily="2" charset="2"/>
              <a:buNone/>
              <a:tabLst>
                <a:tab pos="722313" algn="l"/>
              </a:tabLst>
            </a:pPr>
            <a:r>
              <a:rPr lang="en-US" sz="4600" i="1" dirty="0" smtClean="0">
                <a:latin typeface="Times New Roman" pitchFamily="18" charset="0"/>
              </a:rPr>
              <a:t>N </a:t>
            </a:r>
            <a:r>
              <a:rPr lang="ru-RU" sz="4600" i="1" dirty="0" smtClean="0">
                <a:latin typeface="Times New Roman" pitchFamily="18" charset="0"/>
              </a:rPr>
              <a:t>	</a:t>
            </a:r>
            <a:r>
              <a:rPr lang="en-US" sz="2400" dirty="0" smtClean="0"/>
              <a:t>– </a:t>
            </a:r>
            <a:r>
              <a:rPr lang="ru-RU" sz="2400" dirty="0" smtClean="0"/>
              <a:t>количество вариантов</a:t>
            </a: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4857752" y="1497005"/>
            <a:ext cx="3527425" cy="860425"/>
            <a:chOff x="1747" y="709"/>
            <a:chExt cx="2222" cy="542"/>
          </a:xfrm>
        </p:grpSpPr>
        <p:sp>
          <p:nvSpPr>
            <p:cNvPr id="1034" name="AutoShape 4"/>
            <p:cNvSpPr>
              <a:spLocks noChangeArrowheads="1"/>
            </p:cNvSpPr>
            <p:nvPr/>
          </p:nvSpPr>
          <p:spPr bwMode="auto">
            <a:xfrm>
              <a:off x="1747" y="709"/>
              <a:ext cx="2222" cy="542"/>
            </a:xfrm>
            <a:prstGeom prst="roundRect">
              <a:avLst>
                <a:gd name="adj" fmla="val 16667"/>
              </a:avLst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aphicFrame>
          <p:nvGraphicFramePr>
            <p:cNvPr id="2052" name="Object 15"/>
            <p:cNvGraphicFramePr>
              <a:graphicFrameLocks noChangeAspect="1"/>
            </p:cNvGraphicFramePr>
            <p:nvPr/>
          </p:nvGraphicFramePr>
          <p:xfrm>
            <a:off x="2111" y="709"/>
            <a:ext cx="1611" cy="536"/>
          </p:xfrm>
          <a:graphic>
            <a:graphicData uri="http://schemas.openxmlformats.org/presentationml/2006/ole">
              <p:oleObj spid="_x0000_s4100" name="Формула" r:id="rId3" imgW="647640" imgH="215640" progId="Equation.3">
                <p:embed/>
              </p:oleObj>
            </a:graphicData>
          </a:graphic>
        </p:graphicFrame>
      </p:grpSp>
      <p:sp>
        <p:nvSpPr>
          <p:cNvPr id="107538" name="Rectangle 18"/>
          <p:cNvSpPr>
            <a:spLocks noChangeArrowheads="1"/>
          </p:cNvSpPr>
          <p:nvPr/>
        </p:nvSpPr>
        <p:spPr bwMode="auto">
          <a:xfrm>
            <a:off x="214282" y="3714468"/>
            <a:ext cx="8607455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/>
              <a:t>Пример: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   В аэропорту стоит 6 самолетов, из них один </a:t>
            </a:r>
            <a:r>
              <a:rPr lang="ru-RU" sz="2400" dirty="0" smtClean="0"/>
              <a:t>летит </a:t>
            </a:r>
            <a:r>
              <a:rPr lang="ru-RU" sz="2400" dirty="0"/>
              <a:t>в Москву. Сколько информации в </a:t>
            </a:r>
            <a:r>
              <a:rPr lang="ru-RU" sz="2400" dirty="0" smtClean="0"/>
              <a:t>сообщении </a:t>
            </a:r>
            <a:r>
              <a:rPr lang="ru-RU" sz="2400" dirty="0"/>
              <a:t>«В Москву летит второй самолет</a:t>
            </a:r>
            <a:r>
              <a:rPr lang="ru-RU" sz="2400" dirty="0" smtClean="0"/>
              <a:t>»?</a:t>
            </a:r>
            <a:endParaRPr lang="en-US" sz="2400" dirty="0" smtClean="0"/>
          </a:p>
          <a:p>
            <a:r>
              <a:rPr lang="en-US" sz="2800" b="1" dirty="0" smtClean="0"/>
              <a:t>N=6  </a:t>
            </a:r>
            <a:r>
              <a:rPr lang="en-US" sz="2800" b="1" dirty="0" smtClean="0">
                <a:sym typeface="Symbol"/>
              </a:rPr>
              <a:t></a:t>
            </a:r>
            <a:endParaRPr lang="ru-RU" sz="2800" b="1" dirty="0"/>
          </a:p>
        </p:txBody>
      </p:sp>
      <p:graphicFrame>
        <p:nvGraphicFramePr>
          <p:cNvPr id="107541" name="Object 21"/>
          <p:cNvGraphicFramePr>
            <a:graphicFrameLocks noChangeAspect="1"/>
          </p:cNvGraphicFramePr>
          <p:nvPr/>
        </p:nvGraphicFramePr>
        <p:xfrm>
          <a:off x="1762148" y="5160979"/>
          <a:ext cx="2065338" cy="625475"/>
        </p:xfrm>
        <a:graphic>
          <a:graphicData uri="http://schemas.openxmlformats.org/presentationml/2006/ole">
            <p:oleObj spid="_x0000_s4098" name="Формула" r:id="rId4" imgW="711000" imgH="215640" progId="Equation.3">
              <p:embed/>
            </p:oleObj>
          </a:graphicData>
        </a:graphic>
      </p:graphicFrame>
      <p:sp>
        <p:nvSpPr>
          <p:cNvPr id="107543" name="Rectangle 23"/>
          <p:cNvSpPr>
            <a:spLocks noChangeArrowheads="1"/>
          </p:cNvSpPr>
          <p:nvPr/>
        </p:nvSpPr>
        <p:spPr bwMode="auto">
          <a:xfrm>
            <a:off x="7212036" y="5329254"/>
            <a:ext cx="71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/>
              <a:t>бит</a:t>
            </a:r>
          </a:p>
        </p:txBody>
      </p:sp>
      <p:graphicFrame>
        <p:nvGraphicFramePr>
          <p:cNvPr id="11" name="Object 4"/>
          <p:cNvGraphicFramePr>
            <a:graphicFrameLocks noChangeAspect="1"/>
          </p:cNvGraphicFramePr>
          <p:nvPr/>
        </p:nvGraphicFramePr>
        <p:xfrm>
          <a:off x="3837002" y="4929206"/>
          <a:ext cx="3392488" cy="1214438"/>
        </p:xfrm>
        <a:graphic>
          <a:graphicData uri="http://schemas.openxmlformats.org/presentationml/2006/ole">
            <p:oleObj spid="_x0000_s4099" name="Формула" r:id="rId5" imgW="1168200" imgH="419040" progId="Equation.3">
              <p:embed/>
            </p:oleObj>
          </a:graphicData>
        </a:graphic>
      </p:graphicFrame>
      <p:grpSp>
        <p:nvGrpSpPr>
          <p:cNvPr id="12" name="Group 16"/>
          <p:cNvGrpSpPr>
            <a:grpSpLocks/>
          </p:cNvGrpSpPr>
          <p:nvPr/>
        </p:nvGrpSpPr>
        <p:grpSpPr bwMode="auto">
          <a:xfrm>
            <a:off x="357158" y="1497005"/>
            <a:ext cx="3000395" cy="860425"/>
            <a:chOff x="1747" y="709"/>
            <a:chExt cx="2222" cy="542"/>
          </a:xfrm>
        </p:grpSpPr>
        <p:sp>
          <p:nvSpPr>
            <p:cNvPr id="13" name="AutoShape 4"/>
            <p:cNvSpPr>
              <a:spLocks noChangeArrowheads="1"/>
            </p:cNvSpPr>
            <p:nvPr/>
          </p:nvSpPr>
          <p:spPr bwMode="auto">
            <a:xfrm>
              <a:off x="1747" y="709"/>
              <a:ext cx="2222" cy="542"/>
            </a:xfrm>
            <a:prstGeom prst="roundRect">
              <a:avLst>
                <a:gd name="adj" fmla="val 16667"/>
              </a:avLst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aphicFrame>
          <p:nvGraphicFramePr>
            <p:cNvPr id="14" name="Object 15"/>
            <p:cNvGraphicFramePr>
              <a:graphicFrameLocks noChangeAspect="1"/>
            </p:cNvGraphicFramePr>
            <p:nvPr/>
          </p:nvGraphicFramePr>
          <p:xfrm>
            <a:off x="2379" y="725"/>
            <a:ext cx="1074" cy="504"/>
          </p:xfrm>
          <a:graphic>
            <a:graphicData uri="http://schemas.openxmlformats.org/presentationml/2006/ole">
              <p:oleObj spid="_x0000_s4101" name="Формула" r:id="rId6" imgW="431640" imgH="203040" progId="Equation.3">
                <p:embed/>
              </p:oleObj>
            </a:graphicData>
          </a:graphic>
        </p:graphicFrame>
      </p:grpSp>
      <p:sp>
        <p:nvSpPr>
          <p:cNvPr id="15" name="Text Box 219"/>
          <p:cNvSpPr txBox="1">
            <a:spLocks noChangeArrowheads="1"/>
          </p:cNvSpPr>
          <p:nvPr/>
        </p:nvSpPr>
        <p:spPr bwMode="auto">
          <a:xfrm>
            <a:off x="285720" y="6253483"/>
            <a:ext cx="864399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/>
              <a:t>Ответ</a:t>
            </a:r>
            <a:r>
              <a:rPr lang="ru-RU" sz="2400" dirty="0"/>
              <a:t>:   </a:t>
            </a:r>
            <a:r>
              <a:rPr lang="en-US" sz="2400" i="1" dirty="0" err="1" smtClean="0"/>
              <a:t>i</a:t>
            </a:r>
            <a:r>
              <a:rPr lang="en-US" sz="2400" dirty="0" smtClean="0"/>
              <a:t>=2,585    (</a:t>
            </a:r>
            <a:r>
              <a:rPr lang="ru-RU" sz="2400" dirty="0" smtClean="0"/>
              <a:t>количество </a:t>
            </a:r>
            <a:r>
              <a:rPr lang="ru-RU" sz="2400" dirty="0"/>
              <a:t>информации </a:t>
            </a:r>
            <a:r>
              <a:rPr lang="ru-RU" sz="2400" dirty="0" smtClean="0"/>
              <a:t>между </a:t>
            </a:r>
            <a:r>
              <a:rPr lang="ru-RU" sz="2400" dirty="0"/>
              <a:t>2 и 3 </a:t>
            </a:r>
            <a:r>
              <a:rPr lang="ru-RU" sz="2400" dirty="0" smtClean="0"/>
              <a:t>битами</a:t>
            </a:r>
            <a:r>
              <a:rPr lang="en-US" sz="2400" dirty="0" smtClean="0"/>
              <a:t>)</a:t>
            </a:r>
            <a:endParaRPr lang="ru-RU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3857620" y="1711319"/>
            <a:ext cx="5902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ym typeface="Symbol"/>
              </a:rPr>
              <a:t></a:t>
            </a:r>
            <a:endParaRPr lang="ru-RU" sz="3200" b="1" dirty="0"/>
          </a:p>
        </p:txBody>
      </p:sp>
      <p:sp>
        <p:nvSpPr>
          <p:cNvPr id="17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Text Box 219"/>
          <p:cNvSpPr txBox="1">
            <a:spLocks noChangeArrowheads="1"/>
          </p:cNvSpPr>
          <p:nvPr/>
        </p:nvSpPr>
        <p:spPr bwMode="auto">
          <a:xfrm>
            <a:off x="1000100" y="877865"/>
            <a:ext cx="864399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/>
              <a:t>6 </a:t>
            </a:r>
            <a:r>
              <a:rPr lang="ru-RU" sz="2400" dirty="0"/>
              <a:t>вариантов – между </a:t>
            </a:r>
            <a:r>
              <a:rPr lang="ru-RU" sz="2400" b="1" dirty="0"/>
              <a:t>4</a:t>
            </a:r>
            <a:r>
              <a:rPr lang="ru-RU" sz="2400" dirty="0"/>
              <a:t> (2 бита) и </a:t>
            </a:r>
            <a:r>
              <a:rPr lang="ru-RU" sz="2400" b="1" dirty="0"/>
              <a:t>8</a:t>
            </a:r>
            <a:r>
              <a:rPr lang="ru-RU" sz="2400" dirty="0"/>
              <a:t> (3 бита</a:t>
            </a:r>
            <a:r>
              <a:rPr lang="ru-RU" sz="2400" dirty="0" smtClean="0"/>
              <a:t>)</a:t>
            </a:r>
            <a:endParaRPr lang="ru-RU" sz="2400" dirty="0"/>
          </a:p>
        </p:txBody>
      </p:sp>
      <p:sp>
        <p:nvSpPr>
          <p:cNvPr id="19" name="Oval 41"/>
          <p:cNvSpPr>
            <a:spLocks noChangeArrowheads="1"/>
          </p:cNvSpPr>
          <p:nvPr/>
        </p:nvSpPr>
        <p:spPr bwMode="auto">
          <a:xfrm>
            <a:off x="285720" y="857232"/>
            <a:ext cx="649287" cy="663575"/>
          </a:xfrm>
          <a:prstGeom prst="ellipse">
            <a:avLst/>
          </a:prstGeom>
          <a:solidFill>
            <a:srgbClr val="00008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ru-RU" sz="4400" b="1" dirty="0">
                <a:solidFill>
                  <a:schemeClr val="bg1"/>
                </a:solidFill>
                <a:latin typeface="Arial Black" pitchFamily="34" charset="0"/>
              </a:rPr>
              <a:t>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07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07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07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3" grpId="0" build="p"/>
      <p:bldP spid="107538" grpId="0"/>
      <p:bldP spid="107543" grpId="0"/>
      <p:bldP spid="15" grpId="0" build="p"/>
      <p:bldP spid="16" grpId="0"/>
      <p:bldP spid="18" grpId="0" build="p"/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289955" cy="4603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</a:rPr>
              <a:t>Количество информации в сообщении об одном из N равновероятных событий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:</a:t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57158" y="1428734"/>
          <a:ext cx="8286806" cy="5113127"/>
        </p:xfrm>
        <a:graphic>
          <a:graphicData uri="http://schemas.openxmlformats.org/drawingml/2006/table">
            <a:tbl>
              <a:tblPr>
                <a:tableStyleId>{E8B1032C-EA38-4F05-BA0D-38AFFFC7BED3}</a:tableStyleId>
              </a:tblPr>
              <a:tblGrid>
                <a:gridCol w="662944"/>
                <a:gridCol w="1325889"/>
                <a:gridCol w="911548"/>
                <a:gridCol w="1325889"/>
                <a:gridCol w="911548"/>
                <a:gridCol w="1325889"/>
                <a:gridCol w="662944"/>
                <a:gridCol w="1160155"/>
              </a:tblGrid>
              <a:tr h="3841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/>
                        <a:t>N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err="1"/>
                        <a:t>i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smtClean="0"/>
                        <a:t>N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err="1"/>
                        <a:t>i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smtClean="0"/>
                        <a:t>N</a:t>
                      </a:r>
                    </a:p>
                  </a:txBody>
                  <a:tcPr marL="19050" marR="19050" marT="19050" marB="1905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err="1"/>
                        <a:t>i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/>
                        <a:t>N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err="1"/>
                        <a:t>i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4851">
                <a:tc>
                  <a:txBody>
                    <a:bodyPr/>
                    <a:lstStyle/>
                    <a:p>
                      <a:pPr algn="ctr">
                        <a:lnSpc>
                          <a:spcPts val="975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97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1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75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97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0,00000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75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97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17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75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97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4,08746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75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97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33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75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97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5,04439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75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97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49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75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97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5,61471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</a:tr>
              <a:tr h="300950"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2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1,00000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18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4,16993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34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5,08746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50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5,64386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</a:tr>
              <a:tr h="300950"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3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1,58496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19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4,24793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35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5,12928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51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5,67243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</a:tr>
              <a:tr h="277049"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4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2,00000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20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4,32193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36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5,16993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52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5,70044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</a:tr>
              <a:tr h="277049"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5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2,32193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21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4,39232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37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5,20945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53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5,72792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</a:tr>
              <a:tr h="277049"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6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2,58496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22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4,45943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38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5,24793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54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5,75489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</a:tr>
              <a:tr h="277049"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7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2,80735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23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4,52356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39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5,28540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55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5,78136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</a:tr>
              <a:tr h="300950"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8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3,00000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24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4,58496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40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5,32193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56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5,80735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</a:tr>
              <a:tr h="277049"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9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3,16993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25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4,64386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41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5,35755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57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5,83289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</a:tr>
              <a:tr h="277049"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10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3,32193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26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4,70044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42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5,39232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58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5,85798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</a:tr>
              <a:tr h="300950"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11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3,45943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27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4,75489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43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5,42626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59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5,88264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</a:tr>
              <a:tr h="277049"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12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3,58496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28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4.80735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44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5,45943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60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5.90689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</a:tr>
              <a:tr h="277049"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13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3,70044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29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4,85798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45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5,49185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61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5,93074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</a:tr>
              <a:tr h="300950"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14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3,80735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30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4,90689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46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5,52356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62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5,95420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</a:tr>
              <a:tr h="277049"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15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3,90689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31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4,95420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47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5,55459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63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5,97728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</a:tr>
              <a:tr h="3862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16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4,00000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32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5,00000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48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5,58496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64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6,00000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</a:tr>
            </a:tbl>
          </a:graphicData>
        </a:graphic>
      </p:graphicFrame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376238" y="1071546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42" name="AutoShape 10"/>
          <p:cNvSpPr>
            <a:spLocks noChangeArrowheads="1"/>
          </p:cNvSpPr>
          <p:nvPr/>
        </p:nvSpPr>
        <p:spPr bwMode="auto">
          <a:xfrm>
            <a:off x="8156575" y="2214554"/>
            <a:ext cx="730250" cy="1808171"/>
          </a:xfrm>
          <a:prstGeom prst="wedgeRoundRectCallout">
            <a:avLst>
              <a:gd name="adj1" fmla="val -271928"/>
              <a:gd name="adj2" fmla="val 48566"/>
              <a:gd name="adj3" fmla="val 16667"/>
            </a:avLst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endParaRPr lang="ru-RU"/>
          </a:p>
        </p:txBody>
      </p:sp>
      <p:sp>
        <p:nvSpPr>
          <p:cNvPr id="131092" name="Rectangle 20"/>
          <p:cNvSpPr>
            <a:spLocks noChangeArrowheads="1"/>
          </p:cNvSpPr>
          <p:nvPr/>
        </p:nvSpPr>
        <p:spPr bwMode="auto">
          <a:xfrm>
            <a:off x="428596" y="1000108"/>
            <a:ext cx="8286808" cy="4099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58775" indent="-358775"/>
            <a:r>
              <a:rPr lang="ru-RU" sz="2400" b="1" dirty="0"/>
              <a:t>Алфавит</a:t>
            </a:r>
            <a:r>
              <a:rPr lang="ru-RU" sz="2400" dirty="0"/>
              <a:t> – набор знаков, используемых при кодировании информации с помощью некоторого языка.</a:t>
            </a:r>
          </a:p>
          <a:p>
            <a:pPr marL="358775" indent="-358775">
              <a:spcBef>
                <a:spcPct val="25000"/>
              </a:spcBef>
            </a:pPr>
            <a:r>
              <a:rPr lang="ru-RU" sz="2400" i="1" dirty="0"/>
              <a:t>Примеры</a:t>
            </a:r>
            <a:r>
              <a:rPr lang="ru-RU" sz="2400" dirty="0"/>
              <a:t>:</a:t>
            </a:r>
          </a:p>
          <a:p>
            <a:pPr marL="358775" indent="-358775"/>
            <a:r>
              <a:rPr lang="ru-RU" sz="2400" dirty="0">
                <a:latin typeface="Arial" charset="0"/>
              </a:rPr>
              <a:t>  </a:t>
            </a:r>
            <a:r>
              <a:rPr lang="ru-RU" sz="2400" dirty="0"/>
              <a:t>АБВГДЕЖЗИЙКЛМНОПРС</a:t>
            </a:r>
            <a:r>
              <a:rPr lang="ru-RU" sz="2400" dirty="0">
                <a:latin typeface="Arial" charset="0"/>
              </a:rPr>
              <a:t>Т</a:t>
            </a:r>
            <a:r>
              <a:rPr lang="ru-RU" sz="2400" dirty="0"/>
              <a:t>УФХЦЧШЩЪЫЬЭЮЯ  </a:t>
            </a:r>
            <a:r>
              <a:rPr lang="ru-RU" sz="2400" dirty="0" smtClean="0"/>
              <a:t>      32</a:t>
            </a:r>
            <a:endParaRPr lang="ru-RU" sz="2400" dirty="0"/>
          </a:p>
          <a:p>
            <a:pPr marL="358775" indent="-358775"/>
            <a:r>
              <a:rPr lang="ru-RU" sz="2400" dirty="0">
                <a:latin typeface="Arial" charset="0"/>
              </a:rPr>
              <a:t>  </a:t>
            </a:r>
            <a:r>
              <a:rPr lang="en-US" sz="2400" dirty="0"/>
              <a:t>ABCDEFGHIJKLMNOPQRSTUVWXYZ		</a:t>
            </a:r>
            <a:r>
              <a:rPr lang="ru-RU" sz="2400" dirty="0"/>
              <a:t>    </a:t>
            </a:r>
            <a:r>
              <a:rPr lang="ru-RU" sz="2400" dirty="0" smtClean="0"/>
              <a:t>              </a:t>
            </a:r>
            <a:r>
              <a:rPr lang="en-US" sz="2400" dirty="0" smtClean="0"/>
              <a:t>26 </a:t>
            </a:r>
            <a:endParaRPr lang="ru-RU" sz="2400" dirty="0"/>
          </a:p>
          <a:p>
            <a:pPr marL="358775" indent="-358775"/>
            <a:r>
              <a:rPr lang="ru-RU" sz="2400" dirty="0">
                <a:latin typeface="Arial" charset="0"/>
                <a:cs typeface="Arial" charset="0"/>
              </a:rPr>
              <a:t>   </a:t>
            </a:r>
            <a:r>
              <a:rPr lang="en-US" sz="2400" dirty="0">
                <a:cs typeface="Arial" charset="0"/>
              </a:rPr>
              <a:t>×</a:t>
            </a:r>
            <a:r>
              <a:rPr lang="ru-RU" sz="2400" dirty="0">
                <a:cs typeface="Arial" charset="0"/>
              </a:rPr>
              <a:t> </a:t>
            </a:r>
            <a:r>
              <a:rPr lang="en-US" sz="2400" dirty="0">
                <a:cs typeface="Arial" charset="0"/>
              </a:rPr>
              <a:t>O</a:t>
            </a:r>
            <a:r>
              <a:rPr lang="ru-RU" sz="2400" dirty="0"/>
              <a:t>							  	     </a:t>
            </a:r>
            <a:r>
              <a:rPr lang="ru-RU" sz="2400" dirty="0" smtClean="0"/>
              <a:t>  2</a:t>
            </a:r>
            <a:endParaRPr lang="ru-RU" sz="2400" dirty="0"/>
          </a:p>
          <a:p>
            <a:pPr marL="358775" indent="-358775"/>
            <a:r>
              <a:rPr lang="ru-RU" sz="2400" dirty="0">
                <a:latin typeface="Arial" charset="0"/>
              </a:rPr>
              <a:t>   </a:t>
            </a:r>
            <a:r>
              <a:rPr lang="ru-RU" sz="2400" dirty="0"/>
              <a:t>0123456789						    </a:t>
            </a:r>
            <a:r>
              <a:rPr lang="ru-RU" sz="2400" dirty="0" smtClean="0"/>
              <a:t>              10</a:t>
            </a:r>
            <a:endParaRPr lang="ru-RU" sz="2400" dirty="0"/>
          </a:p>
          <a:p>
            <a:pPr marL="358775" indent="-358775">
              <a:spcBef>
                <a:spcPct val="30000"/>
              </a:spcBef>
            </a:pPr>
            <a:r>
              <a:rPr lang="ru-RU" sz="2400" b="1" dirty="0"/>
              <a:t>Мощность алфавита </a:t>
            </a:r>
            <a:r>
              <a:rPr lang="ru-RU" sz="2400" dirty="0"/>
              <a:t>– количество символов.</a:t>
            </a:r>
          </a:p>
          <a:p>
            <a:pPr marL="358775" indent="-358775">
              <a:spcBef>
                <a:spcPct val="30000"/>
              </a:spcBef>
            </a:pPr>
            <a:endParaRPr lang="ru-RU" sz="2400" dirty="0"/>
          </a:p>
          <a:p>
            <a:pPr marL="358775" indent="-358775"/>
            <a:endParaRPr lang="ru-RU" sz="2400" b="1" dirty="0"/>
          </a:p>
        </p:txBody>
      </p:sp>
      <p:sp>
        <p:nvSpPr>
          <p:cNvPr id="30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11560" y="0"/>
            <a:ext cx="7772400" cy="755577"/>
          </a:xfrm>
          <a:solidFill>
            <a:srgbClr val="FFFF00"/>
          </a:solidFill>
        </p:spPr>
        <p:txBody>
          <a:bodyPr>
            <a:normAutofit/>
          </a:bodyPr>
          <a:lstStyle/>
          <a:p>
            <a:pPr algn="ctr" eaLnBrk="1" hangingPunct="1"/>
            <a:r>
              <a:rPr lang="ru-RU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Алфавитный подход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590550" y="4552950"/>
            <a:ext cx="8167688" cy="663575"/>
            <a:chOff x="372" y="2574"/>
            <a:chExt cx="5145" cy="418"/>
          </a:xfrm>
        </p:grpSpPr>
        <p:sp>
          <p:nvSpPr>
            <p:cNvPr id="145438" name="Text Box 30"/>
            <p:cNvSpPr txBox="1">
              <a:spLocks noChangeArrowheads="1"/>
            </p:cNvSpPr>
            <p:nvPr/>
          </p:nvSpPr>
          <p:spPr bwMode="auto">
            <a:xfrm>
              <a:off x="707" y="2641"/>
              <a:ext cx="4810" cy="288"/>
            </a:xfrm>
            <a:prstGeom prst="rect">
              <a:avLst/>
            </a:prstGeom>
            <a:solidFill>
              <a:srgbClr val="D1D1FF"/>
            </a:solidFill>
            <a:ln w="25400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lIns="0" rIns="0"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r>
                <a:rPr lang="ru-RU" sz="2400" b="1">
                  <a:latin typeface="Arial" charset="0"/>
                </a:rPr>
                <a:t>   Все символы несут одинаковую информацию:</a:t>
              </a:r>
            </a:p>
          </p:txBody>
        </p:sp>
        <p:sp>
          <p:nvSpPr>
            <p:cNvPr id="3085" name="Oval 31"/>
            <p:cNvSpPr>
              <a:spLocks noChangeArrowheads="1"/>
            </p:cNvSpPr>
            <p:nvPr/>
          </p:nvSpPr>
          <p:spPr bwMode="auto">
            <a:xfrm>
              <a:off x="372" y="2574"/>
              <a:ext cx="409" cy="418"/>
            </a:xfrm>
            <a:prstGeom prst="ellipse">
              <a:avLst/>
            </a:prstGeom>
            <a:solidFill>
              <a:srgbClr val="00008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ru-RU" sz="4400" b="1">
                  <a:solidFill>
                    <a:schemeClr val="bg1"/>
                  </a:solidFill>
                  <a:latin typeface="Arial Black" pitchFamily="34" charset="0"/>
                </a:rPr>
                <a:t>!</a:t>
              </a:r>
            </a:p>
          </p:txBody>
        </p:sp>
      </p:grp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2754313" y="5397500"/>
            <a:ext cx="3389323" cy="860425"/>
            <a:chOff x="1747" y="709"/>
            <a:chExt cx="2222" cy="542"/>
          </a:xfrm>
        </p:grpSpPr>
        <p:sp>
          <p:nvSpPr>
            <p:cNvPr id="69648" name="AutoShape 4"/>
            <p:cNvSpPr>
              <a:spLocks noChangeArrowheads="1"/>
            </p:cNvSpPr>
            <p:nvPr/>
          </p:nvSpPr>
          <p:spPr bwMode="auto">
            <a:xfrm>
              <a:off x="1747" y="709"/>
              <a:ext cx="2222" cy="542"/>
            </a:xfrm>
            <a:prstGeom prst="roundRect">
              <a:avLst>
                <a:gd name="adj" fmla="val 16667"/>
              </a:avLst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aphicFrame>
          <p:nvGraphicFramePr>
            <p:cNvPr id="3074" name="Object 15"/>
            <p:cNvGraphicFramePr>
              <a:graphicFrameLocks noChangeAspect="1"/>
            </p:cNvGraphicFramePr>
            <p:nvPr/>
          </p:nvGraphicFramePr>
          <p:xfrm>
            <a:off x="2111" y="709"/>
            <a:ext cx="1610" cy="536"/>
          </p:xfrm>
          <a:graphic>
            <a:graphicData uri="http://schemas.openxmlformats.org/presentationml/2006/ole">
              <p:oleObj spid="_x0000_s5122" name="Формула" r:id="rId3" imgW="647640" imgH="215640" progId="Equation.3">
                <p:embed/>
              </p:oleObj>
            </a:graphicData>
          </a:graphic>
        </p:graphicFrame>
      </p:grpSp>
      <p:sp>
        <p:nvSpPr>
          <p:cNvPr id="145425" name="AutoShape 17"/>
          <p:cNvSpPr>
            <a:spLocks noChangeArrowheads="1"/>
          </p:cNvSpPr>
          <p:nvPr/>
        </p:nvSpPr>
        <p:spPr bwMode="auto">
          <a:xfrm>
            <a:off x="6286512" y="5572140"/>
            <a:ext cx="2857488" cy="590549"/>
          </a:xfrm>
          <a:prstGeom prst="wedgeRoundRectCallout">
            <a:avLst>
              <a:gd name="adj1" fmla="val -74111"/>
              <a:gd name="adj2" fmla="val 7116"/>
              <a:gd name="adj3" fmla="val 16667"/>
            </a:avLst>
          </a:prstGeom>
          <a:solidFill>
            <a:srgbClr val="D1D1FF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dirty="0"/>
              <a:t>мощность алфавита</a:t>
            </a:r>
          </a:p>
        </p:txBody>
      </p:sp>
      <p:sp>
        <p:nvSpPr>
          <p:cNvPr id="3" name="AutoShape 17"/>
          <p:cNvSpPr>
            <a:spLocks noChangeArrowheads="1"/>
          </p:cNvSpPr>
          <p:nvPr/>
        </p:nvSpPr>
        <p:spPr bwMode="auto">
          <a:xfrm>
            <a:off x="214282" y="5741988"/>
            <a:ext cx="2519393" cy="779462"/>
          </a:xfrm>
          <a:prstGeom prst="wedgeRoundRectCallout">
            <a:avLst>
              <a:gd name="adj1" fmla="val 74681"/>
              <a:gd name="adj2" fmla="val -37981"/>
              <a:gd name="adj3" fmla="val 16667"/>
            </a:avLst>
          </a:prstGeom>
          <a:solidFill>
            <a:srgbClr val="D1D1FF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dirty="0"/>
              <a:t>информационная емкость символа</a:t>
            </a:r>
          </a:p>
        </p:txBody>
      </p:sp>
      <p:sp>
        <p:nvSpPr>
          <p:cNvPr id="13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Управляющая кнопка: возврат 13">
            <a:hlinkClick r:id="rId4" action="ppaction://hlinksldjump" highlightClick="1"/>
          </p:cNvPr>
          <p:cNvSpPr/>
          <p:nvPr/>
        </p:nvSpPr>
        <p:spPr bwMode="auto">
          <a:xfrm>
            <a:off x="8286776" y="6286520"/>
            <a:ext cx="785786" cy="500042"/>
          </a:xfrm>
          <a:prstGeom prst="actionButtonReturn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1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10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310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310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310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310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310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69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45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42" grpId="0" animBg="1"/>
      <p:bldP spid="131092" grpId="0" build="p"/>
      <p:bldP spid="145425" grpId="0" animBg="1"/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92" name="Rectangle 20"/>
          <p:cNvSpPr>
            <a:spLocks noChangeArrowheads="1"/>
          </p:cNvSpPr>
          <p:nvPr/>
        </p:nvSpPr>
        <p:spPr bwMode="auto">
          <a:xfrm>
            <a:off x="285720" y="785794"/>
            <a:ext cx="8137525" cy="4078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8775" indent="-358775"/>
            <a:r>
              <a:rPr lang="ru-RU" sz="2000" b="1" dirty="0"/>
              <a:t>Вероятность события</a:t>
            </a:r>
            <a:r>
              <a:rPr lang="ru-RU" sz="2000" dirty="0"/>
              <a:t> </a:t>
            </a:r>
            <a:r>
              <a:rPr lang="ru-RU" b="1" dirty="0" smtClean="0"/>
              <a:t>(</a:t>
            </a:r>
            <a:r>
              <a:rPr lang="ru-RU" b="1" dirty="0" err="1" smtClean="0"/>
              <a:t>р</a:t>
            </a:r>
            <a:r>
              <a:rPr lang="ru-RU" b="1" dirty="0" smtClean="0"/>
              <a:t>)</a:t>
            </a:r>
            <a:r>
              <a:rPr lang="ru-RU" sz="2000" dirty="0" smtClean="0"/>
              <a:t> – </a:t>
            </a:r>
            <a:r>
              <a:rPr lang="ru-RU" sz="2000" dirty="0"/>
              <a:t>число от 0 до 1, показывающее, как часто </a:t>
            </a:r>
            <a:r>
              <a:rPr lang="ru-RU" sz="2000" dirty="0">
                <a:latin typeface="+mn-lt"/>
              </a:rPr>
              <a:t>случается это событие в большой </a:t>
            </a:r>
            <a:r>
              <a:rPr lang="ru-RU" sz="2000" dirty="0"/>
              <a:t>серии одинаковых опытов</a:t>
            </a:r>
            <a:r>
              <a:rPr lang="ru-RU" sz="2000" dirty="0" smtClean="0"/>
              <a:t>.</a:t>
            </a:r>
          </a:p>
          <a:p>
            <a:pPr marL="358775" indent="-358775"/>
            <a:endParaRPr lang="ru-RU" sz="2000" dirty="0"/>
          </a:p>
          <a:p>
            <a:pPr marL="358775" indent="-358775"/>
            <a:r>
              <a:rPr lang="en-US" sz="2000" dirty="0"/>
              <a:t>   </a:t>
            </a:r>
            <a:r>
              <a:rPr lang="ru-RU" sz="2000" dirty="0"/>
              <a:t>	   </a:t>
            </a:r>
            <a:r>
              <a:rPr lang="en-US" sz="2000" b="1" dirty="0"/>
              <a:t>p = 0</a:t>
            </a:r>
            <a:r>
              <a:rPr lang="en-US" sz="2000" dirty="0"/>
              <a:t>	</a:t>
            </a:r>
            <a:r>
              <a:rPr lang="ru-RU" sz="2000" dirty="0"/>
              <a:t>событие </a:t>
            </a:r>
            <a:r>
              <a:rPr lang="ru-RU" sz="2000" b="1" dirty="0"/>
              <a:t>никогда</a:t>
            </a:r>
            <a:r>
              <a:rPr lang="ru-RU" sz="2000" dirty="0"/>
              <a:t> не происходит </a:t>
            </a:r>
            <a:br>
              <a:rPr lang="ru-RU" sz="2000" dirty="0"/>
            </a:br>
            <a:r>
              <a:rPr lang="ru-RU" sz="2000" dirty="0"/>
              <a:t>		(нет неопределенности)</a:t>
            </a:r>
          </a:p>
          <a:p>
            <a:pPr marL="358775" indent="-358775">
              <a:spcBef>
                <a:spcPct val="25000"/>
              </a:spcBef>
            </a:pPr>
            <a:r>
              <a:rPr lang="en-US" sz="2000" dirty="0"/>
              <a:t>  </a:t>
            </a:r>
            <a:r>
              <a:rPr lang="ru-RU" sz="2000" dirty="0"/>
              <a:t>	</a:t>
            </a:r>
            <a:r>
              <a:rPr lang="en-US" sz="2000" dirty="0"/>
              <a:t>   </a:t>
            </a:r>
            <a:r>
              <a:rPr lang="en-US" sz="2000" b="1" dirty="0"/>
              <a:t>p = 0,5</a:t>
            </a:r>
            <a:r>
              <a:rPr lang="en-US" sz="2000" dirty="0"/>
              <a:t>	 </a:t>
            </a:r>
            <a:r>
              <a:rPr lang="ru-RU" sz="2000" dirty="0"/>
              <a:t>событие происходит</a:t>
            </a:r>
            <a:r>
              <a:rPr lang="en-US" sz="2000" dirty="0"/>
              <a:t> </a:t>
            </a:r>
            <a:r>
              <a:rPr lang="ru-RU" sz="2000" dirty="0"/>
              <a:t>в половине </a:t>
            </a:r>
            <a:br>
              <a:rPr lang="ru-RU" sz="2000" dirty="0"/>
            </a:br>
            <a:r>
              <a:rPr lang="ru-RU" sz="2000" dirty="0"/>
              <a:t>                 случаев (</a:t>
            </a:r>
            <a:r>
              <a:rPr lang="ru-RU" sz="2000" dirty="0">
                <a:solidFill>
                  <a:schemeClr val="accent2"/>
                </a:solidFill>
              </a:rPr>
              <a:t>есть неопределенность</a:t>
            </a:r>
            <a:r>
              <a:rPr lang="ru-RU" sz="2000" dirty="0"/>
              <a:t>)</a:t>
            </a:r>
          </a:p>
          <a:p>
            <a:pPr marL="358775" indent="-358775">
              <a:spcBef>
                <a:spcPct val="25000"/>
              </a:spcBef>
            </a:pPr>
            <a:r>
              <a:rPr lang="ru-RU" sz="2000" dirty="0"/>
              <a:t>	</a:t>
            </a:r>
            <a:r>
              <a:rPr lang="en-US" sz="2000" dirty="0"/>
              <a:t>   </a:t>
            </a:r>
            <a:r>
              <a:rPr lang="en-US" sz="2000" b="1" dirty="0"/>
              <a:t>p = </a:t>
            </a:r>
            <a:r>
              <a:rPr lang="ru-RU" sz="2000" b="1" dirty="0"/>
              <a:t>1</a:t>
            </a:r>
            <a:r>
              <a:rPr lang="en-US" sz="2000" dirty="0"/>
              <a:t>	</a:t>
            </a:r>
            <a:r>
              <a:rPr lang="ru-RU" sz="2000" dirty="0"/>
              <a:t>событие происходит </a:t>
            </a:r>
            <a:r>
              <a:rPr lang="ru-RU" sz="2000" b="1" dirty="0"/>
              <a:t>всегда</a:t>
            </a:r>
            <a:r>
              <a:rPr lang="ru-RU" sz="2000" dirty="0"/>
              <a:t> </a:t>
            </a:r>
            <a:br>
              <a:rPr lang="ru-RU" sz="2000" dirty="0"/>
            </a:br>
            <a:r>
              <a:rPr lang="ru-RU" sz="2000" dirty="0"/>
              <a:t>		(нет неопределенности)</a:t>
            </a:r>
            <a:br>
              <a:rPr lang="ru-RU" sz="2000" dirty="0"/>
            </a:br>
            <a:endParaRPr lang="ru-RU" sz="2000" dirty="0"/>
          </a:p>
          <a:p>
            <a:pPr marL="358775" indent="-358775">
              <a:spcBef>
                <a:spcPct val="25000"/>
              </a:spcBef>
            </a:pPr>
            <a:r>
              <a:rPr lang="ru-RU" sz="2000" b="1" dirty="0" smtClean="0"/>
              <a:t>Полная </a:t>
            </a:r>
            <a:r>
              <a:rPr lang="ru-RU" sz="2000" b="1" dirty="0"/>
              <a:t>система событий:</a:t>
            </a:r>
            <a:r>
              <a:rPr lang="ru-RU" sz="2000" dirty="0"/>
              <a:t> одно из </a:t>
            </a:r>
            <a:r>
              <a:rPr lang="en-US" sz="2000" dirty="0"/>
              <a:t>N </a:t>
            </a:r>
            <a:r>
              <a:rPr lang="ru-RU" sz="2000" dirty="0"/>
              <a:t>событий обязательно произойдет (и только одно!). </a:t>
            </a:r>
            <a:r>
              <a:rPr lang="ru-RU" sz="2000" dirty="0" smtClean="0"/>
              <a:t>    </a:t>
            </a:r>
            <a:endParaRPr lang="ru-RU" sz="2000" b="1" dirty="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42852"/>
            <a:ext cx="9001156" cy="460375"/>
          </a:xfrm>
          <a:solidFill>
            <a:srgbClr val="FFC000"/>
          </a:solidFill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Содержательный подход и вероятность</a:t>
            </a:r>
          </a:p>
        </p:txBody>
      </p:sp>
      <p:graphicFrame>
        <p:nvGraphicFramePr>
          <p:cNvPr id="131097" name="Object 25"/>
          <p:cNvGraphicFramePr>
            <a:graphicFrameLocks noChangeAspect="1"/>
          </p:cNvGraphicFramePr>
          <p:nvPr>
            <p:ph sz="quarter" idx="2"/>
          </p:nvPr>
        </p:nvGraphicFramePr>
        <p:xfrm>
          <a:off x="357188" y="5643563"/>
          <a:ext cx="4606925" cy="560387"/>
        </p:xfrm>
        <a:graphic>
          <a:graphicData uri="http://schemas.openxmlformats.org/presentationml/2006/ole">
            <p:oleObj spid="_x0000_s6146" name="Формула" r:id="rId3" imgW="1879560" imgH="228600" progId="Equation.3">
              <p:embed/>
            </p:oleObj>
          </a:graphicData>
        </a:graphic>
      </p:graphicFrame>
      <p:grpSp>
        <p:nvGrpSpPr>
          <p:cNvPr id="17" name="Группа 16"/>
          <p:cNvGrpSpPr/>
          <p:nvPr/>
        </p:nvGrpSpPr>
        <p:grpSpPr>
          <a:xfrm>
            <a:off x="0" y="4675199"/>
            <a:ext cx="9001156" cy="1111255"/>
            <a:chOff x="214282" y="5032389"/>
            <a:chExt cx="9001156" cy="1111255"/>
          </a:xfrm>
        </p:grpSpPr>
        <p:sp>
          <p:nvSpPr>
            <p:cNvPr id="16" name="AutoShape 4"/>
            <p:cNvSpPr>
              <a:spLocks noChangeArrowheads="1"/>
            </p:cNvSpPr>
            <p:nvPr/>
          </p:nvSpPr>
          <p:spPr bwMode="auto">
            <a:xfrm>
              <a:off x="5357786" y="5429264"/>
              <a:ext cx="1352550" cy="571504"/>
            </a:xfrm>
            <a:prstGeom prst="roundRect">
              <a:avLst>
                <a:gd name="adj" fmla="val 16667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en-US" b="1" dirty="0" smtClean="0"/>
            </a:p>
            <a:p>
              <a:pPr algn="ctr">
                <a:defRPr/>
              </a:pPr>
              <a:r>
                <a:rPr lang="en-US" b="1" dirty="0" smtClean="0"/>
                <a:t>p=</a:t>
              </a:r>
              <a:r>
                <a:rPr lang="ru-RU" b="1" dirty="0" smtClean="0"/>
                <a:t> 1/</a:t>
              </a:r>
              <a:r>
                <a:rPr lang="en-US" b="1" dirty="0" smtClean="0"/>
                <a:t>N</a:t>
              </a:r>
            </a:p>
            <a:p>
              <a:pPr>
                <a:defRPr/>
              </a:pPr>
              <a:endParaRPr lang="ru-RU" dirty="0"/>
            </a:p>
          </p:txBody>
        </p:sp>
        <p:sp>
          <p:nvSpPr>
            <p:cNvPr id="131098" name="Rectangle 26"/>
            <p:cNvSpPr>
              <a:spLocks noChangeArrowheads="1"/>
            </p:cNvSpPr>
            <p:nvPr/>
          </p:nvSpPr>
          <p:spPr bwMode="auto">
            <a:xfrm>
              <a:off x="214282" y="5032389"/>
              <a:ext cx="7286676" cy="6111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469900" indent="-469900">
                <a:lnSpc>
                  <a:spcPct val="90000"/>
                </a:lnSpc>
                <a:buClr>
                  <a:schemeClr val="accent2"/>
                </a:buClr>
                <a:buFont typeface="Wingdings" pitchFamily="2" charset="2"/>
                <a:buNone/>
                <a:tabLst>
                  <a:tab pos="722313" algn="l"/>
                </a:tabLst>
              </a:pPr>
              <a:r>
                <a:rPr lang="en-US" sz="2400" i="1" dirty="0">
                  <a:latin typeface="Times New Roman" pitchFamily="18" charset="0"/>
                </a:rPr>
                <a:t>p</a:t>
              </a:r>
              <a:r>
                <a:rPr lang="en-US" sz="2400" i="1" baseline="-25000" dirty="0">
                  <a:latin typeface="Times New Roman" pitchFamily="18" charset="0"/>
                </a:rPr>
                <a:t>i</a:t>
              </a:r>
              <a:r>
                <a:rPr lang="ru-RU" sz="2400" i="1" dirty="0">
                  <a:latin typeface="Times New Roman" pitchFamily="18" charset="0"/>
                </a:rPr>
                <a:t> </a:t>
              </a:r>
              <a:r>
                <a:rPr lang="en-US" sz="2400" i="1" dirty="0">
                  <a:latin typeface="Times New Roman" pitchFamily="18" charset="0"/>
                </a:rPr>
                <a:t> </a:t>
              </a:r>
              <a:r>
                <a:rPr lang="en-US" sz="2000" dirty="0"/>
                <a:t>– </a:t>
              </a:r>
              <a:r>
                <a:rPr lang="ru-RU" sz="2000" dirty="0"/>
                <a:t>вероятность выбора </a:t>
              </a:r>
              <a:r>
                <a:rPr lang="en-US" sz="2000" i="1" dirty="0" err="1">
                  <a:latin typeface="Times New Roman" pitchFamily="18" charset="0"/>
                </a:rPr>
                <a:t>i</a:t>
              </a:r>
              <a:r>
                <a:rPr lang="en-US" sz="2000" dirty="0"/>
                <a:t>-</a:t>
              </a:r>
              <a:r>
                <a:rPr lang="ru-RU" sz="2000" dirty="0"/>
                <a:t>ого варианта (</a:t>
              </a:r>
              <a:r>
                <a:rPr lang="en-US" sz="2000" i="1" dirty="0" err="1">
                  <a:latin typeface="Times New Roman" pitchFamily="18" charset="0"/>
                </a:rPr>
                <a:t>i</a:t>
              </a:r>
              <a:r>
                <a:rPr lang="en-US" sz="2000" dirty="0"/>
                <a:t>=</a:t>
              </a:r>
              <a:r>
                <a:rPr lang="en-US" sz="2000" i="1" dirty="0">
                  <a:latin typeface="Times New Roman" pitchFamily="18" charset="0"/>
                </a:rPr>
                <a:t>1</a:t>
              </a:r>
              <a:r>
                <a:rPr lang="en-US" sz="2000" dirty="0"/>
                <a:t>,…,</a:t>
              </a:r>
              <a:r>
                <a:rPr lang="en-US" sz="2000" i="1" dirty="0">
                  <a:latin typeface="Times New Roman" pitchFamily="18" charset="0"/>
                </a:rPr>
                <a:t>N</a:t>
              </a:r>
              <a:r>
                <a:rPr lang="ru-RU" sz="2000" dirty="0" smtClean="0"/>
                <a:t>)</a:t>
              </a:r>
              <a:endParaRPr lang="en-US" sz="3200" b="1" dirty="0"/>
            </a:p>
          </p:txBody>
        </p:sp>
        <p:sp>
          <p:nvSpPr>
            <p:cNvPr id="19" name="AutoShape 4"/>
            <p:cNvSpPr>
              <a:spLocks noChangeArrowheads="1"/>
            </p:cNvSpPr>
            <p:nvPr/>
          </p:nvSpPr>
          <p:spPr bwMode="auto">
            <a:xfrm>
              <a:off x="7286612" y="5214950"/>
              <a:ext cx="1928826" cy="928694"/>
            </a:xfrm>
            <a:prstGeom prst="roundRect">
              <a:avLst>
                <a:gd name="adj" fmla="val 16667"/>
              </a:avLst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en-US" b="1" dirty="0" smtClean="0"/>
            </a:p>
            <a:p>
              <a:pPr>
                <a:defRPr/>
              </a:pPr>
              <a:endParaRPr lang="ru-RU" dirty="0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5786446" y="1857364"/>
            <a:ext cx="3186122" cy="1828800"/>
            <a:chOff x="5786446" y="1857364"/>
            <a:chExt cx="3186122" cy="1828800"/>
          </a:xfrm>
        </p:grpSpPr>
        <p:pic>
          <p:nvPicPr>
            <p:cNvPr id="10" name="Picture 4" descr="C:\Documents and Settings\Татьяна\Мои документы\Мои рисунки\MB900413170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86446" y="1857364"/>
              <a:ext cx="1828800" cy="1828800"/>
            </a:xfrm>
            <a:prstGeom prst="rect">
              <a:avLst/>
            </a:prstGeom>
            <a:noFill/>
          </p:spPr>
        </p:pic>
        <p:pic>
          <p:nvPicPr>
            <p:cNvPr id="11" name="Picture 5" descr="C:\Documents and Settings\Татьяна\Мои документы\Мои рисунки\MB900413172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143768" y="1857364"/>
              <a:ext cx="1828800" cy="1828800"/>
            </a:xfrm>
            <a:prstGeom prst="rect">
              <a:avLst/>
            </a:prstGeom>
            <a:noFill/>
          </p:spPr>
        </p:pic>
      </p:grpSp>
      <p:sp>
        <p:nvSpPr>
          <p:cNvPr id="12" name="TextBox 11"/>
          <p:cNvSpPr txBox="1"/>
          <p:nvPr/>
        </p:nvSpPr>
        <p:spPr>
          <a:xfrm>
            <a:off x="6286512" y="3714752"/>
            <a:ext cx="2582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n-US" b="1" dirty="0" smtClean="0"/>
              <a:t>p</a:t>
            </a:r>
            <a:r>
              <a:rPr lang="ru-RU" sz="1200" b="1" dirty="0" err="1" smtClean="0"/>
              <a:t>з</a:t>
            </a:r>
            <a:r>
              <a:rPr lang="en-US" b="1" dirty="0" smtClean="0"/>
              <a:t> = </a:t>
            </a:r>
            <a:r>
              <a:rPr lang="ru-RU" b="1" dirty="0" smtClean="0"/>
              <a:t>1/2      </a:t>
            </a:r>
            <a:r>
              <a:rPr lang="en-US" b="1" dirty="0" smtClean="0"/>
              <a:t>p</a:t>
            </a:r>
            <a:r>
              <a:rPr lang="ru-RU" sz="1200" b="1" dirty="0" smtClean="0"/>
              <a:t>к</a:t>
            </a:r>
            <a:r>
              <a:rPr lang="en-US" b="1" dirty="0" smtClean="0"/>
              <a:t> =</a:t>
            </a:r>
            <a:r>
              <a:rPr lang="ru-RU" b="1" dirty="0" smtClean="0"/>
              <a:t>1/2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428728" y="6215082"/>
            <a:ext cx="6500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b="1" dirty="0" smtClean="0"/>
              <a:t>p</a:t>
            </a:r>
            <a:r>
              <a:rPr lang="ru-RU" sz="1200" b="1" dirty="0" err="1" smtClean="0"/>
              <a:t>з</a:t>
            </a:r>
            <a:r>
              <a:rPr lang="en-US" b="1" dirty="0" smtClean="0"/>
              <a:t> = 0,5</a:t>
            </a:r>
            <a:r>
              <a:rPr lang="ru-RU" b="1" dirty="0" smtClean="0"/>
              <a:t>      </a:t>
            </a:r>
            <a:r>
              <a:rPr lang="en-US" b="1" dirty="0" smtClean="0"/>
              <a:t>p</a:t>
            </a:r>
            <a:r>
              <a:rPr lang="ru-RU" sz="1200" b="1" dirty="0" smtClean="0"/>
              <a:t>к</a:t>
            </a:r>
            <a:r>
              <a:rPr lang="en-US" b="1" dirty="0" smtClean="0"/>
              <a:t> = 0,5</a:t>
            </a:r>
            <a:r>
              <a:rPr lang="ru-RU" b="1" dirty="0" smtClean="0"/>
              <a:t>         </a:t>
            </a:r>
            <a:r>
              <a:rPr lang="en-US" b="1" dirty="0" smtClean="0"/>
              <a:t>p</a:t>
            </a:r>
            <a:r>
              <a:rPr lang="ru-RU" sz="1200" b="1" dirty="0" err="1" smtClean="0"/>
              <a:t>з</a:t>
            </a:r>
            <a:r>
              <a:rPr lang="en-US" b="1" dirty="0" smtClean="0"/>
              <a:t> </a:t>
            </a:r>
            <a:r>
              <a:rPr lang="ru-RU" b="1" dirty="0" smtClean="0"/>
              <a:t>+</a:t>
            </a:r>
            <a:r>
              <a:rPr lang="en-US" b="1" dirty="0" smtClean="0"/>
              <a:t>p</a:t>
            </a:r>
            <a:r>
              <a:rPr lang="ru-RU" sz="1200" b="1" dirty="0" err="1" smtClean="0"/>
              <a:t>к</a:t>
            </a:r>
            <a:r>
              <a:rPr lang="en-US" b="1" dirty="0" smtClean="0"/>
              <a:t> = </a:t>
            </a:r>
            <a:r>
              <a:rPr lang="ru-RU" b="1" dirty="0" smtClean="0"/>
              <a:t>1/2 +</a:t>
            </a:r>
            <a:r>
              <a:rPr lang="en-US" b="1" dirty="0" smtClean="0"/>
              <a:t> </a:t>
            </a:r>
            <a:r>
              <a:rPr lang="ru-RU" b="1" dirty="0" smtClean="0"/>
              <a:t>1/2 =1         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14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18" name="Object 15"/>
          <p:cNvGraphicFramePr>
            <a:graphicFrameLocks noChangeAspect="1"/>
          </p:cNvGraphicFramePr>
          <p:nvPr/>
        </p:nvGraphicFramePr>
        <p:xfrm>
          <a:off x="7143768" y="4857760"/>
          <a:ext cx="1857375" cy="944578"/>
        </p:xfrm>
        <a:graphic>
          <a:graphicData uri="http://schemas.openxmlformats.org/presentationml/2006/ole">
            <p:oleObj spid="_x0000_s6147" name="Формула" r:id="rId6" imgW="647640" imgH="419040" progId="Equation.3">
              <p:embed/>
            </p:oleObj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6583094" y="5143512"/>
            <a:ext cx="4892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ym typeface="Symbol"/>
              </a:rPr>
              <a:t></a:t>
            </a:r>
            <a:endParaRPr lang="ru-RU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1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10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10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310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310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31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92" grpId="0" uiExpand="1" build="p"/>
      <p:bldP spid="12" grpId="0"/>
      <p:bldP spid="13" grpId="0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2671763" y="2782888"/>
            <a:ext cx="1352550" cy="915987"/>
            <a:chOff x="2329" y="1806"/>
            <a:chExt cx="852" cy="577"/>
          </a:xfrm>
          <a:solidFill>
            <a:srgbClr val="FFC000"/>
          </a:solidFill>
        </p:grpSpPr>
        <p:sp>
          <p:nvSpPr>
            <p:cNvPr id="3094" name="AutoShape 4"/>
            <p:cNvSpPr>
              <a:spLocks noChangeArrowheads="1"/>
            </p:cNvSpPr>
            <p:nvPr/>
          </p:nvSpPr>
          <p:spPr bwMode="auto">
            <a:xfrm>
              <a:off x="2329" y="1823"/>
              <a:ext cx="852" cy="560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aphicFrame>
          <p:nvGraphicFramePr>
            <p:cNvPr id="5126" name="Object 5"/>
            <p:cNvGraphicFramePr>
              <a:graphicFrameLocks noChangeAspect="1"/>
            </p:cNvGraphicFramePr>
            <p:nvPr/>
          </p:nvGraphicFramePr>
          <p:xfrm>
            <a:off x="2403" y="1806"/>
            <a:ext cx="691" cy="549"/>
          </p:xfrm>
          <a:graphic>
            <a:graphicData uri="http://schemas.openxmlformats.org/presentationml/2006/ole">
              <p:oleObj spid="_x0000_s7174" name="Формула" r:id="rId3" imgW="495000" imgH="393480" progId="Equation.3">
                <p:embed/>
              </p:oleObj>
            </a:graphicData>
          </a:graphic>
        </p:graphicFrame>
      </p:grpSp>
      <p:sp>
        <p:nvSpPr>
          <p:cNvPr id="5130" name="Rectangle 6"/>
          <p:cNvSpPr>
            <a:spLocks noChangeArrowheads="1"/>
          </p:cNvSpPr>
          <p:nvPr/>
        </p:nvSpPr>
        <p:spPr bwMode="auto">
          <a:xfrm>
            <a:off x="522288" y="906463"/>
            <a:ext cx="6362700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buClr>
                <a:schemeClr val="accent2"/>
              </a:buClr>
              <a:buFont typeface="Wingdings" pitchFamily="2" charset="2"/>
              <a:buNone/>
              <a:tabLst>
                <a:tab pos="722313" algn="l"/>
              </a:tabLst>
            </a:pPr>
            <a:r>
              <a:rPr lang="ru-RU" sz="2400"/>
              <a:t>Вычисление вероятности</a:t>
            </a:r>
            <a:endParaRPr lang="en-US" sz="2400"/>
          </a:p>
        </p:txBody>
      </p:sp>
      <p:sp>
        <p:nvSpPr>
          <p:cNvPr id="145422" name="Rectangle 14"/>
          <p:cNvSpPr>
            <a:spLocks noChangeArrowheads="1"/>
          </p:cNvSpPr>
          <p:nvPr/>
        </p:nvSpPr>
        <p:spPr bwMode="auto">
          <a:xfrm>
            <a:off x="542925" y="1289050"/>
            <a:ext cx="7980363" cy="144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76213" indent="-176213" algn="just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None/>
              <a:tabLst>
                <a:tab pos="722313" algn="l"/>
              </a:tabLst>
            </a:pPr>
            <a:r>
              <a:rPr lang="ru-RU" sz="2400" b="1" dirty="0"/>
              <a:t>Задача.</a:t>
            </a:r>
            <a:r>
              <a:rPr lang="ru-RU" sz="2400" dirty="0"/>
              <a:t> В пруду живут 100 рыб, из них 20 карасей, 30 пескарей, а остальные – окуни. Какова вероятность поймать карася (пескаря, окуня), если все рыбы одинаково голодны?</a:t>
            </a:r>
            <a:endParaRPr lang="en-US" sz="2400" dirty="0"/>
          </a:p>
        </p:txBody>
      </p:sp>
      <p:sp>
        <p:nvSpPr>
          <p:cNvPr id="145423" name="Rectangle 15"/>
          <p:cNvSpPr>
            <a:spLocks noChangeArrowheads="1"/>
          </p:cNvSpPr>
          <p:nvPr/>
        </p:nvSpPr>
        <p:spPr bwMode="auto">
          <a:xfrm>
            <a:off x="561975" y="2998788"/>
            <a:ext cx="19685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76213" indent="-176213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None/>
              <a:tabLst>
                <a:tab pos="722313" algn="l"/>
              </a:tabLst>
            </a:pPr>
            <a:r>
              <a:rPr lang="ru-RU" sz="2400" b="1"/>
              <a:t>Формула:</a:t>
            </a:r>
            <a:r>
              <a:rPr lang="ru-RU" sz="2400"/>
              <a:t> </a:t>
            </a:r>
            <a:endParaRPr lang="en-US" sz="2400"/>
          </a:p>
        </p:txBody>
      </p:sp>
      <p:sp>
        <p:nvSpPr>
          <p:cNvPr id="145425" name="AutoShape 17"/>
          <p:cNvSpPr>
            <a:spLocks noChangeArrowheads="1"/>
          </p:cNvSpPr>
          <p:nvPr/>
        </p:nvSpPr>
        <p:spPr bwMode="auto">
          <a:xfrm>
            <a:off x="4357688" y="2724150"/>
            <a:ext cx="3675062" cy="427038"/>
          </a:xfrm>
          <a:prstGeom prst="wedgeRoundRectCallout">
            <a:avLst>
              <a:gd name="adj1" fmla="val -65074"/>
              <a:gd name="adj2" fmla="val 34759"/>
              <a:gd name="adj3" fmla="val 16667"/>
            </a:avLst>
          </a:prstGeom>
          <a:solidFill>
            <a:srgbClr val="D1D1FF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/>
              <a:t>число «нужных» событий</a:t>
            </a:r>
          </a:p>
        </p:txBody>
      </p:sp>
      <p:sp>
        <p:nvSpPr>
          <p:cNvPr id="145426" name="AutoShape 18"/>
          <p:cNvSpPr>
            <a:spLocks noChangeArrowheads="1"/>
          </p:cNvSpPr>
          <p:nvPr/>
        </p:nvSpPr>
        <p:spPr bwMode="auto">
          <a:xfrm>
            <a:off x="4357688" y="3278188"/>
            <a:ext cx="3675062" cy="427037"/>
          </a:xfrm>
          <a:prstGeom prst="wedgeRoundRectCallout">
            <a:avLst>
              <a:gd name="adj1" fmla="val -64861"/>
              <a:gd name="adj2" fmla="val -29926"/>
              <a:gd name="adj3" fmla="val 16667"/>
            </a:avLst>
          </a:prstGeom>
          <a:solidFill>
            <a:srgbClr val="D1D1FF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/>
              <a:t>общее число событий</a:t>
            </a:r>
          </a:p>
        </p:txBody>
      </p:sp>
      <p:sp>
        <p:nvSpPr>
          <p:cNvPr id="145427" name="Rectangle 19"/>
          <p:cNvSpPr>
            <a:spLocks noChangeArrowheads="1"/>
          </p:cNvSpPr>
          <p:nvPr/>
        </p:nvSpPr>
        <p:spPr bwMode="auto">
          <a:xfrm>
            <a:off x="561975" y="3802063"/>
            <a:ext cx="19685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76213" indent="-176213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None/>
              <a:tabLst>
                <a:tab pos="722313" algn="l"/>
              </a:tabLst>
            </a:pPr>
            <a:r>
              <a:rPr lang="ru-RU" sz="2400" b="1"/>
              <a:t>Решение:</a:t>
            </a:r>
            <a:r>
              <a:rPr lang="ru-RU" sz="2400"/>
              <a:t> </a:t>
            </a:r>
            <a:endParaRPr lang="en-US" sz="2400"/>
          </a:p>
        </p:txBody>
      </p:sp>
      <p:sp>
        <p:nvSpPr>
          <p:cNvPr id="145429" name="Rectangle 21"/>
          <p:cNvSpPr>
            <a:spLocks noChangeArrowheads="1"/>
          </p:cNvSpPr>
          <p:nvPr/>
        </p:nvSpPr>
        <p:spPr bwMode="auto">
          <a:xfrm>
            <a:off x="609600" y="4321175"/>
            <a:ext cx="1095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/>
              <a:t>караси</a:t>
            </a:r>
          </a:p>
        </p:txBody>
      </p:sp>
      <p:graphicFrame>
        <p:nvGraphicFramePr>
          <p:cNvPr id="145432" name="Object 24"/>
          <p:cNvGraphicFramePr>
            <a:graphicFrameLocks noChangeAspect="1"/>
          </p:cNvGraphicFramePr>
          <p:nvPr/>
        </p:nvGraphicFramePr>
        <p:xfrm>
          <a:off x="1866900" y="4143375"/>
          <a:ext cx="2432050" cy="784225"/>
        </p:xfrm>
        <a:graphic>
          <a:graphicData uri="http://schemas.openxmlformats.org/presentationml/2006/ole">
            <p:oleObj spid="_x0000_s7170" name="Формула" r:id="rId4" imgW="1218960" imgH="393480" progId="Equation.3">
              <p:embed/>
            </p:oleObj>
          </a:graphicData>
        </a:graphic>
      </p:graphicFrame>
      <p:sp>
        <p:nvSpPr>
          <p:cNvPr id="145433" name="Rectangle 25"/>
          <p:cNvSpPr>
            <a:spLocks noChangeArrowheads="1"/>
          </p:cNvSpPr>
          <p:nvPr/>
        </p:nvSpPr>
        <p:spPr bwMode="auto">
          <a:xfrm>
            <a:off x="619125" y="5160963"/>
            <a:ext cx="12557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/>
              <a:t>пескари</a:t>
            </a:r>
          </a:p>
        </p:txBody>
      </p:sp>
      <p:graphicFrame>
        <p:nvGraphicFramePr>
          <p:cNvPr id="145434" name="Object 26"/>
          <p:cNvGraphicFramePr>
            <a:graphicFrameLocks noChangeAspect="1"/>
          </p:cNvGraphicFramePr>
          <p:nvPr/>
        </p:nvGraphicFramePr>
        <p:xfrm>
          <a:off x="1866900" y="4954588"/>
          <a:ext cx="2581275" cy="815975"/>
        </p:xfrm>
        <a:graphic>
          <a:graphicData uri="http://schemas.openxmlformats.org/presentationml/2006/ole">
            <p:oleObj spid="_x0000_s7171" name="Формула" r:id="rId5" imgW="1244520" imgH="393480" progId="Equation.3">
              <p:embed/>
            </p:oleObj>
          </a:graphicData>
        </a:graphic>
      </p:graphicFrame>
      <p:sp>
        <p:nvSpPr>
          <p:cNvPr id="145435" name="Rectangle 27"/>
          <p:cNvSpPr>
            <a:spLocks noChangeArrowheads="1"/>
          </p:cNvSpPr>
          <p:nvPr/>
        </p:nvSpPr>
        <p:spPr bwMode="auto">
          <a:xfrm>
            <a:off x="619125" y="6013450"/>
            <a:ext cx="9636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/>
              <a:t>окуни</a:t>
            </a:r>
          </a:p>
        </p:txBody>
      </p:sp>
      <p:graphicFrame>
        <p:nvGraphicFramePr>
          <p:cNvPr id="145436" name="Object 28"/>
          <p:cNvGraphicFramePr>
            <a:graphicFrameLocks noChangeAspect="1"/>
          </p:cNvGraphicFramePr>
          <p:nvPr/>
        </p:nvGraphicFramePr>
        <p:xfrm>
          <a:off x="1687513" y="5788025"/>
          <a:ext cx="4525962" cy="774700"/>
        </p:xfrm>
        <a:graphic>
          <a:graphicData uri="http://schemas.openxmlformats.org/presentationml/2006/ole">
            <p:oleObj spid="_x0000_s7172" name="Формула" r:id="rId6" imgW="2298600" imgH="393480" progId="Equation.3">
              <p:embed/>
            </p:oleObj>
          </a:graphicData>
        </a:graphic>
      </p:graphicFrame>
      <p:grpSp>
        <p:nvGrpSpPr>
          <p:cNvPr id="3" name="Group 33"/>
          <p:cNvGrpSpPr>
            <a:grpSpLocks/>
          </p:cNvGrpSpPr>
          <p:nvPr/>
        </p:nvGrpSpPr>
        <p:grpSpPr bwMode="auto">
          <a:xfrm>
            <a:off x="4646613" y="4178300"/>
            <a:ext cx="3983037" cy="663575"/>
            <a:chOff x="2927" y="2527"/>
            <a:chExt cx="2509" cy="418"/>
          </a:xfrm>
        </p:grpSpPr>
        <p:sp>
          <p:nvSpPr>
            <p:cNvPr id="145438" name="Text Box 30"/>
            <p:cNvSpPr txBox="1">
              <a:spLocks noChangeArrowheads="1"/>
            </p:cNvSpPr>
            <p:nvPr/>
          </p:nvSpPr>
          <p:spPr bwMode="auto">
            <a:xfrm>
              <a:off x="3262" y="2594"/>
              <a:ext cx="2174" cy="269"/>
            </a:xfrm>
            <a:prstGeom prst="rect">
              <a:avLst/>
            </a:prstGeom>
            <a:solidFill>
              <a:srgbClr val="D1D1FF"/>
            </a:solidFill>
            <a:ln w="25400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lIns="0" rIns="0"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r>
                <a:rPr lang="ru-RU" sz="2000" b="1">
                  <a:latin typeface="Arial" charset="0"/>
                </a:rPr>
                <a:t>   Как иначе посчитать </a:t>
              </a:r>
              <a:r>
                <a:rPr lang="en-US" sz="2200" b="1" i="1">
                  <a:latin typeface="Times New Roman" pitchFamily="18" charset="0"/>
                </a:rPr>
                <a:t>p</a:t>
              </a:r>
              <a:r>
                <a:rPr lang="en-US" sz="2200" b="1" i="1" baseline="-25000">
                  <a:latin typeface="Times New Roman" pitchFamily="18" charset="0"/>
                </a:rPr>
                <a:t>3</a:t>
              </a:r>
              <a:r>
                <a:rPr lang="ru-RU" sz="2000" b="1">
                  <a:latin typeface="Arial" charset="0"/>
                </a:rPr>
                <a:t>?</a:t>
              </a:r>
            </a:p>
          </p:txBody>
        </p:sp>
        <p:sp>
          <p:nvSpPr>
            <p:cNvPr id="5141" name="Oval 31"/>
            <p:cNvSpPr>
              <a:spLocks noChangeArrowheads="1"/>
            </p:cNvSpPr>
            <p:nvPr/>
          </p:nvSpPr>
          <p:spPr bwMode="auto">
            <a:xfrm>
              <a:off x="2927" y="2527"/>
              <a:ext cx="409" cy="418"/>
            </a:xfrm>
            <a:prstGeom prst="ellipse">
              <a:avLst/>
            </a:prstGeom>
            <a:solidFill>
              <a:srgbClr val="00008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ru-RU" sz="4400" b="1">
                  <a:solidFill>
                    <a:schemeClr val="bg1"/>
                  </a:solidFill>
                  <a:latin typeface="Arial Black" pitchFamily="34" charset="0"/>
                </a:rPr>
                <a:t>?</a:t>
              </a:r>
            </a:p>
          </p:txBody>
        </p:sp>
      </p:grpSp>
      <p:graphicFrame>
        <p:nvGraphicFramePr>
          <p:cNvPr id="145440" name="Object 32"/>
          <p:cNvGraphicFramePr>
            <a:graphicFrameLocks noChangeAspect="1"/>
          </p:cNvGraphicFramePr>
          <p:nvPr/>
        </p:nvGraphicFramePr>
        <p:xfrm>
          <a:off x="5611813" y="4814888"/>
          <a:ext cx="2551112" cy="449262"/>
        </p:xfrm>
        <a:graphic>
          <a:graphicData uri="http://schemas.openxmlformats.org/presentationml/2006/ole">
            <p:oleObj spid="_x0000_s7173" name="Формула" r:id="rId7" imgW="1295280" imgH="228600" progId="Equation.3">
              <p:embed/>
            </p:oleObj>
          </a:graphicData>
        </a:graphic>
      </p:graphicFrame>
      <p:sp>
        <p:nvSpPr>
          <p:cNvPr id="24" name="Rectangle 2"/>
          <p:cNvSpPr txBox="1">
            <a:spLocks noChangeArrowheads="1"/>
          </p:cNvSpPr>
          <p:nvPr/>
        </p:nvSpPr>
        <p:spPr bwMode="auto">
          <a:xfrm>
            <a:off x="0" y="142852"/>
            <a:ext cx="9001156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82500" lnSpcReduction="20000"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4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Содержательный подход и вероятность</a:t>
            </a:r>
          </a:p>
        </p:txBody>
      </p:sp>
      <p:sp>
        <p:nvSpPr>
          <p:cNvPr id="25" name="Rectangle 39"/>
          <p:cNvSpPr>
            <a:spLocks noChangeArrowheads="1"/>
          </p:cNvSpPr>
          <p:nvPr/>
        </p:nvSpPr>
        <p:spPr bwMode="auto">
          <a:xfrm>
            <a:off x="357158" y="1285860"/>
            <a:ext cx="8358246" cy="1357298"/>
          </a:xfrm>
          <a:prstGeom prst="rect">
            <a:avLst/>
          </a:prstGeom>
          <a:solidFill>
            <a:srgbClr val="D1D1FF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 lIns="90000" tIns="46800" rIns="90000" bIns="46800" anchor="ctr"/>
          <a:lstStyle/>
          <a:p>
            <a:pPr algn="ctr">
              <a:defRPr/>
            </a:pPr>
            <a:r>
              <a:rPr lang="ru-RU" dirty="0" smtClean="0">
                <a:solidFill>
                  <a:schemeClr val="tx2"/>
                </a:solidFill>
                <a:latin typeface="+mn-lt"/>
              </a:rPr>
              <a:t>Вероятность показывает </a:t>
            </a:r>
            <a:r>
              <a:rPr lang="ru-RU" b="1" u="sng" dirty="0" smtClean="0">
                <a:solidFill>
                  <a:schemeClr val="tx2"/>
                </a:solidFill>
                <a:latin typeface="+mn-lt"/>
              </a:rPr>
              <a:t>какую часть </a:t>
            </a:r>
          </a:p>
          <a:p>
            <a:pPr algn="ctr">
              <a:defRPr/>
            </a:pPr>
            <a:r>
              <a:rPr lang="ru-RU" b="1" u="sng" dirty="0" smtClean="0">
                <a:solidFill>
                  <a:schemeClr val="tx2"/>
                </a:solidFill>
                <a:latin typeface="+mn-lt"/>
              </a:rPr>
              <a:t>от общего числа</a:t>
            </a:r>
            <a:r>
              <a:rPr lang="ru-RU" dirty="0" smtClean="0">
                <a:solidFill>
                  <a:schemeClr val="tx2"/>
                </a:solidFill>
                <a:latin typeface="+mn-lt"/>
              </a:rPr>
              <a:t> событий составляет данное </a:t>
            </a:r>
          </a:p>
          <a:p>
            <a:pPr algn="ctr">
              <a:defRPr/>
            </a:pPr>
            <a:r>
              <a:rPr lang="ru-RU" dirty="0" smtClean="0">
                <a:solidFill>
                  <a:schemeClr val="tx2"/>
                </a:solidFill>
                <a:latin typeface="+mn-lt"/>
              </a:rPr>
              <a:t>событие (например, ловля окуня). </a:t>
            </a:r>
            <a:endParaRPr lang="ru-RU" dirty="0"/>
          </a:p>
        </p:txBody>
      </p:sp>
      <p:sp>
        <p:nvSpPr>
          <p:cNvPr id="26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648"/>
            <a:ext cx="9144000" cy="460375"/>
          </a:xfrm>
          <a:solidFill>
            <a:srgbClr val="FFC000"/>
          </a:solidFill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Содержательный подход и вероятность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5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5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45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45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45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45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45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45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45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45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45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145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22" grpId="0"/>
      <p:bldP spid="145423" grpId="0"/>
      <p:bldP spid="145425" grpId="0" animBg="1"/>
      <p:bldP spid="145426" grpId="0" animBg="1"/>
      <p:bldP spid="145427" grpId="0"/>
      <p:bldP spid="145429" grpId="0"/>
      <p:bldP spid="145433" grpId="0"/>
      <p:bldP spid="145435" grpId="0"/>
      <p:bldP spid="2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AutoShape 4"/>
          <p:cNvSpPr>
            <a:spLocks noChangeArrowheads="1"/>
          </p:cNvSpPr>
          <p:nvPr/>
        </p:nvSpPr>
        <p:spPr bwMode="auto">
          <a:xfrm>
            <a:off x="5286380" y="5715016"/>
            <a:ext cx="3000396" cy="71438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2" name="AutoShape 4"/>
          <p:cNvSpPr>
            <a:spLocks noChangeArrowheads="1"/>
          </p:cNvSpPr>
          <p:nvPr/>
        </p:nvSpPr>
        <p:spPr bwMode="auto">
          <a:xfrm>
            <a:off x="3571868" y="4786322"/>
            <a:ext cx="5429288" cy="71438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5175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pPr marL="92075" indent="0"/>
            <a:r>
              <a:rPr lang="ru-RU" sz="2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 первый взгляд кажется, что формулы для вычисления информации</a:t>
            </a:r>
            <a:r>
              <a:rPr lang="de-DE" sz="2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различны. Первая — через количество событий, вторая — через вероятность: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85720" y="2786058"/>
            <a:ext cx="8858280" cy="928694"/>
          </a:xfrm>
        </p:spPr>
        <p:txBody>
          <a:bodyPr/>
          <a:lstStyle/>
          <a:p>
            <a:r>
              <a:rPr lang="ru-RU" sz="2400" b="1" dirty="0" smtClean="0"/>
              <a:t>Задача:  Ученик за год получил 100 оценок. Одинаковое количество пятерок, четверок, троек, двоек — по 25 штук. </a:t>
            </a:r>
          </a:p>
          <a:p>
            <a:pPr>
              <a:buNone/>
            </a:pPr>
            <a:endParaRPr lang="ru-RU" sz="2400" b="1" dirty="0"/>
          </a:p>
        </p:txBody>
      </p:sp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122881" name="Object 15"/>
          <p:cNvGraphicFramePr>
            <a:graphicFrameLocks noChangeAspect="1"/>
          </p:cNvGraphicFramePr>
          <p:nvPr/>
        </p:nvGraphicFramePr>
        <p:xfrm>
          <a:off x="4929190" y="785794"/>
          <a:ext cx="2428879" cy="1285884"/>
        </p:xfrm>
        <a:graphic>
          <a:graphicData uri="http://schemas.openxmlformats.org/presentationml/2006/ole">
            <p:oleObj spid="_x0000_s122881" name="Формула" r:id="rId3" imgW="647640" imgH="419040" progId="Equation.3">
              <p:embed/>
            </p:oleObj>
          </a:graphicData>
        </a:graphic>
      </p:graphicFrame>
      <p:graphicFrame>
        <p:nvGraphicFramePr>
          <p:cNvPr id="6" name="Object 15"/>
          <p:cNvGraphicFramePr>
            <a:graphicFrameLocks noChangeAspect="1"/>
          </p:cNvGraphicFramePr>
          <p:nvPr/>
        </p:nvGraphicFramePr>
        <p:xfrm>
          <a:off x="5286380" y="5786454"/>
          <a:ext cx="3071834" cy="500083"/>
        </p:xfrm>
        <a:graphic>
          <a:graphicData uri="http://schemas.openxmlformats.org/presentationml/2006/ole">
            <p:oleObj spid="_x0000_s122882" name="Формула" r:id="rId4" imgW="1168200" imgH="21564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85720" y="1928802"/>
            <a:ext cx="86439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dirty="0" smtClean="0"/>
              <a:t>На самом деле это не разные формулы! Первая формула является частным случаем второй, когда вероятность событий одинаковая.</a:t>
            </a:r>
            <a:endParaRPr lang="ru-RU" sz="2200" dirty="0" smtClean="0"/>
          </a:p>
          <a:p>
            <a:pPr algn="just"/>
            <a:endParaRPr lang="ru-RU" sz="2200" dirty="0"/>
          </a:p>
        </p:txBody>
      </p:sp>
      <p:graphicFrame>
        <p:nvGraphicFramePr>
          <p:cNvPr id="8" name="Object 15"/>
          <p:cNvGraphicFramePr>
            <a:graphicFrameLocks noChangeAspect="1"/>
          </p:cNvGraphicFramePr>
          <p:nvPr/>
        </p:nvGraphicFramePr>
        <p:xfrm>
          <a:off x="3929058" y="4786311"/>
          <a:ext cx="4786314" cy="785829"/>
        </p:xfrm>
        <a:graphic>
          <a:graphicData uri="http://schemas.openxmlformats.org/presentationml/2006/ole">
            <p:oleObj spid="_x0000_s122883" name="Формула" r:id="rId5" imgW="2692080" imgH="41904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14282" y="3714752"/>
            <a:ext cx="478634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dirty="0" smtClean="0"/>
              <a:t>Вероятность каждой оценки была бы равна 25/100 = 1/4. Значит, и количество информации будет одинаковым. Посчитаем:</a:t>
            </a:r>
            <a:endParaRPr lang="ru-RU" sz="2200" dirty="0"/>
          </a:p>
        </p:txBody>
      </p:sp>
      <p:sp>
        <p:nvSpPr>
          <p:cNvPr id="10" name="TextBox 9"/>
          <p:cNvSpPr txBox="1"/>
          <p:nvPr/>
        </p:nvSpPr>
        <p:spPr>
          <a:xfrm>
            <a:off x="214282" y="5429264"/>
            <a:ext cx="492922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Но это та же самая задача о четырех равновероятных оценках,</a:t>
            </a:r>
            <a:r>
              <a:rPr lang="de-DE" sz="2200" dirty="0" smtClean="0"/>
              <a:t> </a:t>
            </a:r>
            <a:r>
              <a:rPr lang="ru-RU" sz="2200" dirty="0" smtClean="0"/>
              <a:t>количество равновероятностных вариантов </a:t>
            </a:r>
            <a:r>
              <a:rPr lang="de-DE" sz="2200" dirty="0" smtClean="0"/>
              <a:t>N</a:t>
            </a:r>
            <a:r>
              <a:rPr lang="en-US" sz="2200" dirty="0" smtClean="0"/>
              <a:t>=4</a:t>
            </a:r>
          </a:p>
          <a:p>
            <a:r>
              <a:rPr lang="en-US" sz="2200" dirty="0" smtClean="0"/>
              <a:t>(</a:t>
            </a:r>
            <a:r>
              <a:rPr lang="ru-RU" sz="2200" dirty="0" smtClean="0"/>
              <a:t>оценки: 2, 3, 4, 5) </a:t>
            </a:r>
          </a:p>
          <a:p>
            <a:endParaRPr lang="ru-RU" sz="2200" dirty="0"/>
          </a:p>
        </p:txBody>
      </p:sp>
      <p:graphicFrame>
        <p:nvGraphicFramePr>
          <p:cNvPr id="11" name="Object 15"/>
          <p:cNvGraphicFramePr>
            <a:graphicFrameLocks noChangeAspect="1"/>
          </p:cNvGraphicFramePr>
          <p:nvPr/>
        </p:nvGraphicFramePr>
        <p:xfrm>
          <a:off x="785786" y="1000108"/>
          <a:ext cx="2357454" cy="642942"/>
        </p:xfrm>
        <a:graphic>
          <a:graphicData uri="http://schemas.openxmlformats.org/presentationml/2006/ole">
            <p:oleObj spid="_x0000_s122884" name="Формула" r:id="rId6" imgW="64764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2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2" grpId="0" animBg="1"/>
      <p:bldP spid="3" grpId="0" build="p"/>
      <p:bldP spid="7" grpId="0"/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3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Вероятностный подход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357290" y="5072074"/>
            <a:ext cx="3330575" cy="889000"/>
            <a:chOff x="1764" y="3202"/>
            <a:chExt cx="2098" cy="560"/>
          </a:xfrm>
          <a:solidFill>
            <a:srgbClr val="FFC000"/>
          </a:solidFill>
        </p:grpSpPr>
        <p:sp>
          <p:nvSpPr>
            <p:cNvPr id="4110" name="AutoShape 4"/>
            <p:cNvSpPr>
              <a:spLocks noChangeArrowheads="1"/>
            </p:cNvSpPr>
            <p:nvPr/>
          </p:nvSpPr>
          <p:spPr bwMode="auto">
            <a:xfrm>
              <a:off x="1764" y="3202"/>
              <a:ext cx="2098" cy="560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aphicFrame>
          <p:nvGraphicFramePr>
            <p:cNvPr id="6147" name="Object 5"/>
            <p:cNvGraphicFramePr>
              <a:graphicFrameLocks noChangeAspect="1"/>
            </p:cNvGraphicFramePr>
            <p:nvPr/>
          </p:nvGraphicFramePr>
          <p:xfrm>
            <a:off x="1860" y="3208"/>
            <a:ext cx="1907" cy="549"/>
          </p:xfrm>
          <a:graphic>
            <a:graphicData uri="http://schemas.openxmlformats.org/presentationml/2006/ole">
              <p:oleObj spid="_x0000_s8195" name="Формула" r:id="rId3" imgW="1498320" imgH="431640" progId="Equation.3">
                <p:embed/>
              </p:oleObj>
            </a:graphicData>
          </a:graphic>
        </p:graphicFrame>
      </p:grpSp>
      <p:sp>
        <p:nvSpPr>
          <p:cNvPr id="6151" name="Rectangle 6"/>
          <p:cNvSpPr>
            <a:spLocks noChangeArrowheads="1"/>
          </p:cNvSpPr>
          <p:nvPr/>
        </p:nvSpPr>
        <p:spPr bwMode="auto">
          <a:xfrm>
            <a:off x="428596" y="981075"/>
            <a:ext cx="6567517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buClr>
                <a:schemeClr val="accent2"/>
              </a:buClr>
              <a:buFont typeface="Wingdings" pitchFamily="2" charset="2"/>
              <a:buNone/>
              <a:tabLst>
                <a:tab pos="722313" algn="l"/>
              </a:tabLst>
            </a:pPr>
            <a:r>
              <a:rPr lang="ru-RU" sz="2400" dirty="0"/>
              <a:t>Как посчитать информацию, если варианты не равновероятны?</a:t>
            </a:r>
            <a:endParaRPr lang="en-US" sz="2400" dirty="0"/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617538" y="3968750"/>
            <a:ext cx="7996238" cy="560388"/>
            <a:chOff x="352" y="979"/>
            <a:chExt cx="5037" cy="353"/>
          </a:xfrm>
        </p:grpSpPr>
        <p:sp>
          <p:nvSpPr>
            <p:cNvPr id="6157" name="Rectangle 8"/>
            <p:cNvSpPr>
              <a:spLocks noChangeArrowheads="1"/>
            </p:cNvSpPr>
            <p:nvPr/>
          </p:nvSpPr>
          <p:spPr bwMode="auto">
            <a:xfrm>
              <a:off x="1288" y="1012"/>
              <a:ext cx="4101" cy="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469900" indent="-469900">
                <a:lnSpc>
                  <a:spcPct val="90000"/>
                </a:lnSpc>
                <a:buClr>
                  <a:schemeClr val="accent2"/>
                </a:buClr>
                <a:buFont typeface="Wingdings" pitchFamily="2" charset="2"/>
                <a:buNone/>
                <a:tabLst>
                  <a:tab pos="722313" algn="l"/>
                </a:tabLst>
              </a:pPr>
              <a:r>
                <a:rPr lang="en-US" sz="2000" dirty="0"/>
                <a:t>– </a:t>
              </a:r>
              <a:r>
                <a:rPr lang="ru-RU" sz="2000" dirty="0"/>
                <a:t>вероятность выбора </a:t>
              </a:r>
              <a:r>
                <a:rPr lang="en-US" sz="2000" i="1" dirty="0" err="1">
                  <a:latin typeface="Times New Roman" pitchFamily="18" charset="0"/>
                </a:rPr>
                <a:t>i</a:t>
              </a:r>
              <a:r>
                <a:rPr lang="en-US" sz="2000" dirty="0"/>
                <a:t>-</a:t>
              </a:r>
              <a:r>
                <a:rPr lang="ru-RU" sz="2000" dirty="0"/>
                <a:t>ого варианта </a:t>
              </a:r>
              <a:r>
                <a:rPr lang="ru-RU" sz="2000" dirty="0" smtClean="0"/>
                <a:t>(</a:t>
              </a:r>
              <a:r>
                <a:rPr lang="en-US" sz="2000" i="1" dirty="0" smtClean="0"/>
                <a:t>n</a:t>
              </a:r>
              <a:r>
                <a:rPr lang="en-US" sz="2000" dirty="0" smtClean="0"/>
                <a:t>=</a:t>
              </a:r>
              <a:r>
                <a:rPr lang="en-US" sz="2000" i="1" dirty="0" smtClean="0">
                  <a:latin typeface="Times New Roman" pitchFamily="18" charset="0"/>
                </a:rPr>
                <a:t>1</a:t>
              </a:r>
              <a:r>
                <a:rPr lang="en-US" sz="2000" dirty="0" smtClean="0"/>
                <a:t>,…,</a:t>
              </a:r>
              <a:r>
                <a:rPr lang="en-US" sz="2000" i="1" dirty="0">
                  <a:latin typeface="Times New Roman" pitchFamily="18" charset="0"/>
                </a:rPr>
                <a:t>N</a:t>
              </a:r>
              <a:r>
                <a:rPr lang="ru-RU" sz="2000" dirty="0"/>
                <a:t>)</a:t>
              </a:r>
              <a:endParaRPr lang="en-US" sz="2000" dirty="0"/>
            </a:p>
          </p:txBody>
        </p:sp>
        <p:graphicFrame>
          <p:nvGraphicFramePr>
            <p:cNvPr id="6146" name="Object 9"/>
            <p:cNvGraphicFramePr>
              <a:graphicFrameLocks noChangeAspect="1"/>
            </p:cNvGraphicFramePr>
            <p:nvPr/>
          </p:nvGraphicFramePr>
          <p:xfrm>
            <a:off x="352" y="979"/>
            <a:ext cx="980" cy="353"/>
          </p:xfrm>
          <a:graphic>
            <a:graphicData uri="http://schemas.openxmlformats.org/presentationml/2006/ole">
              <p:oleObj spid="_x0000_s8194" name="Формула" r:id="rId4" imgW="634680" imgH="228600" progId="Equation.3">
                <p:embed/>
              </p:oleObj>
            </a:graphicData>
          </a:graphic>
        </p:graphicFrame>
      </p:grpSp>
      <p:sp>
        <p:nvSpPr>
          <p:cNvPr id="144394" name="Rectangle 10"/>
          <p:cNvSpPr>
            <a:spLocks noChangeArrowheads="1"/>
          </p:cNvSpPr>
          <p:nvPr/>
        </p:nvSpPr>
        <p:spPr bwMode="auto">
          <a:xfrm>
            <a:off x="428596" y="3179766"/>
            <a:ext cx="7929618" cy="749300"/>
          </a:xfrm>
          <a:prstGeom prst="rect">
            <a:avLst/>
          </a:prstGeom>
          <a:solidFill>
            <a:srgbClr val="D1D1FF"/>
          </a:solidFill>
          <a:ln w="9525">
            <a:solidFill>
              <a:srgbClr val="000080"/>
            </a:solidFill>
            <a:miter lim="800000"/>
            <a:headEnd/>
            <a:tailEnd/>
          </a:ln>
        </p:spPr>
        <p:txBody>
          <a:bodyPr/>
          <a:lstStyle/>
          <a:p>
            <a:pPr marL="895350" indent="-895350"/>
            <a:r>
              <a:rPr lang="ru-RU" sz="2000" b="1" dirty="0"/>
              <a:t>Идея</a:t>
            </a:r>
            <a:r>
              <a:rPr lang="ru-RU" sz="2000" dirty="0"/>
              <a:t>: если случается менее вероятное событие, мы получаем </a:t>
            </a:r>
            <a:r>
              <a:rPr lang="ru-RU" sz="2000" dirty="0" smtClean="0"/>
              <a:t>больше информации</a:t>
            </a:r>
            <a:r>
              <a:rPr lang="ru-RU" sz="2000" dirty="0"/>
              <a:t>.</a:t>
            </a:r>
          </a:p>
        </p:txBody>
      </p:sp>
      <p:sp>
        <p:nvSpPr>
          <p:cNvPr id="144395" name="Rectangle 11"/>
          <p:cNvSpPr>
            <a:spLocks noChangeArrowheads="1"/>
          </p:cNvSpPr>
          <p:nvPr/>
        </p:nvSpPr>
        <p:spPr bwMode="auto">
          <a:xfrm>
            <a:off x="608013" y="4487863"/>
            <a:ext cx="8062912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buClr>
                <a:schemeClr val="accent2"/>
              </a:buClr>
              <a:buFont typeface="Wingdings" pitchFamily="2" charset="2"/>
              <a:buNone/>
              <a:tabLst>
                <a:tab pos="722313" algn="l"/>
              </a:tabLst>
            </a:pPr>
            <a:r>
              <a:rPr lang="ru-RU" sz="2000" dirty="0"/>
              <a:t>Если произошло событие </a:t>
            </a:r>
            <a:r>
              <a:rPr lang="de-DE" sz="2000" i="1" dirty="0" smtClean="0"/>
              <a:t>n</a:t>
            </a:r>
            <a:r>
              <a:rPr lang="en-US" sz="2000" dirty="0" smtClean="0"/>
              <a:t>, </a:t>
            </a:r>
            <a:r>
              <a:rPr lang="ru-RU" sz="2000" dirty="0"/>
              <a:t>мы получаем информацию</a:t>
            </a:r>
            <a:endParaRPr lang="en-US" sz="2000" dirty="0"/>
          </a:p>
        </p:txBody>
      </p:sp>
      <p:pic>
        <p:nvPicPr>
          <p:cNvPr id="144396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16763" y="884238"/>
            <a:ext cx="1403350" cy="199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4397" name="Rectangle 13"/>
          <p:cNvSpPr>
            <a:spLocks noChangeArrowheads="1"/>
          </p:cNvSpPr>
          <p:nvPr/>
        </p:nvSpPr>
        <p:spPr bwMode="auto">
          <a:xfrm>
            <a:off x="827088" y="1731963"/>
            <a:ext cx="63627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76213" indent="-176213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None/>
              <a:tabLst>
                <a:tab pos="722313" algn="l"/>
              </a:tabLst>
            </a:pPr>
            <a:r>
              <a:rPr lang="ru-RU" b="1" dirty="0"/>
              <a:t>Клод Шеннон</a:t>
            </a:r>
            <a:r>
              <a:rPr lang="ru-RU" dirty="0"/>
              <a:t> (1916 —2001) </a:t>
            </a:r>
            <a:br>
              <a:rPr lang="ru-RU" dirty="0"/>
            </a:br>
            <a:r>
              <a:rPr lang="ru-RU" dirty="0"/>
              <a:t>американский математик и электротехник, один из создателей математической теории информации и криптографии.</a:t>
            </a:r>
            <a:endParaRPr lang="en-US" dirty="0"/>
          </a:p>
        </p:txBody>
      </p:sp>
      <p:sp>
        <p:nvSpPr>
          <p:cNvPr id="15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4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4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44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44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94" grpId="0" animBg="1"/>
      <p:bldP spid="144395" grpId="0"/>
      <p:bldP spid="14439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772400" cy="1143000"/>
          </a:xfrm>
        </p:spPr>
        <p:txBody>
          <a:bodyPr/>
          <a:lstStyle/>
          <a:p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</a:rPr>
              <a:t>Содержание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714356"/>
            <a:ext cx="9144000" cy="6143644"/>
          </a:xfrm>
          <a:ln>
            <a:noFill/>
          </a:ln>
        </p:spPr>
        <p:txBody>
          <a:bodyPr/>
          <a:lstStyle/>
          <a:p>
            <a:endParaRPr lang="ru-RU" sz="2400" dirty="0" smtClean="0">
              <a:hlinkClick r:id="rId2" action="ppaction://hlinksldjump"/>
            </a:endParaRPr>
          </a:p>
          <a:p>
            <a:endParaRPr lang="ru-RU" sz="2400" dirty="0" smtClean="0">
              <a:hlinkClick r:id="rId2" action="ppaction://hlinksldjump"/>
            </a:endParaRPr>
          </a:p>
          <a:p>
            <a:endParaRPr lang="ru-RU" sz="2400" dirty="0" smtClean="0">
              <a:hlinkClick r:id="rId2" action="ppaction://hlinksldjump"/>
            </a:endParaRPr>
          </a:p>
          <a:p>
            <a:endParaRPr lang="ru-RU" sz="2400" dirty="0" smtClean="0">
              <a:hlinkClick r:id="rId2" action="ppaction://hlinksldjump"/>
            </a:endParaRPr>
          </a:p>
          <a:p>
            <a:endParaRPr lang="ru-RU" sz="2400" dirty="0" smtClean="0">
              <a:hlinkClick r:id="rId2" action="ppaction://hlinksldjump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hlinkClick r:id="rId2" action="ppaction://hlinksldjump"/>
              </a:rPr>
              <a:t>Понятие </a:t>
            </a:r>
            <a:r>
              <a:rPr lang="ru-RU" sz="2400" b="1" dirty="0" smtClean="0">
                <a:solidFill>
                  <a:srgbClr val="002060"/>
                </a:solidFill>
                <a:hlinkClick r:id="rId2" action="ppaction://hlinksldjump"/>
              </a:rPr>
              <a:t>информации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  <a:hlinkClick r:id="rId3" action="ppaction://hlinksldjump"/>
              </a:rPr>
              <a:t>Единицы измерения информации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  <a:hlinkClick r:id="rId4" action="ppaction://hlinksldjump"/>
              </a:rPr>
              <a:t>Подходы к измерению информации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hlinkClick r:id="rId5" action="ppaction://hlinksldjump"/>
              </a:rPr>
              <a:t>Количество информации как мера уменьшения </a:t>
            </a:r>
          </a:p>
          <a:p>
            <a:pPr lvl="0" indent="14288">
              <a:buNone/>
            </a:pPr>
            <a:r>
              <a:rPr lang="ru-RU" sz="2400" b="1" dirty="0" smtClean="0">
                <a:solidFill>
                  <a:srgbClr val="002060"/>
                </a:solidFill>
                <a:hlinkClick r:id="rId5" action="ppaction://hlinksldjump"/>
              </a:rPr>
              <a:t>неопределенности знания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  <p:sp>
        <p:nvSpPr>
          <p:cNvPr id="6" name="Line 2"/>
          <p:cNvSpPr>
            <a:spLocks noChangeShapeType="1"/>
          </p:cNvSpPr>
          <p:nvPr/>
        </p:nvSpPr>
        <p:spPr bwMode="auto">
          <a:xfrm>
            <a:off x="323528" y="1484784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8" name="Rectangle 3"/>
          <p:cNvSpPr>
            <a:spLocks noGrp="1" noChangeArrowheads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3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Вероятностный подход</a:t>
            </a:r>
          </a:p>
        </p:txBody>
      </p:sp>
      <p:sp>
        <p:nvSpPr>
          <p:cNvPr id="143390" name="Rectangle 30"/>
          <p:cNvSpPr>
            <a:spLocks noChangeArrowheads="1"/>
          </p:cNvSpPr>
          <p:nvPr/>
        </p:nvSpPr>
        <p:spPr bwMode="auto">
          <a:xfrm>
            <a:off x="554038" y="949325"/>
            <a:ext cx="7980362" cy="144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76213" indent="-176213" algn="just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None/>
              <a:tabLst>
                <a:tab pos="722313" algn="l"/>
              </a:tabLst>
            </a:pPr>
            <a:r>
              <a:rPr lang="ru-RU" sz="2400" b="1" dirty="0"/>
              <a:t>Задача 1.</a:t>
            </a:r>
            <a:r>
              <a:rPr lang="ru-RU" sz="2400" dirty="0"/>
              <a:t> В пруду живут 100 рыб, из них 20 карасей, 30 пескарей, а остальные – окуни. </a:t>
            </a:r>
            <a:r>
              <a:rPr lang="ru-RU" sz="2400" i="1" dirty="0"/>
              <a:t>Сколько информации</a:t>
            </a:r>
            <a:r>
              <a:rPr lang="ru-RU" sz="2400" dirty="0"/>
              <a:t> несет сообщение о том, что рыбак поймал </a:t>
            </a:r>
            <a:r>
              <a:rPr lang="ru-RU" sz="2400" b="1" i="1" u="sng" dirty="0"/>
              <a:t>карася</a:t>
            </a:r>
            <a:r>
              <a:rPr lang="ru-RU" sz="2400" dirty="0"/>
              <a:t> (</a:t>
            </a:r>
            <a:r>
              <a:rPr lang="ru-RU" sz="2400" b="1" i="1" u="sng" dirty="0"/>
              <a:t>пескаря, окуня</a:t>
            </a:r>
            <a:r>
              <a:rPr lang="ru-RU" sz="2400" dirty="0"/>
              <a:t>), если все рыбы одинаково голодны?</a:t>
            </a:r>
            <a:endParaRPr lang="en-US" sz="2400" dirty="0"/>
          </a:p>
        </p:txBody>
      </p:sp>
      <p:grpSp>
        <p:nvGrpSpPr>
          <p:cNvPr id="2" name="Group 31"/>
          <p:cNvGrpSpPr>
            <a:grpSpLocks/>
          </p:cNvGrpSpPr>
          <p:nvPr/>
        </p:nvGrpSpPr>
        <p:grpSpPr bwMode="auto">
          <a:xfrm>
            <a:off x="2798763" y="2779713"/>
            <a:ext cx="3330575" cy="889000"/>
            <a:chOff x="1764" y="3202"/>
            <a:chExt cx="2098" cy="560"/>
          </a:xfrm>
          <a:solidFill>
            <a:srgbClr val="FFC000"/>
          </a:solidFill>
        </p:grpSpPr>
        <p:sp>
          <p:nvSpPr>
            <p:cNvPr id="5144" name="AutoShape 32"/>
            <p:cNvSpPr>
              <a:spLocks noChangeArrowheads="1"/>
            </p:cNvSpPr>
            <p:nvPr/>
          </p:nvSpPr>
          <p:spPr bwMode="auto">
            <a:xfrm>
              <a:off x="1764" y="3202"/>
              <a:ext cx="2098" cy="560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aphicFrame>
          <p:nvGraphicFramePr>
            <p:cNvPr id="7176" name="Object 33"/>
            <p:cNvGraphicFramePr>
              <a:graphicFrameLocks noChangeAspect="1"/>
            </p:cNvGraphicFramePr>
            <p:nvPr/>
          </p:nvGraphicFramePr>
          <p:xfrm>
            <a:off x="1900" y="3208"/>
            <a:ext cx="1826" cy="549"/>
          </p:xfrm>
          <a:graphic>
            <a:graphicData uri="http://schemas.openxmlformats.org/presentationml/2006/ole">
              <p:oleObj spid="_x0000_s9224" name="Формула" r:id="rId3" imgW="1434960" imgH="431640" progId="Equation.3">
                <p:embed/>
              </p:oleObj>
            </a:graphicData>
          </a:graphic>
        </p:graphicFrame>
      </p:grpSp>
      <p:sp>
        <p:nvSpPr>
          <p:cNvPr id="143394" name="Rectangle 34"/>
          <p:cNvSpPr>
            <a:spLocks noChangeArrowheads="1"/>
          </p:cNvSpPr>
          <p:nvPr/>
        </p:nvSpPr>
        <p:spPr bwMode="auto">
          <a:xfrm>
            <a:off x="595313" y="2987675"/>
            <a:ext cx="19685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76213" indent="-176213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None/>
              <a:tabLst>
                <a:tab pos="722313" algn="l"/>
              </a:tabLst>
            </a:pPr>
            <a:r>
              <a:rPr lang="ru-RU" sz="2400" b="1"/>
              <a:t>Формула:</a:t>
            </a:r>
            <a:r>
              <a:rPr lang="ru-RU" sz="2400"/>
              <a:t> </a:t>
            </a:r>
            <a:endParaRPr lang="en-US" sz="2400"/>
          </a:p>
        </p:txBody>
      </p:sp>
      <p:sp>
        <p:nvSpPr>
          <p:cNvPr id="143395" name="Rectangle 35"/>
          <p:cNvSpPr>
            <a:spLocks noChangeArrowheads="1"/>
          </p:cNvSpPr>
          <p:nvPr/>
        </p:nvSpPr>
        <p:spPr bwMode="auto">
          <a:xfrm>
            <a:off x="595313" y="3790950"/>
            <a:ext cx="19685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76213" indent="-176213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None/>
              <a:tabLst>
                <a:tab pos="722313" algn="l"/>
              </a:tabLst>
            </a:pPr>
            <a:r>
              <a:rPr lang="ru-RU" sz="2400" b="1" dirty="0"/>
              <a:t>Решение:</a:t>
            </a:r>
            <a:r>
              <a:rPr lang="ru-RU" sz="2400" dirty="0"/>
              <a:t> </a:t>
            </a:r>
            <a:endParaRPr lang="en-US" sz="2400" dirty="0"/>
          </a:p>
        </p:txBody>
      </p:sp>
      <p:sp>
        <p:nvSpPr>
          <p:cNvPr id="143396" name="Rectangle 36"/>
          <p:cNvSpPr>
            <a:spLocks noChangeArrowheads="1"/>
          </p:cNvSpPr>
          <p:nvPr/>
        </p:nvSpPr>
        <p:spPr bwMode="auto">
          <a:xfrm>
            <a:off x="642938" y="4310063"/>
            <a:ext cx="10779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/>
              <a:t>карась</a:t>
            </a:r>
          </a:p>
        </p:txBody>
      </p:sp>
      <p:graphicFrame>
        <p:nvGraphicFramePr>
          <p:cNvPr id="143397" name="Object 37"/>
          <p:cNvGraphicFramePr>
            <a:graphicFrameLocks noChangeAspect="1"/>
          </p:cNvGraphicFramePr>
          <p:nvPr/>
        </p:nvGraphicFramePr>
        <p:xfrm>
          <a:off x="1965325" y="4144963"/>
          <a:ext cx="1824038" cy="784225"/>
        </p:xfrm>
        <a:graphic>
          <a:graphicData uri="http://schemas.openxmlformats.org/presentationml/2006/ole">
            <p:oleObj spid="_x0000_s9218" name="Формула" r:id="rId4" imgW="914400" imgH="393480" progId="Equation.3">
              <p:embed/>
            </p:oleObj>
          </a:graphicData>
        </a:graphic>
      </p:graphicFrame>
      <p:sp>
        <p:nvSpPr>
          <p:cNvPr id="143398" name="Rectangle 38"/>
          <p:cNvSpPr>
            <a:spLocks noChangeArrowheads="1"/>
          </p:cNvSpPr>
          <p:nvPr/>
        </p:nvSpPr>
        <p:spPr bwMode="auto">
          <a:xfrm>
            <a:off x="652463" y="5149850"/>
            <a:ext cx="12382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/>
              <a:t>пескарь</a:t>
            </a:r>
          </a:p>
        </p:txBody>
      </p:sp>
      <p:graphicFrame>
        <p:nvGraphicFramePr>
          <p:cNvPr id="143399" name="Object 39"/>
          <p:cNvGraphicFramePr>
            <a:graphicFrameLocks noChangeAspect="1"/>
          </p:cNvGraphicFramePr>
          <p:nvPr/>
        </p:nvGraphicFramePr>
        <p:xfrm>
          <a:off x="1965325" y="4943475"/>
          <a:ext cx="1922463" cy="815975"/>
        </p:xfrm>
        <a:graphic>
          <a:graphicData uri="http://schemas.openxmlformats.org/presentationml/2006/ole">
            <p:oleObj spid="_x0000_s9219" name="Формула" r:id="rId5" imgW="927000" imgH="393480" progId="Equation.3">
              <p:embed/>
            </p:oleObj>
          </a:graphicData>
        </a:graphic>
      </p:graphicFrame>
      <p:sp>
        <p:nvSpPr>
          <p:cNvPr id="143400" name="Rectangle 40"/>
          <p:cNvSpPr>
            <a:spLocks noChangeArrowheads="1"/>
          </p:cNvSpPr>
          <p:nvPr/>
        </p:nvSpPr>
        <p:spPr bwMode="auto">
          <a:xfrm>
            <a:off x="652463" y="6002338"/>
            <a:ext cx="946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/>
              <a:t>окунь</a:t>
            </a:r>
          </a:p>
        </p:txBody>
      </p:sp>
      <p:graphicFrame>
        <p:nvGraphicFramePr>
          <p:cNvPr id="143401" name="Object 41"/>
          <p:cNvGraphicFramePr>
            <a:graphicFrameLocks noChangeAspect="1"/>
          </p:cNvGraphicFramePr>
          <p:nvPr/>
        </p:nvGraphicFramePr>
        <p:xfrm>
          <a:off x="1965325" y="5776913"/>
          <a:ext cx="1825625" cy="774700"/>
        </p:xfrm>
        <a:graphic>
          <a:graphicData uri="http://schemas.openxmlformats.org/presentationml/2006/ole">
            <p:oleObj spid="_x0000_s9220" name="Формула" r:id="rId6" imgW="927000" imgH="393480" progId="Equation.3">
              <p:embed/>
            </p:oleObj>
          </a:graphicData>
        </a:graphic>
      </p:graphicFrame>
      <p:grpSp>
        <p:nvGrpSpPr>
          <p:cNvPr id="3" name="Group 49"/>
          <p:cNvGrpSpPr>
            <a:grpSpLocks/>
          </p:cNvGrpSpPr>
          <p:nvPr/>
        </p:nvGrpSpPr>
        <p:grpSpPr bwMode="auto">
          <a:xfrm>
            <a:off x="4341813" y="4298950"/>
            <a:ext cx="4395787" cy="430213"/>
            <a:chOff x="2735" y="2708"/>
            <a:chExt cx="2769" cy="271"/>
          </a:xfrm>
        </p:grpSpPr>
        <p:graphicFrame>
          <p:nvGraphicFramePr>
            <p:cNvPr id="7175" name="Object 42"/>
            <p:cNvGraphicFramePr>
              <a:graphicFrameLocks noChangeAspect="1"/>
            </p:cNvGraphicFramePr>
            <p:nvPr/>
          </p:nvGraphicFramePr>
          <p:xfrm>
            <a:off x="2735" y="2708"/>
            <a:ext cx="2267" cy="271"/>
          </p:xfrm>
          <a:graphic>
            <a:graphicData uri="http://schemas.openxmlformats.org/presentationml/2006/ole">
              <p:oleObj spid="_x0000_s9223" name="Формула" r:id="rId7" imgW="1803240" imgH="215640" progId="Equation.3">
                <p:embed/>
              </p:oleObj>
            </a:graphicData>
          </a:graphic>
        </p:graphicFrame>
        <p:sp>
          <p:nvSpPr>
            <p:cNvPr id="7191" name="Rectangle 46"/>
            <p:cNvSpPr>
              <a:spLocks noChangeArrowheads="1"/>
            </p:cNvSpPr>
            <p:nvPr/>
          </p:nvSpPr>
          <p:spPr bwMode="auto">
            <a:xfrm>
              <a:off x="5013" y="2715"/>
              <a:ext cx="49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000"/>
                <a:t>бита</a:t>
              </a:r>
            </a:p>
          </p:txBody>
        </p:sp>
      </p:grpSp>
      <p:grpSp>
        <p:nvGrpSpPr>
          <p:cNvPr id="4" name="Group 50"/>
          <p:cNvGrpSpPr>
            <a:grpSpLocks/>
          </p:cNvGrpSpPr>
          <p:nvPr/>
        </p:nvGrpSpPr>
        <p:grpSpPr bwMode="auto">
          <a:xfrm>
            <a:off x="4341813" y="5100638"/>
            <a:ext cx="4622800" cy="430212"/>
            <a:chOff x="2735" y="3213"/>
            <a:chExt cx="2912" cy="271"/>
          </a:xfrm>
        </p:grpSpPr>
        <p:graphicFrame>
          <p:nvGraphicFramePr>
            <p:cNvPr id="7174" name="Object 44"/>
            <p:cNvGraphicFramePr>
              <a:graphicFrameLocks noChangeAspect="1"/>
            </p:cNvGraphicFramePr>
            <p:nvPr/>
          </p:nvGraphicFramePr>
          <p:xfrm>
            <a:off x="2735" y="3213"/>
            <a:ext cx="2474" cy="271"/>
          </p:xfrm>
          <a:graphic>
            <a:graphicData uri="http://schemas.openxmlformats.org/presentationml/2006/ole">
              <p:oleObj spid="_x0000_s9222" name="Формула" r:id="rId8" imgW="1968480" imgH="215640" progId="Equation.3">
                <p:embed/>
              </p:oleObj>
            </a:graphicData>
          </a:graphic>
        </p:graphicFrame>
        <p:sp>
          <p:nvSpPr>
            <p:cNvPr id="7190" name="Rectangle 47"/>
            <p:cNvSpPr>
              <a:spLocks noChangeArrowheads="1"/>
            </p:cNvSpPr>
            <p:nvPr/>
          </p:nvSpPr>
          <p:spPr bwMode="auto">
            <a:xfrm>
              <a:off x="5156" y="3220"/>
              <a:ext cx="49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000"/>
                <a:t>бита</a:t>
              </a:r>
            </a:p>
          </p:txBody>
        </p:sp>
      </p:grpSp>
      <p:grpSp>
        <p:nvGrpSpPr>
          <p:cNvPr id="5" name="Group 51"/>
          <p:cNvGrpSpPr>
            <a:grpSpLocks/>
          </p:cNvGrpSpPr>
          <p:nvPr/>
        </p:nvGrpSpPr>
        <p:grpSpPr bwMode="auto">
          <a:xfrm>
            <a:off x="4329113" y="5922963"/>
            <a:ext cx="3783012" cy="455612"/>
            <a:chOff x="2727" y="3731"/>
            <a:chExt cx="2383" cy="287"/>
          </a:xfrm>
        </p:grpSpPr>
        <p:graphicFrame>
          <p:nvGraphicFramePr>
            <p:cNvPr id="7173" name="Object 45"/>
            <p:cNvGraphicFramePr>
              <a:graphicFrameLocks noChangeAspect="1"/>
            </p:cNvGraphicFramePr>
            <p:nvPr/>
          </p:nvGraphicFramePr>
          <p:xfrm>
            <a:off x="2727" y="3731"/>
            <a:ext cx="2011" cy="287"/>
          </p:xfrm>
          <a:graphic>
            <a:graphicData uri="http://schemas.openxmlformats.org/presentationml/2006/ole">
              <p:oleObj spid="_x0000_s9221" name="Формула" r:id="rId9" imgW="1600200" imgH="228600" progId="Equation.3">
                <p:embed/>
              </p:oleObj>
            </a:graphicData>
          </a:graphic>
        </p:graphicFrame>
        <p:sp>
          <p:nvSpPr>
            <p:cNvPr id="7189" name="Rectangle 48"/>
            <p:cNvSpPr>
              <a:spLocks noChangeArrowheads="1"/>
            </p:cNvSpPr>
            <p:nvPr/>
          </p:nvSpPr>
          <p:spPr bwMode="auto">
            <a:xfrm>
              <a:off x="4715" y="3746"/>
              <a:ext cx="39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000"/>
                <a:t>бит</a:t>
              </a:r>
            </a:p>
          </p:txBody>
        </p:sp>
      </p:grpSp>
      <p:sp>
        <p:nvSpPr>
          <p:cNvPr id="24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3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43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43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43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43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43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43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43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0" grpId="0"/>
      <p:bldP spid="143394" grpId="0"/>
      <p:bldP spid="143395" grpId="0"/>
      <p:bldP spid="143396" grpId="0"/>
      <p:bldP spid="143398" grpId="0"/>
      <p:bldP spid="14340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AutoShape 4"/>
          <p:cNvSpPr>
            <a:spLocks noChangeArrowheads="1"/>
          </p:cNvSpPr>
          <p:nvPr/>
        </p:nvSpPr>
        <p:spPr bwMode="auto">
          <a:xfrm>
            <a:off x="7000892" y="5286388"/>
            <a:ext cx="1643074" cy="1031876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9" name="AutoShape 4"/>
          <p:cNvSpPr>
            <a:spLocks noChangeArrowheads="1"/>
          </p:cNvSpPr>
          <p:nvPr/>
        </p:nvSpPr>
        <p:spPr bwMode="auto">
          <a:xfrm>
            <a:off x="214282" y="1785926"/>
            <a:ext cx="8715436" cy="8890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3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Вероятностный подход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42844" y="908050"/>
            <a:ext cx="8715436" cy="949314"/>
          </a:xfrm>
        </p:spPr>
        <p:txBody>
          <a:bodyPr>
            <a:normAutofit fontScale="92500"/>
          </a:bodyPr>
          <a:lstStyle/>
          <a:p>
            <a:pPr marL="90488" indent="14288" algn="just">
              <a:buNone/>
            </a:pPr>
            <a:r>
              <a:rPr lang="ru-RU" sz="2400" dirty="0" smtClean="0"/>
              <a:t>Для оценки средней информативности событий с учетом разной вероятности их благоприятных исходов формула К. Шеннона:</a:t>
            </a:r>
            <a:endParaRPr lang="ru-RU" sz="2400" dirty="0"/>
          </a:p>
        </p:txBody>
      </p:sp>
      <p:sp>
        <p:nvSpPr>
          <p:cNvPr id="7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8" name="Object 5"/>
          <p:cNvGraphicFramePr>
            <a:graphicFrameLocks noChangeAspect="1"/>
          </p:cNvGraphicFramePr>
          <p:nvPr/>
        </p:nvGraphicFramePr>
        <p:xfrm>
          <a:off x="214282" y="1785926"/>
          <a:ext cx="8688388" cy="898525"/>
        </p:xfrm>
        <a:graphic>
          <a:graphicData uri="http://schemas.openxmlformats.org/presentationml/2006/ole">
            <p:oleObj spid="_x0000_s222210" name="Формула" r:id="rId3" imgW="3809880" imgH="444240" progId="Equation.3">
              <p:embed/>
            </p:oleObj>
          </a:graphicData>
        </a:graphic>
      </p:graphicFrame>
      <p:sp>
        <p:nvSpPr>
          <p:cNvPr id="10" name="Text Box 33"/>
          <p:cNvSpPr txBox="1">
            <a:spLocks noChangeArrowheads="1"/>
          </p:cNvSpPr>
          <p:nvPr/>
        </p:nvSpPr>
        <p:spPr bwMode="auto">
          <a:xfrm>
            <a:off x="1142976" y="4214818"/>
            <a:ext cx="7500990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ru-RU" sz="2000" dirty="0" smtClean="0">
                <a:cs typeface="Times New Roman" pitchFamily="18" charset="0"/>
              </a:rPr>
              <a:t>количество возможных событий (мощность алфавита)</a:t>
            </a:r>
            <a:endParaRPr lang="ru-RU" sz="2000" b="1" i="1" dirty="0">
              <a:solidFill>
                <a:srgbClr val="FF3300"/>
              </a:solidFill>
              <a:cs typeface="Times New Roman" pitchFamily="18" charset="0"/>
            </a:endParaRPr>
          </a:p>
        </p:txBody>
      </p:sp>
      <p:sp>
        <p:nvSpPr>
          <p:cNvPr id="11" name="Text Box 34"/>
          <p:cNvSpPr txBox="1">
            <a:spLocks noChangeArrowheads="1"/>
          </p:cNvSpPr>
          <p:nvPr/>
        </p:nvSpPr>
        <p:spPr bwMode="auto">
          <a:xfrm>
            <a:off x="1142976" y="2773131"/>
            <a:ext cx="778674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ru-RU" sz="2000" dirty="0" smtClean="0">
                <a:cs typeface="Times New Roman" pitchFamily="18" charset="0"/>
              </a:rPr>
              <a:t>средняя информативность в сообщении о том, что произошло одно  из  </a:t>
            </a:r>
            <a:r>
              <a:rPr lang="en-US" sz="2000" dirty="0" smtClean="0">
                <a:cs typeface="Times New Roman" pitchFamily="18" charset="0"/>
              </a:rPr>
              <a:t>N</a:t>
            </a:r>
            <a:r>
              <a:rPr lang="ru-RU" sz="2000" dirty="0" smtClean="0">
                <a:cs typeface="Times New Roman" pitchFamily="18" charset="0"/>
              </a:rPr>
              <a:t> событий.</a:t>
            </a:r>
            <a:endParaRPr lang="ru-RU" sz="2000" b="1" i="1" dirty="0">
              <a:solidFill>
                <a:srgbClr val="FF3300"/>
              </a:solidFill>
              <a:cs typeface="Times New Roman" pitchFamily="18" charset="0"/>
            </a:endParaRPr>
          </a:p>
        </p:txBody>
      </p:sp>
      <p:sp>
        <p:nvSpPr>
          <p:cNvPr id="12" name="AutoShape 4"/>
          <p:cNvSpPr>
            <a:spLocks noChangeArrowheads="1"/>
          </p:cNvSpPr>
          <p:nvPr/>
        </p:nvSpPr>
        <p:spPr bwMode="auto">
          <a:xfrm>
            <a:off x="500034" y="4214818"/>
            <a:ext cx="500065" cy="46037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13" name="AutoShape 4"/>
          <p:cNvSpPr>
            <a:spLocks noChangeArrowheads="1"/>
          </p:cNvSpPr>
          <p:nvPr/>
        </p:nvSpPr>
        <p:spPr bwMode="auto">
          <a:xfrm>
            <a:off x="500034" y="2786058"/>
            <a:ext cx="500065" cy="46037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dirty="0" smtClean="0"/>
              <a:t>i</a:t>
            </a:r>
            <a:endParaRPr lang="ru-RU" dirty="0"/>
          </a:p>
        </p:txBody>
      </p:sp>
      <p:sp>
        <p:nvSpPr>
          <p:cNvPr id="14" name="AutoShape 4"/>
          <p:cNvSpPr>
            <a:spLocks noChangeArrowheads="1"/>
          </p:cNvSpPr>
          <p:nvPr/>
        </p:nvSpPr>
        <p:spPr bwMode="auto">
          <a:xfrm>
            <a:off x="500034" y="3500438"/>
            <a:ext cx="500065" cy="46037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de-DE" dirty="0" err="1" smtClean="0"/>
              <a:t>p</a:t>
            </a:r>
            <a:r>
              <a:rPr lang="de-DE" baseline="-25000" dirty="0" err="1" smtClean="0"/>
              <a:t>n</a:t>
            </a:r>
            <a:endParaRPr lang="ru-RU" baseline="-25000" dirty="0"/>
          </a:p>
        </p:txBody>
      </p:sp>
      <p:sp>
        <p:nvSpPr>
          <p:cNvPr id="15" name="Text Box 33"/>
          <p:cNvSpPr txBox="1">
            <a:spLocks noChangeArrowheads="1"/>
          </p:cNvSpPr>
          <p:nvPr/>
        </p:nvSpPr>
        <p:spPr bwMode="auto">
          <a:xfrm>
            <a:off x="1142976" y="3571876"/>
            <a:ext cx="7500990" cy="4294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ru-RU" sz="2000" dirty="0" smtClean="0">
                <a:cs typeface="Times New Roman" pitchFamily="18" charset="0"/>
              </a:rPr>
              <a:t>вероятность (частота) наступления событий </a:t>
            </a:r>
            <a:endParaRPr lang="ru-RU" sz="2000" b="1" i="1" dirty="0">
              <a:solidFill>
                <a:srgbClr val="FF3300"/>
              </a:solidFill>
              <a:cs typeface="Times New Roman" pitchFamily="18" charset="0"/>
            </a:endParaRPr>
          </a:p>
        </p:txBody>
      </p:sp>
      <p:sp>
        <p:nvSpPr>
          <p:cNvPr id="16" name="Текст 2"/>
          <p:cNvSpPr txBox="1">
            <a:spLocks/>
          </p:cNvSpPr>
          <p:nvPr/>
        </p:nvSpPr>
        <p:spPr bwMode="auto">
          <a:xfrm>
            <a:off x="-71470" y="4857760"/>
            <a:ext cx="8715436" cy="94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90488" marR="0" lvl="0" indent="14288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Если:   </a:t>
            </a:r>
            <a:r>
              <a:rPr lang="de-DE" kern="0" dirty="0" smtClean="0">
                <a:latin typeface="+mn-lt"/>
              </a:rPr>
              <a:t>p</a:t>
            </a:r>
            <a:r>
              <a:rPr lang="de-DE" sz="1400" kern="0" dirty="0" smtClean="0">
                <a:latin typeface="+mn-lt"/>
              </a:rPr>
              <a:t>1</a:t>
            </a:r>
            <a:r>
              <a:rPr lang="en-US" kern="0" dirty="0" smtClean="0">
                <a:latin typeface="+mn-lt"/>
              </a:rPr>
              <a:t>=p</a:t>
            </a:r>
            <a:r>
              <a:rPr lang="en-US" sz="1400" kern="0" dirty="0" smtClean="0">
                <a:latin typeface="+mn-lt"/>
              </a:rPr>
              <a:t>2</a:t>
            </a:r>
            <a:r>
              <a:rPr lang="en-US" kern="0" dirty="0" smtClean="0">
                <a:latin typeface="+mn-lt"/>
              </a:rPr>
              <a:t>=…=</a:t>
            </a:r>
            <a:r>
              <a:rPr lang="en-US" kern="0" dirty="0" err="1" smtClean="0">
                <a:latin typeface="+mn-lt"/>
              </a:rPr>
              <a:t>p</a:t>
            </a:r>
            <a:r>
              <a:rPr lang="en-US" sz="1400" kern="0" dirty="0" err="1" smtClean="0">
                <a:latin typeface="+mn-lt"/>
              </a:rPr>
              <a:t>n</a:t>
            </a:r>
            <a:r>
              <a:rPr lang="ru-RU" kern="0" dirty="0" smtClean="0">
                <a:latin typeface="+mn-lt"/>
              </a:rPr>
              <a:t>=</a:t>
            </a:r>
            <a:r>
              <a:rPr lang="de-DE" kern="0" dirty="0" smtClean="0">
                <a:latin typeface="+mn-lt"/>
              </a:rPr>
              <a:t>p</a:t>
            </a:r>
            <a:r>
              <a:rPr lang="ru-RU" kern="0" dirty="0" smtClean="0">
                <a:latin typeface="+mn-lt"/>
              </a:rPr>
              <a:t> </a:t>
            </a:r>
            <a:r>
              <a:rPr lang="ru-RU" sz="2000" kern="0" dirty="0" smtClean="0">
                <a:latin typeface="+mn-lt"/>
              </a:rPr>
              <a:t>(</a:t>
            </a:r>
            <a:r>
              <a:rPr lang="ru-RU" sz="2000" u="sng" kern="0" dirty="0" smtClean="0">
                <a:latin typeface="+mn-lt"/>
              </a:rPr>
              <a:t>события равновероятны</a:t>
            </a:r>
            <a:r>
              <a:rPr lang="ru-RU" sz="2000" kern="0" dirty="0" smtClean="0">
                <a:latin typeface="+mn-lt"/>
              </a:rPr>
              <a:t>)</a:t>
            </a:r>
            <a:r>
              <a:rPr lang="en-US" kern="0" dirty="0" smtClean="0">
                <a:latin typeface="+mn-lt"/>
              </a:rPr>
              <a:t>,  </a:t>
            </a:r>
            <a:r>
              <a:rPr lang="ru-RU" kern="0" dirty="0" smtClean="0">
                <a:latin typeface="+mn-lt"/>
              </a:rPr>
              <a:t>тогда:  </a:t>
            </a:r>
            <a:r>
              <a:rPr lang="en-US" kern="0" dirty="0" smtClean="0">
                <a:latin typeface="+mn-lt"/>
              </a:rPr>
              <a:t> 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7" name="Object 5"/>
          <p:cNvGraphicFramePr>
            <a:graphicFrameLocks noChangeAspect="1"/>
          </p:cNvGraphicFramePr>
          <p:nvPr/>
        </p:nvGraphicFramePr>
        <p:xfrm>
          <a:off x="14288" y="5357813"/>
          <a:ext cx="6297612" cy="847725"/>
        </p:xfrm>
        <a:graphic>
          <a:graphicData uri="http://schemas.openxmlformats.org/presentationml/2006/ole">
            <p:oleObj spid="_x0000_s222211" name="Формула" r:id="rId4" imgW="3429000" imgH="419040" progId="Equation.3">
              <p:embed/>
            </p:oleObj>
          </a:graphicData>
        </a:graphic>
      </p:graphicFrame>
      <p:graphicFrame>
        <p:nvGraphicFramePr>
          <p:cNvPr id="18" name="Object 5"/>
          <p:cNvGraphicFramePr>
            <a:graphicFrameLocks noChangeAspect="1"/>
          </p:cNvGraphicFramePr>
          <p:nvPr/>
        </p:nvGraphicFramePr>
        <p:xfrm>
          <a:off x="4714876" y="6062662"/>
          <a:ext cx="839788" cy="795338"/>
        </p:xfrm>
        <a:graphic>
          <a:graphicData uri="http://schemas.openxmlformats.org/presentationml/2006/ole">
            <p:oleObj spid="_x0000_s222212" name="Формула" r:id="rId5" imgW="457200" imgH="393480" progId="Equation.3">
              <p:embed/>
            </p:oleObj>
          </a:graphicData>
        </a:graphic>
      </p:graphicFrame>
      <p:sp>
        <p:nvSpPr>
          <p:cNvPr id="19" name="Правая фигурная скобка 18"/>
          <p:cNvSpPr/>
          <p:nvPr/>
        </p:nvSpPr>
        <p:spPr bwMode="auto">
          <a:xfrm rot="5400000">
            <a:off x="5036347" y="5750735"/>
            <a:ext cx="142876" cy="642942"/>
          </a:xfrm>
          <a:prstGeom prst="rightBrac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 bwMode="auto">
          <a:xfrm rot="5400000">
            <a:off x="5750727" y="6036487"/>
            <a:ext cx="1357322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Прямоугольник 21"/>
          <p:cNvSpPr/>
          <p:nvPr/>
        </p:nvSpPr>
        <p:spPr>
          <a:xfrm>
            <a:off x="6500826" y="5572140"/>
            <a:ext cx="4892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ym typeface="Symbol"/>
              </a:rPr>
              <a:t></a:t>
            </a:r>
            <a:endParaRPr lang="ru-RU" b="1" dirty="0"/>
          </a:p>
        </p:txBody>
      </p:sp>
      <p:graphicFrame>
        <p:nvGraphicFramePr>
          <p:cNvPr id="23" name="Object 5"/>
          <p:cNvGraphicFramePr>
            <a:graphicFrameLocks noChangeAspect="1"/>
          </p:cNvGraphicFramePr>
          <p:nvPr/>
        </p:nvGraphicFramePr>
        <p:xfrm>
          <a:off x="7215206" y="5357826"/>
          <a:ext cx="1189037" cy="874712"/>
        </p:xfrm>
        <a:graphic>
          <a:graphicData uri="http://schemas.openxmlformats.org/presentationml/2006/ole">
            <p:oleObj spid="_x0000_s222213" name="Формула" r:id="rId6" imgW="647640" imgH="431640" progId="Equation.3">
              <p:embed/>
            </p:oleObj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6715140" y="6286520"/>
            <a:ext cx="24288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Формула Хартли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0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9" grpId="0" animBg="1"/>
      <p:bldP spid="10" grpId="0" animBg="1"/>
      <p:bldP spid="11" grpId="0"/>
      <p:bldP spid="12" grpId="0" animBg="1"/>
      <p:bldP spid="13" grpId="0" animBg="1"/>
      <p:bldP spid="14" grpId="0" animBg="1"/>
      <p:bldP spid="15" grpId="0" animBg="1"/>
      <p:bldP spid="16" grpId="0"/>
      <p:bldP spid="19" grpId="0" animBg="1"/>
      <p:bldP spid="22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74675" y="304800"/>
            <a:ext cx="8001000" cy="460375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82500" lnSpcReduction="20000"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4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Вероятностный подход</a:t>
            </a:r>
          </a:p>
        </p:txBody>
      </p:sp>
      <p:sp>
        <p:nvSpPr>
          <p:cNvPr id="7" name="Rectangle 30"/>
          <p:cNvSpPr>
            <a:spLocks noChangeArrowheads="1"/>
          </p:cNvSpPr>
          <p:nvPr/>
        </p:nvSpPr>
        <p:spPr bwMode="auto">
          <a:xfrm>
            <a:off x="571472" y="928670"/>
            <a:ext cx="8286808" cy="144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76213" indent="-176213" algn="just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None/>
              <a:tabLst>
                <a:tab pos="722313" algn="l"/>
              </a:tabLst>
            </a:pPr>
            <a:r>
              <a:rPr lang="ru-RU" sz="2400" b="1" dirty="0"/>
              <a:t>Задача </a:t>
            </a:r>
            <a:r>
              <a:rPr lang="ru-RU" sz="2400" b="1" dirty="0" smtClean="0"/>
              <a:t>2.</a:t>
            </a:r>
            <a:r>
              <a:rPr lang="ru-RU" sz="2400" dirty="0" smtClean="0"/>
              <a:t> </a:t>
            </a:r>
            <a:r>
              <a:rPr lang="ru-RU" sz="2400" dirty="0"/>
              <a:t>В пруду живут 100 рыб, из них 20 карасей, 30 пескарей, а остальные – окуни. </a:t>
            </a:r>
            <a:r>
              <a:rPr lang="ru-RU" sz="2400" i="1" dirty="0"/>
              <a:t>Сколько информации</a:t>
            </a:r>
            <a:r>
              <a:rPr lang="ru-RU" sz="2400" dirty="0"/>
              <a:t> несет сообщение о том, что рыбак поймал </a:t>
            </a:r>
            <a:r>
              <a:rPr lang="ru-RU" b="1" i="1" u="sng" dirty="0" smtClean="0"/>
              <a:t>какую-нибудь</a:t>
            </a:r>
            <a:r>
              <a:rPr lang="ru-RU" dirty="0" smtClean="0"/>
              <a:t> рыбу</a:t>
            </a:r>
            <a:r>
              <a:rPr lang="ru-RU" sz="2400" dirty="0" smtClean="0"/>
              <a:t>?</a:t>
            </a:r>
            <a:endParaRPr lang="en-US" sz="2400" dirty="0"/>
          </a:p>
        </p:txBody>
      </p:sp>
      <p:sp>
        <p:nvSpPr>
          <p:cNvPr id="8" name="Rectangle 34"/>
          <p:cNvSpPr>
            <a:spLocks noChangeArrowheads="1"/>
          </p:cNvSpPr>
          <p:nvPr/>
        </p:nvSpPr>
        <p:spPr bwMode="auto">
          <a:xfrm>
            <a:off x="285720" y="2000240"/>
            <a:ext cx="19685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76213" indent="-176213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None/>
              <a:tabLst>
                <a:tab pos="722313" algn="l"/>
              </a:tabLst>
            </a:pPr>
            <a:r>
              <a:rPr lang="ru-RU" sz="2400" b="1" dirty="0"/>
              <a:t>Формула:</a:t>
            </a:r>
            <a:r>
              <a:rPr lang="ru-RU" sz="2400" dirty="0"/>
              <a:t> </a:t>
            </a:r>
            <a:endParaRPr lang="en-US" sz="2400" dirty="0"/>
          </a:p>
        </p:txBody>
      </p:sp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285720" y="3571876"/>
            <a:ext cx="19685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76213" indent="-176213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None/>
              <a:tabLst>
                <a:tab pos="722313" algn="l"/>
              </a:tabLst>
            </a:pPr>
            <a:r>
              <a:rPr lang="ru-RU" sz="2400" b="1" dirty="0"/>
              <a:t>Решение:</a:t>
            </a:r>
            <a:r>
              <a:rPr lang="ru-RU" sz="2400" dirty="0"/>
              <a:t> </a:t>
            </a:r>
            <a:endParaRPr lang="en-US" sz="2400" dirty="0"/>
          </a:p>
        </p:txBody>
      </p:sp>
      <p:sp>
        <p:nvSpPr>
          <p:cNvPr id="10" name="Rectangle 36"/>
          <p:cNvSpPr>
            <a:spLocks noChangeArrowheads="1"/>
          </p:cNvSpPr>
          <p:nvPr/>
        </p:nvSpPr>
        <p:spPr bwMode="auto">
          <a:xfrm>
            <a:off x="0" y="4386212"/>
            <a:ext cx="101002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dirty="0" smtClean="0"/>
              <a:t>Карась:</a:t>
            </a:r>
            <a:endParaRPr lang="ru-RU" sz="2000" dirty="0"/>
          </a:p>
        </p:txBody>
      </p:sp>
      <p:graphicFrame>
        <p:nvGraphicFramePr>
          <p:cNvPr id="11" name="Object 37"/>
          <p:cNvGraphicFramePr>
            <a:graphicFrameLocks noChangeAspect="1"/>
          </p:cNvGraphicFramePr>
          <p:nvPr/>
        </p:nvGraphicFramePr>
        <p:xfrm>
          <a:off x="962012" y="4216411"/>
          <a:ext cx="1824038" cy="784225"/>
        </p:xfrm>
        <a:graphic>
          <a:graphicData uri="http://schemas.openxmlformats.org/presentationml/2006/ole">
            <p:oleObj spid="_x0000_s291842" name="Формула" r:id="rId3" imgW="914400" imgH="393480" progId="Equation.3">
              <p:embed/>
            </p:oleObj>
          </a:graphicData>
        </a:graphic>
      </p:graphicFrame>
      <p:sp>
        <p:nvSpPr>
          <p:cNvPr id="12" name="Rectangle 38"/>
          <p:cNvSpPr>
            <a:spLocks noChangeArrowheads="1"/>
          </p:cNvSpPr>
          <p:nvPr/>
        </p:nvSpPr>
        <p:spPr bwMode="auto">
          <a:xfrm>
            <a:off x="3000364" y="4389447"/>
            <a:ext cx="115538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dirty="0" smtClean="0"/>
              <a:t>Пескарь:</a:t>
            </a:r>
            <a:endParaRPr lang="ru-RU" sz="2000" dirty="0"/>
          </a:p>
        </p:txBody>
      </p:sp>
      <p:graphicFrame>
        <p:nvGraphicFramePr>
          <p:cNvPr id="13" name="Object 39"/>
          <p:cNvGraphicFramePr>
            <a:graphicFrameLocks noChangeAspect="1"/>
          </p:cNvGraphicFramePr>
          <p:nvPr/>
        </p:nvGraphicFramePr>
        <p:xfrm>
          <a:off x="4078297" y="4184661"/>
          <a:ext cx="1922463" cy="815975"/>
        </p:xfrm>
        <a:graphic>
          <a:graphicData uri="http://schemas.openxmlformats.org/presentationml/2006/ole">
            <p:oleObj spid="_x0000_s291843" name="Формула" r:id="rId4" imgW="927000" imgH="393480" progId="Equation.3">
              <p:embed/>
            </p:oleObj>
          </a:graphicData>
        </a:graphic>
      </p:graphicFrame>
      <p:sp>
        <p:nvSpPr>
          <p:cNvPr id="14" name="Rectangle 40"/>
          <p:cNvSpPr>
            <a:spLocks noChangeArrowheads="1"/>
          </p:cNvSpPr>
          <p:nvPr/>
        </p:nvSpPr>
        <p:spPr bwMode="auto">
          <a:xfrm>
            <a:off x="6197618" y="4389447"/>
            <a:ext cx="94564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dirty="0" smtClean="0"/>
              <a:t>Окунь:</a:t>
            </a:r>
            <a:endParaRPr lang="ru-RU" sz="2000" dirty="0"/>
          </a:p>
        </p:txBody>
      </p:sp>
      <p:graphicFrame>
        <p:nvGraphicFramePr>
          <p:cNvPr id="15" name="Object 41"/>
          <p:cNvGraphicFramePr>
            <a:graphicFrameLocks noChangeAspect="1"/>
          </p:cNvGraphicFramePr>
          <p:nvPr/>
        </p:nvGraphicFramePr>
        <p:xfrm>
          <a:off x="7143768" y="4214818"/>
          <a:ext cx="1825625" cy="774700"/>
        </p:xfrm>
        <a:graphic>
          <a:graphicData uri="http://schemas.openxmlformats.org/presentationml/2006/ole">
            <p:oleObj spid="_x0000_s291844" name="Формула" r:id="rId5" imgW="927000" imgH="393480" progId="Equation.3">
              <p:embed/>
            </p:oleObj>
          </a:graphicData>
        </a:graphic>
      </p:graphicFrame>
      <p:sp>
        <p:nvSpPr>
          <p:cNvPr id="16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" name="AutoShape 4"/>
          <p:cNvSpPr>
            <a:spLocks noChangeArrowheads="1"/>
          </p:cNvSpPr>
          <p:nvPr/>
        </p:nvSpPr>
        <p:spPr bwMode="auto">
          <a:xfrm>
            <a:off x="214282" y="2500306"/>
            <a:ext cx="8715436" cy="8890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aphicFrame>
        <p:nvGraphicFramePr>
          <p:cNvPr id="22" name="Object 5"/>
          <p:cNvGraphicFramePr>
            <a:graphicFrameLocks noChangeAspect="1"/>
          </p:cNvGraphicFramePr>
          <p:nvPr/>
        </p:nvGraphicFramePr>
        <p:xfrm>
          <a:off x="214282" y="2500306"/>
          <a:ext cx="8688388" cy="898525"/>
        </p:xfrm>
        <a:graphic>
          <a:graphicData uri="http://schemas.openxmlformats.org/presentationml/2006/ole">
            <p:oleObj spid="_x0000_s291846" name="Формула" r:id="rId6" imgW="3809880" imgH="444240" progId="Equation.3">
              <p:embed/>
            </p:oleObj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71406" y="5000636"/>
            <a:ext cx="84296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Количество информации:</a:t>
            </a:r>
            <a:endParaRPr lang="ru-RU" dirty="0"/>
          </a:p>
        </p:txBody>
      </p:sp>
      <p:graphicFrame>
        <p:nvGraphicFramePr>
          <p:cNvPr id="24" name="Object 5"/>
          <p:cNvGraphicFramePr>
            <a:graphicFrameLocks noChangeAspect="1"/>
          </p:cNvGraphicFramePr>
          <p:nvPr/>
        </p:nvGraphicFramePr>
        <p:xfrm>
          <a:off x="1343025" y="5357826"/>
          <a:ext cx="6427788" cy="1335087"/>
        </p:xfrm>
        <a:graphic>
          <a:graphicData uri="http://schemas.openxmlformats.org/presentationml/2006/ole">
            <p:oleObj spid="_x0000_s291847" name="Формула" r:id="rId7" imgW="2819160" imgH="660240" progId="Equation.3">
              <p:embed/>
            </p:oleObj>
          </a:graphicData>
        </a:graphic>
      </p:graphicFrame>
      <p:sp>
        <p:nvSpPr>
          <p:cNvPr id="25" name="Управляющая кнопка: возврат 24">
            <a:hlinkClick r:id="rId8" action="ppaction://hlinksldjump" highlightClick="1"/>
          </p:cNvPr>
          <p:cNvSpPr/>
          <p:nvPr/>
        </p:nvSpPr>
        <p:spPr bwMode="auto">
          <a:xfrm>
            <a:off x="8286776" y="6286520"/>
            <a:ext cx="785786" cy="500042"/>
          </a:xfrm>
          <a:prstGeom prst="actionButtonReturn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2" grpId="0"/>
      <p:bldP spid="14" grpId="0"/>
      <p:bldP spid="21" grpId="0" animBg="1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-171400"/>
            <a:ext cx="8029604" cy="1143000"/>
          </a:xfrm>
        </p:spPr>
        <p:txBody>
          <a:bodyPr/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Times New Roman" pitchFamily="18" charset="0"/>
              </a:rPr>
              <a:t>Понятие информации в различных областях науки и техники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0" y="692696"/>
            <a:ext cx="914400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82550" marR="0" lvl="0" indent="27463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2550" marR="0" lvl="0" indent="274638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Информация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 это сведения об окружающем мире (объекте, процессе, явлении, событии), которые являются объектом преобразования (включая хранение, передачу и т.д.) и используются для выработки поведения, для принятия решения, для управления или для обучения.</a:t>
            </a:r>
          </a:p>
          <a:p>
            <a:pPr marL="82550" marR="0" lvl="0" indent="27463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2550" marR="0" lvl="0" indent="274638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Информация 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это любые данные или сведения, которые кого-либо интересуют (толковый словарь русского языка С.И. Ожегова).</a:t>
            </a:r>
          </a:p>
          <a:p>
            <a:pPr marL="82550" marR="0" lvl="0" indent="27463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2550" marR="0" lvl="0" indent="274638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Информация 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это сведения(сообщения, данные) независимо от формы их представления (Федеральный закон Российской Федерации от 27 июля 2006г. №149-ФЗ «Об информации, информационных технологиях и о защите информации»).</a:t>
            </a:r>
          </a:p>
          <a:p>
            <a:pPr marL="82550" marR="0" lvl="0" indent="27463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2550" marR="0" lvl="0" indent="27463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Информация 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 это отражение внешнего мира с помощью знаков или сигналов.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2550" indent="274638" algn="just" eaLnBrk="1" hangingPunct="1">
              <a:spcBef>
                <a:spcPct val="20000"/>
              </a:spcBef>
              <a:defRPr/>
            </a:pPr>
            <a:r>
              <a:rPr lang="ru-RU" sz="1800" dirty="0" smtClean="0"/>
              <a:t>Под информацией </a:t>
            </a:r>
            <a:r>
              <a:rPr lang="ru-RU" sz="1800" b="1" dirty="0" smtClean="0"/>
              <a:t>в теории информации</a:t>
            </a:r>
            <a:r>
              <a:rPr lang="ru-RU" sz="1800" dirty="0" smtClean="0"/>
              <a:t> понимают не любые сведения, а лишь те, которые снимают полностью или уменьшают существующую до их получения неопределенность. По определению К. Шеннона, информация – это снятая неопределенность.</a:t>
            </a:r>
          </a:p>
          <a:p>
            <a:pPr marL="82550" marR="0" lvl="0" indent="27463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Line 2"/>
          <p:cNvSpPr>
            <a:spLocks noChangeShapeType="1"/>
          </p:cNvSpPr>
          <p:nvPr/>
        </p:nvSpPr>
        <p:spPr bwMode="auto">
          <a:xfrm>
            <a:off x="376238" y="1071546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Управляющая кнопка: возврат 10">
            <a:hlinkClick r:id="rId2" action="ppaction://hlinksldjump" highlightClick="1"/>
          </p:cNvPr>
          <p:cNvSpPr/>
          <p:nvPr/>
        </p:nvSpPr>
        <p:spPr bwMode="auto">
          <a:xfrm>
            <a:off x="8286776" y="6286520"/>
            <a:ext cx="785786" cy="500042"/>
          </a:xfrm>
          <a:prstGeom prst="actionButtonReturn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-315416"/>
            <a:ext cx="7772400" cy="1143000"/>
          </a:xfrm>
        </p:spPr>
        <p:txBody>
          <a:bodyPr/>
          <a:lstStyle/>
          <a:p>
            <a:pPr algn="ctr" eaLnBrk="1" hangingPunct="1"/>
            <a:r>
              <a:rPr lang="ru-RU" sz="3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</a:rPr>
              <a:t>Единицы измерения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142977" y="1393840"/>
            <a:ext cx="6643734" cy="4249738"/>
          </a:xfrm>
        </p:spPr>
        <p:txBody>
          <a:bodyPr>
            <a:normAutofit/>
          </a:bodyPr>
          <a:lstStyle/>
          <a:p>
            <a:pPr eaLnBrk="1" hangingPunct="1">
              <a:spcBef>
                <a:spcPct val="55000"/>
              </a:spcBef>
              <a:buFont typeface="Wingdings" pitchFamily="2" charset="2"/>
              <a:buNone/>
            </a:pPr>
            <a:r>
              <a:rPr lang="ru-RU" b="1" dirty="0" smtClean="0"/>
              <a:t>1 байт</a:t>
            </a:r>
            <a:r>
              <a:rPr lang="ru-RU" dirty="0" smtClean="0"/>
              <a:t> </a:t>
            </a:r>
            <a:r>
              <a:rPr lang="ru-RU" i="1" dirty="0" smtClean="0"/>
              <a:t>(</a:t>
            </a:r>
            <a:r>
              <a:rPr lang="en-US" i="1" dirty="0" err="1" smtClean="0"/>
              <a:t>byt</a:t>
            </a:r>
            <a:r>
              <a:rPr lang="ru-RU" i="1" dirty="0" smtClean="0"/>
              <a:t>е)</a:t>
            </a:r>
            <a:r>
              <a:rPr lang="ru-RU" dirty="0" smtClean="0"/>
              <a:t>     	= </a:t>
            </a:r>
            <a:r>
              <a:rPr lang="ru-RU" b="1" dirty="0" smtClean="0"/>
              <a:t>8</a:t>
            </a:r>
            <a:r>
              <a:rPr lang="ru-RU" dirty="0" smtClean="0"/>
              <a:t> бит</a:t>
            </a:r>
          </a:p>
          <a:p>
            <a:pPr eaLnBrk="1" hangingPunct="1">
              <a:spcBef>
                <a:spcPct val="55000"/>
              </a:spcBef>
              <a:buFont typeface="Wingdings" pitchFamily="2" charset="2"/>
              <a:buNone/>
            </a:pPr>
            <a:r>
              <a:rPr lang="ru-RU" b="1" dirty="0" smtClean="0"/>
              <a:t>1 Кб </a:t>
            </a:r>
            <a:r>
              <a:rPr lang="ru-RU" dirty="0" smtClean="0"/>
              <a:t>(килобайт) = </a:t>
            </a:r>
            <a:r>
              <a:rPr lang="ru-RU" b="1" dirty="0" smtClean="0"/>
              <a:t>1024</a:t>
            </a:r>
            <a:r>
              <a:rPr lang="ru-RU" dirty="0" smtClean="0"/>
              <a:t> байта</a:t>
            </a:r>
          </a:p>
          <a:p>
            <a:pPr eaLnBrk="1" hangingPunct="1">
              <a:spcBef>
                <a:spcPct val="55000"/>
              </a:spcBef>
              <a:buFont typeface="Wingdings" pitchFamily="2" charset="2"/>
              <a:buNone/>
            </a:pPr>
            <a:r>
              <a:rPr lang="ru-RU" b="1" dirty="0" smtClean="0"/>
              <a:t>1 Мб </a:t>
            </a:r>
            <a:r>
              <a:rPr lang="ru-RU" dirty="0" smtClean="0"/>
              <a:t>(мегабайт) = </a:t>
            </a:r>
            <a:r>
              <a:rPr lang="ru-RU" b="1" dirty="0" smtClean="0"/>
              <a:t>1024</a:t>
            </a:r>
            <a:r>
              <a:rPr lang="ru-RU" dirty="0" smtClean="0"/>
              <a:t> Кб</a:t>
            </a:r>
          </a:p>
          <a:p>
            <a:pPr eaLnBrk="1" hangingPunct="1">
              <a:spcBef>
                <a:spcPct val="55000"/>
              </a:spcBef>
              <a:buFont typeface="Wingdings" pitchFamily="2" charset="2"/>
              <a:buNone/>
            </a:pPr>
            <a:r>
              <a:rPr lang="ru-RU" b="1" dirty="0" smtClean="0"/>
              <a:t>1 Гб </a:t>
            </a:r>
            <a:r>
              <a:rPr lang="ru-RU" dirty="0" smtClean="0"/>
              <a:t>(гигабайт) = </a:t>
            </a:r>
            <a:r>
              <a:rPr lang="ru-RU" b="1" dirty="0" smtClean="0"/>
              <a:t>1024</a:t>
            </a:r>
            <a:r>
              <a:rPr lang="ru-RU" dirty="0" smtClean="0"/>
              <a:t> Мб</a:t>
            </a:r>
          </a:p>
          <a:p>
            <a:pPr eaLnBrk="1" hangingPunct="1">
              <a:spcBef>
                <a:spcPct val="55000"/>
              </a:spcBef>
              <a:buFont typeface="Wingdings" pitchFamily="2" charset="2"/>
              <a:buNone/>
            </a:pPr>
            <a:r>
              <a:rPr lang="ru-RU" b="1" dirty="0" smtClean="0"/>
              <a:t>1 Тб </a:t>
            </a:r>
            <a:r>
              <a:rPr lang="ru-RU" dirty="0" smtClean="0"/>
              <a:t>(терабайт) = </a:t>
            </a:r>
            <a:r>
              <a:rPr lang="ru-RU" b="1" dirty="0" smtClean="0"/>
              <a:t>1024</a:t>
            </a:r>
            <a:r>
              <a:rPr lang="ru-RU" dirty="0" smtClean="0"/>
              <a:t> Гб</a:t>
            </a:r>
          </a:p>
          <a:p>
            <a:pPr eaLnBrk="1" hangingPunct="1">
              <a:spcBef>
                <a:spcPct val="55000"/>
              </a:spcBef>
              <a:buFont typeface="Wingdings" pitchFamily="2" charset="2"/>
              <a:buNone/>
            </a:pPr>
            <a:r>
              <a:rPr lang="ru-RU" b="1" dirty="0" smtClean="0"/>
              <a:t>1 Пб </a:t>
            </a:r>
            <a:r>
              <a:rPr lang="ru-RU" dirty="0" smtClean="0"/>
              <a:t>(петабайт) = </a:t>
            </a:r>
            <a:r>
              <a:rPr lang="ru-RU" b="1" dirty="0" smtClean="0"/>
              <a:t>1024</a:t>
            </a:r>
            <a:r>
              <a:rPr lang="ru-RU" dirty="0" smtClean="0"/>
              <a:t> Тб</a:t>
            </a:r>
          </a:p>
        </p:txBody>
      </p:sp>
      <p:sp>
        <p:nvSpPr>
          <p:cNvPr id="118789" name="AutoShape 5"/>
          <p:cNvSpPr>
            <a:spLocks noChangeArrowheads="1"/>
          </p:cNvSpPr>
          <p:nvPr/>
        </p:nvSpPr>
        <p:spPr bwMode="auto">
          <a:xfrm>
            <a:off x="5004048" y="5301208"/>
            <a:ext cx="1079500" cy="647700"/>
          </a:xfrm>
          <a:prstGeom prst="wedgeRoundRectCallout">
            <a:avLst>
              <a:gd name="adj1" fmla="val -67500"/>
              <a:gd name="adj2" fmla="val -93139"/>
              <a:gd name="adj3" fmla="val 16667"/>
            </a:avLst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en-US" sz="3200" b="1"/>
              <a:t>2</a:t>
            </a:r>
            <a:r>
              <a:rPr lang="en-US" sz="3200" b="1" baseline="30000"/>
              <a:t>10</a:t>
            </a:r>
            <a:endParaRPr lang="ru-RU" sz="3200" b="1" baseline="30000"/>
          </a:p>
        </p:txBody>
      </p:sp>
      <p:sp>
        <p:nvSpPr>
          <p:cNvPr id="6" name="Line 2"/>
          <p:cNvSpPr>
            <a:spLocks noChangeShapeType="1"/>
          </p:cNvSpPr>
          <p:nvPr/>
        </p:nvSpPr>
        <p:spPr bwMode="auto">
          <a:xfrm>
            <a:off x="376238" y="928670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8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8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8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8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18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7" grpId="0" build="p"/>
      <p:bldP spid="11878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-243408"/>
            <a:ext cx="7772400" cy="1000108"/>
          </a:xfrm>
        </p:spPr>
        <p:txBody>
          <a:bodyPr/>
          <a:lstStyle/>
          <a:p>
            <a:pPr algn="ctr" eaLnBrk="1" hangingPunct="1"/>
            <a:r>
              <a:rPr lang="ru-RU" sz="3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</a:rPr>
              <a:t>Перевод в другие единицы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746125" y="1142984"/>
            <a:ext cx="8397875" cy="350043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tabLst>
                <a:tab pos="722313" algn="l"/>
              </a:tabLst>
            </a:pPr>
            <a:r>
              <a:rPr lang="ru-RU" dirty="0" smtClean="0"/>
              <a:t>25 Кб</a:t>
            </a:r>
            <a:r>
              <a:rPr lang="en-US" dirty="0" smtClean="0"/>
              <a:t> </a:t>
            </a:r>
            <a:r>
              <a:rPr lang="ru-RU" dirty="0" smtClean="0"/>
              <a:t>=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tabLst>
                <a:tab pos="722313" algn="l"/>
              </a:tabLst>
            </a:pPr>
            <a:r>
              <a:rPr lang="ru-RU" dirty="0" smtClean="0"/>
              <a:t>		=25</a:t>
            </a:r>
            <a:r>
              <a:rPr lang="en-US" dirty="0" smtClean="0"/>
              <a:t>·</a:t>
            </a:r>
            <a:r>
              <a:rPr lang="ru-RU" dirty="0" smtClean="0"/>
              <a:t>1024 байт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tabLst>
                <a:tab pos="722313" algn="l"/>
              </a:tabLst>
            </a:pPr>
            <a:r>
              <a:rPr lang="ru-RU" dirty="0" smtClean="0"/>
              <a:t>		=25</a:t>
            </a:r>
            <a:r>
              <a:rPr lang="en-US" dirty="0" smtClean="0"/>
              <a:t>·</a:t>
            </a:r>
            <a:r>
              <a:rPr lang="ru-RU" dirty="0" smtClean="0"/>
              <a:t>1024</a:t>
            </a:r>
            <a:r>
              <a:rPr lang="en-US" dirty="0" smtClean="0"/>
              <a:t>·</a:t>
            </a:r>
            <a:r>
              <a:rPr lang="ru-RU" dirty="0" smtClean="0"/>
              <a:t>8 бит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tabLst>
                <a:tab pos="722313" algn="l"/>
              </a:tabLst>
            </a:pPr>
            <a:r>
              <a:rPr lang="ru-RU" dirty="0" smtClean="0"/>
              <a:t>    </a:t>
            </a:r>
            <a:r>
              <a:rPr lang="en-US" dirty="0" smtClean="0"/>
              <a:t>	</a:t>
            </a:r>
            <a:r>
              <a:rPr lang="ru-RU" dirty="0" smtClean="0"/>
              <a:t>=25:1024 Мб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tabLst>
                <a:tab pos="722313" algn="l"/>
              </a:tabLst>
            </a:pPr>
            <a:r>
              <a:rPr lang="ru-RU" dirty="0" smtClean="0"/>
              <a:t>		=25:1024</a:t>
            </a:r>
            <a:r>
              <a:rPr lang="en-US" dirty="0" smtClean="0"/>
              <a:t>:1024=</a:t>
            </a:r>
            <a:r>
              <a:rPr lang="ru-RU" dirty="0" smtClean="0"/>
              <a:t>25:1024</a:t>
            </a:r>
            <a:r>
              <a:rPr lang="ru-RU" baseline="30000" dirty="0" smtClean="0"/>
              <a:t>2</a:t>
            </a:r>
            <a:r>
              <a:rPr lang="ru-RU" dirty="0" smtClean="0"/>
              <a:t> Гб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tabLst>
                <a:tab pos="722313" algn="l"/>
              </a:tabLst>
            </a:pPr>
            <a:r>
              <a:rPr lang="ru-RU" dirty="0" smtClean="0"/>
              <a:t>		=25:1024</a:t>
            </a:r>
            <a:r>
              <a:rPr lang="en-US" dirty="0" smtClean="0"/>
              <a:t>:1024:1024=</a:t>
            </a:r>
            <a:r>
              <a:rPr lang="ru-RU" dirty="0" smtClean="0"/>
              <a:t> 25:1024</a:t>
            </a:r>
            <a:r>
              <a:rPr lang="ru-RU" baseline="30000" dirty="0" smtClean="0"/>
              <a:t>3</a:t>
            </a:r>
            <a:r>
              <a:rPr lang="ru-RU" dirty="0" smtClean="0"/>
              <a:t> Тб</a:t>
            </a:r>
            <a:endParaRPr lang="en-US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tabLst>
                <a:tab pos="722313" algn="l"/>
              </a:tabLst>
            </a:pPr>
            <a:endParaRPr lang="en-US" dirty="0" smtClean="0"/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539750" y="4149725"/>
            <a:ext cx="7993063" cy="1752600"/>
            <a:chOff x="340" y="2614"/>
            <a:chExt cx="5035" cy="1104"/>
          </a:xfrm>
        </p:grpSpPr>
        <p:sp>
          <p:nvSpPr>
            <p:cNvPr id="45062" name="AutoShape 8"/>
            <p:cNvSpPr>
              <a:spLocks noChangeArrowheads="1"/>
            </p:cNvSpPr>
            <p:nvPr/>
          </p:nvSpPr>
          <p:spPr bwMode="auto">
            <a:xfrm>
              <a:off x="2018" y="2931"/>
              <a:ext cx="1633" cy="227"/>
            </a:xfrm>
            <a:prstGeom prst="rightArrow">
              <a:avLst>
                <a:gd name="adj1" fmla="val 50000"/>
                <a:gd name="adj2" fmla="val 179846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5063" name="AutoShape 5"/>
            <p:cNvSpPr>
              <a:spLocks noChangeArrowheads="1"/>
            </p:cNvSpPr>
            <p:nvPr/>
          </p:nvSpPr>
          <p:spPr bwMode="auto">
            <a:xfrm>
              <a:off x="340" y="2840"/>
              <a:ext cx="1724" cy="726"/>
            </a:xfrm>
            <a:prstGeom prst="roundRect">
              <a:avLst>
                <a:gd name="adj" fmla="val 16667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2800"/>
                <a:t>крупные </a:t>
              </a:r>
            </a:p>
            <a:p>
              <a:pPr algn="ctr"/>
              <a:r>
                <a:rPr lang="ru-RU" sz="2800"/>
                <a:t>единицы</a:t>
              </a:r>
            </a:p>
          </p:txBody>
        </p:sp>
        <p:sp>
          <p:nvSpPr>
            <p:cNvPr id="45064" name="AutoShape 6"/>
            <p:cNvSpPr>
              <a:spLocks noChangeArrowheads="1"/>
            </p:cNvSpPr>
            <p:nvPr/>
          </p:nvSpPr>
          <p:spPr bwMode="auto">
            <a:xfrm>
              <a:off x="3651" y="2840"/>
              <a:ext cx="1724" cy="726"/>
            </a:xfrm>
            <a:prstGeom prst="roundRect">
              <a:avLst>
                <a:gd name="adj" fmla="val 16667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2800"/>
                <a:t>мелкие</a:t>
              </a:r>
            </a:p>
            <a:p>
              <a:pPr algn="ctr"/>
              <a:r>
                <a:rPr lang="ru-RU" sz="2800"/>
                <a:t>единицы</a:t>
              </a:r>
            </a:p>
          </p:txBody>
        </p:sp>
        <p:sp>
          <p:nvSpPr>
            <p:cNvPr id="45065" name="AutoShape 9"/>
            <p:cNvSpPr>
              <a:spLocks noChangeArrowheads="1"/>
            </p:cNvSpPr>
            <p:nvPr/>
          </p:nvSpPr>
          <p:spPr bwMode="auto">
            <a:xfrm flipH="1">
              <a:off x="2064" y="3249"/>
              <a:ext cx="1587" cy="227"/>
            </a:xfrm>
            <a:prstGeom prst="rightArrow">
              <a:avLst>
                <a:gd name="adj1" fmla="val 50000"/>
                <a:gd name="adj2" fmla="val 17478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5066" name="Text Box 10"/>
            <p:cNvSpPr txBox="1">
              <a:spLocks noChangeArrowheads="1"/>
            </p:cNvSpPr>
            <p:nvPr/>
          </p:nvSpPr>
          <p:spPr bwMode="auto">
            <a:xfrm>
              <a:off x="2200" y="3430"/>
              <a:ext cx="136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400"/>
                <a:t>деление</a:t>
              </a:r>
            </a:p>
          </p:txBody>
        </p:sp>
        <p:sp>
          <p:nvSpPr>
            <p:cNvPr id="45067" name="Text Box 11"/>
            <p:cNvSpPr txBox="1">
              <a:spLocks noChangeArrowheads="1"/>
            </p:cNvSpPr>
            <p:nvPr/>
          </p:nvSpPr>
          <p:spPr bwMode="auto">
            <a:xfrm>
              <a:off x="2200" y="2614"/>
              <a:ext cx="136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400"/>
                <a:t>умножение</a:t>
              </a:r>
            </a:p>
          </p:txBody>
        </p:sp>
      </p:grpSp>
      <p:sp>
        <p:nvSpPr>
          <p:cNvPr id="12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714488"/>
            <a:ext cx="8143932" cy="406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Управляющая кнопка: возврат 13">
            <a:hlinkClick r:id="rId3" action="ppaction://hlinksldjump" highlightClick="1"/>
          </p:cNvPr>
          <p:cNvSpPr/>
          <p:nvPr/>
        </p:nvSpPr>
        <p:spPr bwMode="auto">
          <a:xfrm>
            <a:off x="8286776" y="6286520"/>
            <a:ext cx="785786" cy="500042"/>
          </a:xfrm>
          <a:prstGeom prst="actionButtonReturn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0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10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467544" y="58143"/>
            <a:ext cx="80335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</a:rPr>
              <a:t>Подходы к измерению информации</a:t>
            </a:r>
            <a:endParaRPr lang="ru-RU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graphicFrame>
        <p:nvGraphicFramePr>
          <p:cNvPr id="11" name="Схема 10"/>
          <p:cNvGraphicFramePr/>
          <p:nvPr/>
        </p:nvGraphicFramePr>
        <p:xfrm>
          <a:off x="571472" y="1142984"/>
          <a:ext cx="8001056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Управляющая кнопка: возврат 4">
            <a:hlinkClick r:id="rId7" action="ppaction://hlinksldjump" highlightClick="1"/>
          </p:cNvPr>
          <p:cNvSpPr/>
          <p:nvPr/>
        </p:nvSpPr>
        <p:spPr bwMode="auto">
          <a:xfrm>
            <a:off x="8286776" y="6286520"/>
            <a:ext cx="785786" cy="500042"/>
          </a:xfrm>
          <a:prstGeom prst="actionButtonReturn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9" name="Rectangle 39"/>
          <p:cNvSpPr>
            <a:spLocks noChangeArrowheads="1"/>
          </p:cNvSpPr>
          <p:nvPr/>
        </p:nvSpPr>
        <p:spPr bwMode="auto">
          <a:xfrm>
            <a:off x="1277938" y="4924425"/>
            <a:ext cx="7437466" cy="647715"/>
          </a:xfrm>
          <a:prstGeom prst="rect">
            <a:avLst/>
          </a:prstGeom>
          <a:solidFill>
            <a:srgbClr val="D1D1FF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 lIns="90000" tIns="46800" rIns="90000" bIns="46800" anchor="ctr"/>
          <a:lstStyle/>
          <a:p>
            <a:pPr>
              <a:defRPr/>
            </a:pPr>
            <a:endParaRPr lang="ru-RU"/>
          </a:p>
        </p:txBody>
      </p:sp>
      <p:sp>
        <p:nvSpPr>
          <p:cNvPr id="4198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-243408"/>
            <a:ext cx="7772400" cy="1143000"/>
          </a:xfrm>
        </p:spPr>
        <p:txBody>
          <a:bodyPr/>
          <a:lstStyle/>
          <a:p>
            <a:pPr algn="ctr" eaLnBrk="1" hangingPunct="1"/>
            <a:r>
              <a:rPr lang="ru-RU" sz="3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</a:rPr>
              <a:t>Информация и знание</a:t>
            </a:r>
          </a:p>
        </p:txBody>
      </p:sp>
      <p:sp>
        <p:nvSpPr>
          <p:cNvPr id="96259" name="Rectangle 3"/>
          <p:cNvSpPr>
            <a:spLocks noChangeArrowheads="1"/>
          </p:cNvSpPr>
          <p:nvPr/>
        </p:nvSpPr>
        <p:spPr bwMode="auto">
          <a:xfrm>
            <a:off x="434975" y="2989263"/>
            <a:ext cx="8548688" cy="96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95300" indent="-4953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2200" b="1" dirty="0"/>
              <a:t>Неопределенность </a:t>
            </a:r>
            <a:r>
              <a:rPr lang="ru-RU" sz="2200" dirty="0"/>
              <a:t>– недостаток знаний (незнание).</a:t>
            </a:r>
          </a:p>
          <a:p>
            <a:pPr marL="908050" lvl="1" indent="-436563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</a:pPr>
            <a:r>
              <a:rPr lang="ru-RU" sz="2200" dirty="0"/>
              <a:t>при получении информации знания увеличиваются, неопределенность уменьшается</a:t>
            </a:r>
          </a:p>
          <a:p>
            <a:pPr marL="908050" lvl="1" indent="-436563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</a:pPr>
            <a:r>
              <a:rPr lang="ru-RU" sz="2200" dirty="0"/>
              <a:t>чем больше получено информации, тем больше уменьшается неопределенность</a:t>
            </a:r>
          </a:p>
          <a:p>
            <a:pPr marL="908050" lvl="1" indent="-436563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</a:pPr>
            <a:r>
              <a:rPr lang="ru-RU" sz="2600" dirty="0"/>
              <a:t>информация – мера уменьшения неопределенности</a:t>
            </a:r>
          </a:p>
          <a:p>
            <a:pPr marL="495300" indent="-4953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ru-RU" sz="2600" dirty="0"/>
          </a:p>
        </p:txBody>
      </p:sp>
      <p:grpSp>
        <p:nvGrpSpPr>
          <p:cNvPr id="2" name="Group 43"/>
          <p:cNvGrpSpPr>
            <a:grpSpLocks/>
          </p:cNvGrpSpPr>
          <p:nvPr/>
        </p:nvGrpSpPr>
        <p:grpSpPr bwMode="auto">
          <a:xfrm>
            <a:off x="1595438" y="5951538"/>
            <a:ext cx="6170612" cy="663575"/>
            <a:chOff x="1432" y="3749"/>
            <a:chExt cx="3887" cy="418"/>
          </a:xfrm>
        </p:grpSpPr>
        <p:sp>
          <p:nvSpPr>
            <p:cNvPr id="146472" name="Text Box 40"/>
            <p:cNvSpPr txBox="1">
              <a:spLocks noChangeArrowheads="1"/>
            </p:cNvSpPr>
            <p:nvPr/>
          </p:nvSpPr>
          <p:spPr bwMode="auto">
            <a:xfrm>
              <a:off x="1767" y="3816"/>
              <a:ext cx="3552" cy="288"/>
            </a:xfrm>
            <a:prstGeom prst="rect">
              <a:avLst/>
            </a:prstGeom>
            <a:solidFill>
              <a:srgbClr val="D1D1FF"/>
            </a:solidFill>
            <a:ln w="25400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lIns="0" rIns="0"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r>
                <a:rPr lang="ru-RU" sz="2400" b="1">
                  <a:latin typeface="Arial" charset="0"/>
                </a:rPr>
                <a:t>   Как измерить неопределенность?</a:t>
              </a:r>
            </a:p>
          </p:txBody>
        </p:sp>
        <p:sp>
          <p:nvSpPr>
            <p:cNvPr id="41998" name="Oval 41"/>
            <p:cNvSpPr>
              <a:spLocks noChangeArrowheads="1"/>
            </p:cNvSpPr>
            <p:nvPr/>
          </p:nvSpPr>
          <p:spPr bwMode="auto">
            <a:xfrm>
              <a:off x="1432" y="3749"/>
              <a:ext cx="409" cy="418"/>
            </a:xfrm>
            <a:prstGeom prst="ellipse">
              <a:avLst/>
            </a:prstGeom>
            <a:solidFill>
              <a:srgbClr val="00008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ru-RU" sz="4400" b="1" dirty="0">
                  <a:solidFill>
                    <a:schemeClr val="bg1"/>
                  </a:solidFill>
                  <a:latin typeface="Arial Black" pitchFamily="34" charset="0"/>
                </a:rPr>
                <a:t>?</a:t>
              </a:r>
            </a:p>
          </p:txBody>
        </p:sp>
      </p:grp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642910" y="1035049"/>
            <a:ext cx="8072494" cy="1608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5113" indent="-265113" algn="just">
              <a:spcBef>
                <a:spcPts val="250"/>
              </a:spcBef>
              <a:buClr>
                <a:srgbClr val="F07F09"/>
              </a:buClr>
              <a:buSzPct val="80000"/>
            </a:pPr>
            <a:r>
              <a:rPr lang="ru-RU" dirty="0">
                <a:solidFill>
                  <a:srgbClr val="000000"/>
                </a:solidFill>
                <a:cs typeface="Times New Roman" pitchFamily="18" charset="0"/>
              </a:rPr>
              <a:t>Для человека</a:t>
            </a:r>
            <a:r>
              <a:rPr lang="ru-RU" i="1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cs typeface="Times New Roman" pitchFamily="18" charset="0"/>
              </a:rPr>
              <a:t>информация — это </a:t>
            </a:r>
            <a:r>
              <a:rPr lang="ru-RU" b="1" dirty="0" smtClean="0">
                <a:solidFill>
                  <a:srgbClr val="000000"/>
                </a:solidFill>
                <a:cs typeface="Times New Roman" pitchFamily="18" charset="0"/>
              </a:rPr>
              <a:t>знания</a:t>
            </a: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.</a:t>
            </a:r>
          </a:p>
          <a:p>
            <a:pPr marL="265113" indent="-265113" algn="just">
              <a:spcBef>
                <a:spcPts val="250"/>
              </a:spcBef>
              <a:buClr>
                <a:srgbClr val="F07F09"/>
              </a:buClr>
              <a:buSzPct val="80000"/>
            </a:pP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 Если некоторое сообщение является информативным, следовательно оно пополняет человека знаниями или уменьшает неопределенность знаний человека.</a:t>
            </a:r>
            <a:endParaRPr lang="ru-RU" dirty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0" name="Line 2"/>
          <p:cNvSpPr>
            <a:spLocks noChangeShapeType="1"/>
          </p:cNvSpPr>
          <p:nvPr/>
        </p:nvSpPr>
        <p:spPr bwMode="auto">
          <a:xfrm>
            <a:off x="376238" y="928670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6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81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9" grpId="0" animBg="1"/>
      <p:bldP spid="9625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51520" y="0"/>
            <a:ext cx="84867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400" b="1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uLnTx/>
                <a:uFillTx/>
                <a:latin typeface="+mj-lt"/>
                <a:ea typeface="+mj-ea"/>
                <a:cs typeface="+mj-cs"/>
              </a:rPr>
              <a:t>Количество информации как мера уменьшения неопределенности знания</a:t>
            </a:r>
          </a:p>
        </p:txBody>
      </p:sp>
      <p:sp>
        <p:nvSpPr>
          <p:cNvPr id="5" name="Прямоугольник 8"/>
          <p:cNvSpPr>
            <a:spLocks noChangeArrowheads="1"/>
          </p:cNvSpPr>
          <p:nvPr/>
        </p:nvSpPr>
        <p:spPr bwMode="auto">
          <a:xfrm>
            <a:off x="214282" y="1142984"/>
            <a:ext cx="8358246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cs typeface="Times New Roman" pitchFamily="18" charset="0"/>
              </a:rPr>
              <a:t>Рассмотрим, как можно измерить количество информации на примере подбрасывания </a:t>
            </a:r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монеты:</a:t>
            </a:r>
            <a:endParaRPr lang="ru-RU" sz="2000" dirty="0">
              <a:solidFill>
                <a:srgbClr val="002060"/>
              </a:solidFill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14282" y="1857364"/>
            <a:ext cx="8429684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95300" indent="-4953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2200" b="1" dirty="0" smtClean="0"/>
              <a:t>Перед броском существует неопределенность нашего</a:t>
            </a:r>
            <a:r>
              <a:rPr lang="ru-RU" sz="2200" dirty="0" smtClean="0"/>
              <a:t> знания.</a:t>
            </a:r>
            <a:endParaRPr lang="ru-RU" sz="2200" dirty="0"/>
          </a:p>
          <a:p>
            <a:pPr marL="908050" lvl="1" indent="-436563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</a:pPr>
            <a:r>
              <a:rPr lang="ru-RU" sz="2200" dirty="0" smtClean="0"/>
              <a:t>возможны два события (как упадет монета, предсказать невозможно) </a:t>
            </a:r>
          </a:p>
          <a:p>
            <a:pPr marL="908050" lvl="1" indent="-908050">
              <a:spcBef>
                <a:spcPct val="20000"/>
              </a:spcBef>
              <a:buClr>
                <a:schemeClr val="accent2"/>
              </a:buClr>
            </a:pPr>
            <a:r>
              <a:rPr lang="ru-RU" sz="2200" b="1" dirty="0" smtClean="0"/>
              <a:t>После броска наступает полная определенность </a:t>
            </a:r>
            <a:endParaRPr lang="ru-RU" sz="2200" dirty="0"/>
          </a:p>
          <a:p>
            <a:pPr marL="908050" lvl="1" indent="-436563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</a:pPr>
            <a:r>
              <a:rPr lang="ru-RU" sz="2200" dirty="0" smtClean="0"/>
              <a:t>мы видим, (получаем зрительное сообщение), что монета находится в определенном положении («орел» или «решка»)</a:t>
            </a:r>
            <a:endParaRPr lang="ru-RU" sz="2200" dirty="0"/>
          </a:p>
          <a:p>
            <a:pPr marL="908050" lvl="1" indent="-436563" algn="just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</a:pPr>
            <a:r>
              <a:rPr lang="ru-RU" dirty="0" smtClean="0"/>
              <a:t>Это сообщение приводит к уменьшению неопределенности нашего знания в два раза, т.к. из двух равновероятностных событий реализовалось одно.</a:t>
            </a:r>
            <a:endParaRPr lang="ru-RU" dirty="0"/>
          </a:p>
          <a:p>
            <a:pPr marL="495300" indent="-4953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ru-RU" sz="2600" dirty="0"/>
          </a:p>
        </p:txBody>
      </p:sp>
      <p:grpSp>
        <p:nvGrpSpPr>
          <p:cNvPr id="8" name="Group 21"/>
          <p:cNvGrpSpPr>
            <a:grpSpLocks/>
          </p:cNvGrpSpPr>
          <p:nvPr/>
        </p:nvGrpSpPr>
        <p:grpSpPr bwMode="auto">
          <a:xfrm>
            <a:off x="7143768" y="2714620"/>
            <a:ext cx="1714512" cy="809626"/>
            <a:chOff x="4014" y="1344"/>
            <a:chExt cx="1134" cy="546"/>
          </a:xfrm>
        </p:grpSpPr>
        <p:pic>
          <p:nvPicPr>
            <p:cNvPr id="9" name="Picture 18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8E6"/>
                </a:clrFrom>
                <a:clrTo>
                  <a:srgbClr val="FFF8E6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014" y="1344"/>
              <a:ext cx="544" cy="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9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8E6"/>
                </a:clrFrom>
                <a:clrTo>
                  <a:srgbClr val="FFF8E6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604" y="1344"/>
              <a:ext cx="544" cy="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Rectangle 39"/>
          <p:cNvSpPr>
            <a:spLocks noChangeArrowheads="1"/>
          </p:cNvSpPr>
          <p:nvPr/>
        </p:nvSpPr>
        <p:spPr bwMode="auto">
          <a:xfrm>
            <a:off x="714348" y="5429264"/>
            <a:ext cx="8072494" cy="1357298"/>
          </a:xfrm>
          <a:prstGeom prst="rect">
            <a:avLst/>
          </a:prstGeom>
          <a:solidFill>
            <a:srgbClr val="D1D1FF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 lIns="90000" tIns="46800" rIns="90000" bIns="46800" anchor="ctr"/>
          <a:lstStyle/>
          <a:p>
            <a:pPr algn="ctr">
              <a:defRPr/>
            </a:pPr>
            <a:r>
              <a:rPr lang="ru-RU" dirty="0" smtClean="0"/>
              <a:t>Неопределенность знания </a:t>
            </a:r>
            <a:r>
              <a:rPr lang="ru-RU" sz="2800" b="1" dirty="0" smtClean="0"/>
              <a:t>(</a:t>
            </a:r>
            <a:r>
              <a:rPr lang="en-US" sz="2800" b="1" dirty="0" smtClean="0"/>
              <a:t>N)</a:t>
            </a:r>
            <a:r>
              <a:rPr lang="en-US" dirty="0" smtClean="0"/>
              <a:t> </a:t>
            </a:r>
            <a:r>
              <a:rPr lang="ru-RU" dirty="0" smtClean="0"/>
              <a:t>– это количество возможных</a:t>
            </a:r>
          </a:p>
          <a:p>
            <a:pPr>
              <a:defRPr/>
            </a:pPr>
            <a:r>
              <a:rPr lang="ru-RU" dirty="0" smtClean="0"/>
              <a:t> вариантов ответов на поставленный вопрос</a:t>
            </a:r>
            <a:r>
              <a:rPr lang="en-US" dirty="0" smtClean="0"/>
              <a:t> </a:t>
            </a:r>
            <a:r>
              <a:rPr lang="ru-RU" dirty="0" smtClean="0"/>
              <a:t> или количество</a:t>
            </a:r>
          </a:p>
          <a:p>
            <a:pPr>
              <a:defRPr/>
            </a:pPr>
            <a:r>
              <a:rPr lang="ru-RU" dirty="0" smtClean="0"/>
              <a:t> возможных исходов события.</a:t>
            </a:r>
            <a:endParaRPr lang="ru-RU" dirty="0"/>
          </a:p>
        </p:txBody>
      </p:sp>
      <p:sp>
        <p:nvSpPr>
          <p:cNvPr id="12" name="Line 2"/>
          <p:cNvSpPr>
            <a:spLocks noChangeShapeType="1"/>
          </p:cNvSpPr>
          <p:nvPr/>
        </p:nvSpPr>
        <p:spPr bwMode="auto">
          <a:xfrm>
            <a:off x="376238" y="1142984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8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500438"/>
            <a:ext cx="142875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Прямоугольник 8"/>
          <p:cNvSpPr>
            <a:spLocks noChangeArrowheads="1"/>
          </p:cNvSpPr>
          <p:nvPr/>
        </p:nvSpPr>
        <p:spPr bwMode="auto">
          <a:xfrm>
            <a:off x="571472" y="1928802"/>
            <a:ext cx="828680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cs typeface="Times New Roman" pitchFamily="18" charset="0"/>
              </a:rPr>
              <a:t>При подбрасывании шестигранного кубика:</a:t>
            </a:r>
            <a:endParaRPr lang="ru-RU" dirty="0">
              <a:solidFill>
                <a:srgbClr val="002060"/>
              </a:solidFill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2071670" y="2714620"/>
            <a:ext cx="6572296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908050" lvl="1" indent="-436563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</a:pPr>
            <a:r>
              <a:rPr lang="ru-RU" dirty="0" smtClean="0"/>
              <a:t>Возможно получить один результат из шести равновероятных событий  </a:t>
            </a:r>
            <a:r>
              <a:rPr lang="en-US" dirty="0" smtClean="0"/>
              <a:t>N=6</a:t>
            </a:r>
            <a:r>
              <a:rPr lang="ru-RU" dirty="0" smtClean="0"/>
              <a:t> </a:t>
            </a:r>
          </a:p>
          <a:p>
            <a:pPr marL="908050" lvl="1" indent="-908050">
              <a:spcBef>
                <a:spcPct val="20000"/>
              </a:spcBef>
              <a:buClr>
                <a:schemeClr val="accent2"/>
              </a:buClr>
            </a:pPr>
            <a:r>
              <a:rPr lang="ru-RU" b="1" dirty="0" smtClean="0"/>
              <a:t>После броска</a:t>
            </a:r>
            <a:endParaRPr lang="ru-RU" dirty="0"/>
          </a:p>
          <a:p>
            <a:pPr marL="908050" lvl="1" indent="-436563" algn="just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</a:pPr>
            <a:r>
              <a:rPr lang="ru-RU" dirty="0" smtClean="0"/>
              <a:t>получаем зрительное сообщение</a:t>
            </a:r>
            <a:r>
              <a:rPr lang="en-US" dirty="0" smtClean="0"/>
              <a:t> </a:t>
            </a:r>
            <a:r>
              <a:rPr lang="ru-RU" dirty="0" smtClean="0"/>
              <a:t>о результате, неопределенность знаний уменьшается </a:t>
            </a:r>
            <a:r>
              <a:rPr lang="ru-RU" u="sng" dirty="0" smtClean="0"/>
              <a:t>в шесть раз</a:t>
            </a:r>
            <a:endParaRPr lang="ru-RU" u="sng" dirty="0"/>
          </a:p>
        </p:txBody>
      </p:sp>
      <p:sp>
        <p:nvSpPr>
          <p:cNvPr id="6" name="Line 2"/>
          <p:cNvSpPr>
            <a:spLocks noChangeShapeType="1"/>
          </p:cNvSpPr>
          <p:nvPr/>
        </p:nvSpPr>
        <p:spPr bwMode="auto">
          <a:xfrm>
            <a:off x="376238" y="1285860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Управляющая кнопка: возврат 6">
            <a:hlinkClick r:id="rId3" action="ppaction://hlinksldjump" highlightClick="1"/>
          </p:cNvPr>
          <p:cNvSpPr/>
          <p:nvPr/>
        </p:nvSpPr>
        <p:spPr bwMode="auto">
          <a:xfrm>
            <a:off x="8286776" y="6286520"/>
            <a:ext cx="785786" cy="500042"/>
          </a:xfrm>
          <a:prstGeom prst="actionButtonReturn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395536" y="0"/>
            <a:ext cx="84867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400" b="1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uLnTx/>
                <a:uFillTx/>
                <a:latin typeface="+mj-lt"/>
                <a:ea typeface="+mj-ea"/>
                <a:cs typeface="+mj-cs"/>
              </a:rPr>
              <a:t>Количество информации как мера уменьшения неопределенности знания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7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7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7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728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72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728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72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728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72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728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728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72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72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7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7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3285</TotalTime>
  <Words>1320</Words>
  <Application>Microsoft Office PowerPoint</Application>
  <PresentationFormat>Экран (4:3)</PresentationFormat>
  <Paragraphs>527</Paragraphs>
  <Slides>22</Slides>
  <Notes>0</Notes>
  <HiddenSlides>1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Начальная</vt:lpstr>
      <vt:lpstr>Формула</vt:lpstr>
      <vt:lpstr>Слайд 1</vt:lpstr>
      <vt:lpstr>Содержание</vt:lpstr>
      <vt:lpstr>Понятие информации в различных областях науки и техники</vt:lpstr>
      <vt:lpstr>Единицы измерения</vt:lpstr>
      <vt:lpstr>Перевод в другие единицы</vt:lpstr>
      <vt:lpstr>Слайд 6</vt:lpstr>
      <vt:lpstr>Информация и знание</vt:lpstr>
      <vt:lpstr>Слайд 8</vt:lpstr>
      <vt:lpstr>Слайд 9</vt:lpstr>
      <vt:lpstr>Единицы измерения</vt:lpstr>
      <vt:lpstr>Количество информации</vt:lpstr>
      <vt:lpstr>Формула Хартли (1928)</vt:lpstr>
      <vt:lpstr>Формула Хартли (1928)</vt:lpstr>
      <vt:lpstr>Количество информации в сообщении об одном из N равновероятных событий: </vt:lpstr>
      <vt:lpstr>Алфавитный подход</vt:lpstr>
      <vt:lpstr>Содержательный подход и вероятность</vt:lpstr>
      <vt:lpstr>Содержательный подход и вероятность</vt:lpstr>
      <vt:lpstr>На первый взгляд кажется, что формулы для вычисления информации различны. Первая — через количество событий, вторая — через вероятность:</vt:lpstr>
      <vt:lpstr>Вероятностный подход</vt:lpstr>
      <vt:lpstr>Вероятностный подход</vt:lpstr>
      <vt:lpstr>Вероятностный подход</vt:lpstr>
      <vt:lpstr>Слайд 22</vt:lpstr>
    </vt:vector>
  </TitlesOfParts>
  <Company>-Home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Hotsko</dc:creator>
  <cp:keywords>exciting online presentation communicate impactful exchange information broadcast collaborate on-screen projector white</cp:keywords>
  <dc:description>Use this template for creative presentations on any internet related topics.</dc:description>
  <cp:lastModifiedBy>Hp</cp:lastModifiedBy>
  <cp:revision>366</cp:revision>
  <dcterms:created xsi:type="dcterms:W3CDTF">2012-01-13T14:38:26Z</dcterms:created>
  <dcterms:modified xsi:type="dcterms:W3CDTF">2022-09-30T08:47:23Z</dcterms:modified>
  <cp:category>Internet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">
    <vt:lpwstr>Online</vt:lpwstr>
  </property>
  <property fmtid="{D5CDD505-2E9C-101B-9397-08002B2CF9AE}" pid="3" name="Style">
    <vt:lpwstr>P</vt:lpwstr>
  </property>
  <property fmtid="{D5CDD505-2E9C-101B-9397-08002B2CF9AE}" pid="4" name="Folder">
    <vt:lpwstr>Internet</vt:lpwstr>
  </property>
  <property fmtid="{D5CDD505-2E9C-101B-9397-08002B2CF9AE}" pid="5" name="Attribution">
    <vt:lpwstr>Copyright © 2003 KMT Software, Inc.</vt:lpwstr>
  </property>
</Properties>
</file>