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6" r:id="rId3"/>
    <p:sldId id="258" r:id="rId4"/>
    <p:sldId id="259" r:id="rId5"/>
    <p:sldId id="260" r:id="rId6"/>
    <p:sldId id="272" r:id="rId7"/>
    <p:sldId id="261" r:id="rId8"/>
    <p:sldId id="263" r:id="rId9"/>
    <p:sldId id="264" r:id="rId10"/>
    <p:sldId id="265" r:id="rId11"/>
    <p:sldId id="266" r:id="rId12"/>
    <p:sldId id="262" r:id="rId13"/>
    <p:sldId id="267" r:id="rId14"/>
    <p:sldId id="280" r:id="rId15"/>
    <p:sldId id="268" r:id="rId16"/>
    <p:sldId id="269" r:id="rId17"/>
    <p:sldId id="270" r:id="rId18"/>
    <p:sldId id="273" r:id="rId19"/>
    <p:sldId id="271" r:id="rId20"/>
    <p:sldId id="274" r:id="rId21"/>
    <p:sldId id="275" r:id="rId22"/>
    <p:sldId id="276" r:id="rId23"/>
    <p:sldId id="277" r:id="rId24"/>
    <p:sldId id="278" r:id="rId25"/>
    <p:sldId id="279" r:id="rId26"/>
    <p:sldId id="281" r:id="rId27"/>
    <p:sldId id="282" r:id="rId2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9" autoAdjust="0"/>
    <p:restoredTop sz="94660"/>
  </p:normalViewPr>
  <p:slideViewPr>
    <p:cSldViewPr snapToGrid="0" showGuides="1">
      <p:cViewPr varScale="1">
        <p:scale>
          <a:sx n="67" d="100"/>
          <a:sy n="67" d="100"/>
        </p:scale>
        <p:origin x="744"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2113BF4-66F9-4EDF-BE23-F2487D6DB410}"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1222807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2113BF4-66F9-4EDF-BE23-F2487D6DB410}"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4129501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2113BF4-66F9-4EDF-BE23-F2487D6DB410}"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3083274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2113BF4-66F9-4EDF-BE23-F2487D6DB410}"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422045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2113BF4-66F9-4EDF-BE23-F2487D6DB410}"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1106528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2113BF4-66F9-4EDF-BE23-F2487D6DB410}" type="datetimeFigureOut">
              <a:rPr lang="ru-RU" smtClean="0"/>
              <a:t>02.12.2020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2244361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2113BF4-66F9-4EDF-BE23-F2487D6DB410}" type="datetimeFigureOut">
              <a:rPr lang="ru-RU" smtClean="0"/>
              <a:t>02.12.2020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503748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2113BF4-66F9-4EDF-BE23-F2487D6DB410}" type="datetimeFigureOut">
              <a:rPr lang="ru-RU" smtClean="0"/>
              <a:t>02.12.2020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2134589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113BF4-66F9-4EDF-BE23-F2487D6DB410}" type="datetimeFigureOut">
              <a:rPr lang="ru-RU" smtClean="0"/>
              <a:t>02.12.2020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1376050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B2113BF4-66F9-4EDF-BE23-F2487D6DB410}" type="datetimeFigureOut">
              <a:rPr lang="ru-RU" smtClean="0"/>
              <a:t>02.12.2020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2888817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B2113BF4-66F9-4EDF-BE23-F2487D6DB410}" type="datetimeFigureOut">
              <a:rPr lang="ru-RU" smtClean="0"/>
              <a:t>02.12.2020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7129C15-B878-40DA-BC44-064E5EE31A61}" type="slidenum">
              <a:rPr lang="ru-RU" smtClean="0"/>
              <a:t>‹#›</a:t>
            </a:fld>
            <a:endParaRPr lang="ru-RU"/>
          </a:p>
        </p:txBody>
      </p:sp>
    </p:spTree>
    <p:extLst>
      <p:ext uri="{BB962C8B-B14F-4D97-AF65-F5344CB8AC3E}">
        <p14:creationId xmlns:p14="http://schemas.microsoft.com/office/powerpoint/2010/main" val="1363748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113BF4-66F9-4EDF-BE23-F2487D6DB410}" type="datetimeFigureOut">
              <a:rPr lang="ru-RU" smtClean="0"/>
              <a:t>02.12.2020</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129C15-B878-40DA-BC44-064E5EE31A61}" type="slidenum">
              <a:rPr lang="ru-RU" smtClean="0"/>
              <a:t>‹#›</a:t>
            </a:fld>
            <a:endParaRPr lang="ru-RU"/>
          </a:p>
        </p:txBody>
      </p:sp>
    </p:spTree>
    <p:extLst>
      <p:ext uri="{BB962C8B-B14F-4D97-AF65-F5344CB8AC3E}">
        <p14:creationId xmlns:p14="http://schemas.microsoft.com/office/powerpoint/2010/main" val="42528061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pochta.ru/"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hyperlink" Target="https://www.pochta.ru/letters" TargetMode="External"/><Relationship Id="rId2" Type="http://schemas.openxmlformats.org/officeDocument/2006/relationships/hyperlink" Target="https://www.pochta.ru/parcels" TargetMode="Externa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jpeg"/><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0869" y="81346"/>
            <a:ext cx="11950262" cy="2693384"/>
          </a:xfrm>
        </p:spPr>
        <p:txBody>
          <a:bodyPr>
            <a:noAutofit/>
          </a:bodyPr>
          <a:lstStyle/>
          <a:p>
            <a:pPr algn="ctr"/>
            <a:r>
              <a:rPr lang="ru-RU" sz="7200" b="1" dirty="0" smtClean="0">
                <a:solidFill>
                  <a:schemeClr val="accent1">
                    <a:lumMod val="75000"/>
                  </a:schemeClr>
                </a:solidFill>
              </a:rPr>
              <a:t>Виды почтовых отправлений:</a:t>
            </a:r>
            <a:br>
              <a:rPr lang="ru-RU" sz="7200" b="1" dirty="0" smtClean="0">
                <a:solidFill>
                  <a:schemeClr val="accent1">
                    <a:lumMod val="75000"/>
                  </a:schemeClr>
                </a:solidFill>
              </a:rPr>
            </a:br>
            <a:r>
              <a:rPr lang="ru-RU" sz="7200" b="1" dirty="0" smtClean="0">
                <a:solidFill>
                  <a:schemeClr val="accent1">
                    <a:lumMod val="75000"/>
                  </a:schemeClr>
                </a:solidFill>
              </a:rPr>
              <a:t>бандероль,</a:t>
            </a:r>
            <a:r>
              <a:rPr lang="ru-RU" sz="7200" b="1" dirty="0">
                <a:solidFill>
                  <a:schemeClr val="accent1">
                    <a:lumMod val="75000"/>
                  </a:schemeClr>
                </a:solidFill>
              </a:rPr>
              <a:t> </a:t>
            </a:r>
            <a:r>
              <a:rPr lang="ru-RU" sz="7200" b="1" dirty="0" smtClean="0">
                <a:solidFill>
                  <a:schemeClr val="accent1">
                    <a:lumMod val="75000"/>
                  </a:schemeClr>
                </a:solidFill>
              </a:rPr>
              <a:t>посылка.</a:t>
            </a:r>
            <a:endParaRPr lang="ru-RU" sz="7200" b="1" dirty="0">
              <a:solidFill>
                <a:schemeClr val="accent1">
                  <a:lumMod val="75000"/>
                </a:schemeClr>
              </a:solidFill>
            </a:endParaRPr>
          </a:p>
        </p:txBody>
      </p:sp>
      <p:sp>
        <p:nvSpPr>
          <p:cNvPr id="3" name="Объект 2"/>
          <p:cNvSpPr>
            <a:spLocks noGrp="1"/>
          </p:cNvSpPr>
          <p:nvPr>
            <p:ph idx="1"/>
          </p:nvPr>
        </p:nvSpPr>
        <p:spPr>
          <a:xfrm>
            <a:off x="8954815" y="5468114"/>
            <a:ext cx="2398985" cy="1110773"/>
          </a:xfrm>
        </p:spPr>
        <p:txBody>
          <a:bodyPr>
            <a:normAutofit lnSpcReduction="10000"/>
          </a:bodyPr>
          <a:lstStyle/>
          <a:p>
            <a:pPr marL="0" indent="0" algn="ctr">
              <a:buNone/>
            </a:pPr>
            <a:r>
              <a:rPr lang="ru-RU" sz="3600" b="1" dirty="0" smtClean="0"/>
              <a:t>ОСЖ </a:t>
            </a:r>
          </a:p>
          <a:p>
            <a:pPr marL="0" indent="0" algn="ctr">
              <a:buNone/>
            </a:pPr>
            <a:r>
              <a:rPr lang="ru-RU" sz="3600" b="1" dirty="0" smtClean="0"/>
              <a:t>8 класс</a:t>
            </a:r>
            <a:endParaRPr lang="ru-RU" sz="3600" b="1" dirty="0"/>
          </a:p>
        </p:txBody>
      </p:sp>
      <p:pic>
        <p:nvPicPr>
          <p:cNvPr id="1026" name="Picture 2" descr="https://informupack.ru/upload/iblock/f56/f56c47fa0243a492e1ca64ec76e0af5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1491" y="2774730"/>
            <a:ext cx="6283324" cy="3047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72023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s://paperdoc.ru/wp-content/uploads/userfiles/149_1_sm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983" y="1221004"/>
            <a:ext cx="8378032" cy="5822733"/>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3"/>
          <p:cNvSpPr>
            <a:spLocks noGrp="1"/>
          </p:cNvSpPr>
          <p:nvPr>
            <p:ph type="title"/>
          </p:nvPr>
        </p:nvSpPr>
        <p:spPr>
          <a:xfrm>
            <a:off x="890587" y="122237"/>
            <a:ext cx="10410825" cy="606425"/>
          </a:xfrm>
        </p:spPr>
        <p:txBody>
          <a:bodyPr>
            <a:normAutofit fontScale="90000"/>
          </a:bodyPr>
          <a:lstStyle/>
          <a:p>
            <a:pPr algn="ctr"/>
            <a:r>
              <a:rPr lang="ru-RU" b="1" dirty="0">
                <a:solidFill>
                  <a:srgbClr val="0F6FC6">
                    <a:lumMod val="75000"/>
                  </a:srgbClr>
                </a:solidFill>
              </a:rPr>
              <a:t>Бланки для заполнения</a:t>
            </a:r>
            <a:endParaRPr lang="ru-RU" dirty="0"/>
          </a:p>
        </p:txBody>
      </p:sp>
      <p:sp>
        <p:nvSpPr>
          <p:cNvPr id="2" name="Прямоугольник 1"/>
          <p:cNvSpPr/>
          <p:nvPr/>
        </p:nvSpPr>
        <p:spPr>
          <a:xfrm>
            <a:off x="542925" y="805505"/>
            <a:ext cx="11387138" cy="830997"/>
          </a:xfrm>
          <a:prstGeom prst="rect">
            <a:avLst/>
          </a:prstGeom>
        </p:spPr>
        <p:txBody>
          <a:bodyPr wrap="square">
            <a:spAutoFit/>
          </a:bodyPr>
          <a:lstStyle/>
          <a:p>
            <a:r>
              <a:rPr lang="ru-RU" sz="2400" b="1" dirty="0">
                <a:solidFill>
                  <a:prstClr val="black"/>
                </a:solidFill>
              </a:rPr>
              <a:t>Уведомление о вручении. </a:t>
            </a:r>
            <a:r>
              <a:rPr lang="ru-RU" sz="2400" dirty="0">
                <a:solidFill>
                  <a:prstClr val="black"/>
                </a:solidFill>
              </a:rPr>
              <a:t>Вы получите подписанное адресатом уведомление о вручении (тот, кому вы отправили посылку, сообщит вам письменно, что получил её). </a:t>
            </a:r>
            <a:endParaRPr lang="ru-RU" dirty="0"/>
          </a:p>
        </p:txBody>
      </p:sp>
    </p:spTree>
    <p:extLst>
      <p:ext uri="{BB962C8B-B14F-4D97-AF65-F5344CB8AC3E}">
        <p14:creationId xmlns:p14="http://schemas.microsoft.com/office/powerpoint/2010/main" val="424556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85872" y="89941"/>
            <a:ext cx="10125075" cy="635000"/>
          </a:xfrm>
        </p:spPr>
        <p:txBody>
          <a:bodyPr>
            <a:normAutofit fontScale="90000"/>
          </a:bodyPr>
          <a:lstStyle/>
          <a:p>
            <a:pPr algn="ctr"/>
            <a:r>
              <a:rPr lang="ru-RU" b="1" dirty="0">
                <a:solidFill>
                  <a:srgbClr val="0F6FC6">
                    <a:lumMod val="75000"/>
                  </a:srgbClr>
                </a:solidFill>
              </a:rPr>
              <a:t>Пример заполнения</a:t>
            </a:r>
            <a:endParaRPr lang="ru-RU" dirty="0"/>
          </a:p>
        </p:txBody>
      </p:sp>
      <p:pic>
        <p:nvPicPr>
          <p:cNvPr id="6148" name="Picture 4" descr="http://900igr.net/up/datai/232190/0009-0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8054" y="724941"/>
            <a:ext cx="10055891" cy="60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7363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9556" y="422275"/>
            <a:ext cx="11672887" cy="835025"/>
          </a:xfrm>
        </p:spPr>
        <p:txBody>
          <a:bodyPr>
            <a:normAutofit fontScale="90000"/>
          </a:bodyPr>
          <a:lstStyle/>
          <a:p>
            <a:pPr algn="ctr"/>
            <a:r>
              <a:rPr lang="ru-RU" sz="4000" b="1" dirty="0">
                <a:solidFill>
                  <a:schemeClr val="accent1">
                    <a:lumMod val="75000"/>
                  </a:schemeClr>
                </a:solidFill>
              </a:rPr>
              <a:t>Дополнительные услуги почты при отправке </a:t>
            </a:r>
            <a:r>
              <a:rPr lang="ru-RU" sz="4000" b="1" dirty="0" smtClean="0">
                <a:solidFill>
                  <a:schemeClr val="accent1">
                    <a:lumMod val="75000"/>
                  </a:schemeClr>
                </a:solidFill>
              </a:rPr>
              <a:t>бандероли</a:t>
            </a:r>
            <a:r>
              <a:rPr lang="ru-RU" dirty="0"/>
              <a:t/>
            </a:r>
            <a:br>
              <a:rPr lang="ru-RU" dirty="0"/>
            </a:br>
            <a:endParaRPr lang="ru-RU" dirty="0"/>
          </a:p>
        </p:txBody>
      </p:sp>
      <p:sp>
        <p:nvSpPr>
          <p:cNvPr id="2" name="Прямоугольник 1"/>
          <p:cNvSpPr/>
          <p:nvPr/>
        </p:nvSpPr>
        <p:spPr>
          <a:xfrm>
            <a:off x="259556" y="1257300"/>
            <a:ext cx="11672886" cy="4893647"/>
          </a:xfrm>
          <a:prstGeom prst="rect">
            <a:avLst/>
          </a:prstGeom>
        </p:spPr>
        <p:txBody>
          <a:bodyPr wrap="square">
            <a:spAutoFit/>
          </a:bodyPr>
          <a:lstStyle/>
          <a:p>
            <a:pPr lvl="0"/>
            <a:r>
              <a:rPr lang="ru-RU" sz="2400" dirty="0" smtClean="0">
                <a:solidFill>
                  <a:prstClr val="black"/>
                </a:solidFill>
              </a:rPr>
              <a:t>• </a:t>
            </a:r>
            <a:r>
              <a:rPr lang="ru-RU" sz="2400" b="1" dirty="0">
                <a:solidFill>
                  <a:prstClr val="black"/>
                </a:solidFill>
              </a:rPr>
              <a:t>Уведомление о вручении. </a:t>
            </a:r>
            <a:r>
              <a:rPr lang="ru-RU" sz="2400" dirty="0">
                <a:solidFill>
                  <a:prstClr val="black"/>
                </a:solidFill>
              </a:rPr>
              <a:t>Вы получите подписанное адресатом уведомление о вручении </a:t>
            </a:r>
            <a:r>
              <a:rPr lang="ru-RU" sz="2400" dirty="0" smtClean="0">
                <a:solidFill>
                  <a:prstClr val="black"/>
                </a:solidFill>
              </a:rPr>
              <a:t>(тот, кому вы отправили посылку, сообщит вам письменно, что получил её). </a:t>
            </a:r>
          </a:p>
          <a:p>
            <a:pPr lvl="0"/>
            <a:endParaRPr lang="ru-RU" sz="2400" dirty="0">
              <a:solidFill>
                <a:prstClr val="black"/>
              </a:solidFill>
            </a:endParaRPr>
          </a:p>
          <a:p>
            <a:pPr lvl="0"/>
            <a:r>
              <a:rPr lang="ru-RU" sz="2400" dirty="0">
                <a:solidFill>
                  <a:prstClr val="black"/>
                </a:solidFill>
              </a:rPr>
              <a:t>• </a:t>
            </a:r>
            <a:r>
              <a:rPr lang="ru-RU" sz="2400" b="1" dirty="0">
                <a:solidFill>
                  <a:prstClr val="black"/>
                </a:solidFill>
              </a:rPr>
              <a:t>Опись </a:t>
            </a:r>
            <a:r>
              <a:rPr lang="ru-RU" sz="2400" b="1" dirty="0" smtClean="0">
                <a:solidFill>
                  <a:prstClr val="black"/>
                </a:solidFill>
              </a:rPr>
              <a:t>вложения </a:t>
            </a:r>
            <a:r>
              <a:rPr lang="ru-RU" sz="2400" dirty="0" smtClean="0">
                <a:solidFill>
                  <a:prstClr val="black"/>
                </a:solidFill>
              </a:rPr>
              <a:t>(описание и перечисление того, что лежит в бандероли)</a:t>
            </a:r>
            <a:r>
              <a:rPr lang="ru-RU" sz="2400" b="1" dirty="0" smtClean="0">
                <a:solidFill>
                  <a:prstClr val="black"/>
                </a:solidFill>
              </a:rPr>
              <a:t>. </a:t>
            </a:r>
            <a:r>
              <a:rPr lang="ru-RU" sz="2400" dirty="0">
                <a:solidFill>
                  <a:prstClr val="black"/>
                </a:solidFill>
              </a:rPr>
              <a:t>Вы получите заверенное почтовым работником подтверждение содержимого бандероли и даты отправки. </a:t>
            </a:r>
            <a:endParaRPr lang="ru-RU" sz="2400" dirty="0" smtClean="0">
              <a:solidFill>
                <a:prstClr val="black"/>
              </a:solidFill>
            </a:endParaRPr>
          </a:p>
          <a:p>
            <a:pPr lvl="0"/>
            <a:endParaRPr lang="ru-RU" sz="2400" dirty="0">
              <a:solidFill>
                <a:prstClr val="black"/>
              </a:solidFill>
            </a:endParaRPr>
          </a:p>
          <a:p>
            <a:pPr lvl="0"/>
            <a:r>
              <a:rPr lang="ru-RU" sz="2400" dirty="0">
                <a:solidFill>
                  <a:prstClr val="black"/>
                </a:solidFill>
              </a:rPr>
              <a:t>• </a:t>
            </a:r>
            <a:r>
              <a:rPr lang="ru-RU" sz="2400" b="1" dirty="0">
                <a:solidFill>
                  <a:prstClr val="black"/>
                </a:solidFill>
              </a:rPr>
              <a:t>Наложенный платеж. </a:t>
            </a:r>
            <a:r>
              <a:rPr lang="ru-RU" sz="2400" dirty="0">
                <a:solidFill>
                  <a:prstClr val="black"/>
                </a:solidFill>
              </a:rPr>
              <a:t>Чтобы получить бандероль, адресат должен будет заплатить указанную вами </a:t>
            </a:r>
            <a:r>
              <a:rPr lang="ru-RU" sz="2400" dirty="0" smtClean="0">
                <a:solidFill>
                  <a:prstClr val="black"/>
                </a:solidFill>
              </a:rPr>
              <a:t>сумму</a:t>
            </a:r>
            <a:r>
              <a:rPr lang="ru-RU" sz="2400" dirty="0">
                <a:solidFill>
                  <a:prstClr val="black"/>
                </a:solidFill>
              </a:rPr>
              <a:t> </a:t>
            </a:r>
            <a:r>
              <a:rPr lang="ru-RU" sz="2400" dirty="0" smtClean="0">
                <a:solidFill>
                  <a:prstClr val="black"/>
                </a:solidFill>
              </a:rPr>
              <a:t>(например, если вы посылаете выполненную вами работу, за которую вам должны заплатить).</a:t>
            </a:r>
          </a:p>
          <a:p>
            <a:pPr lvl="0"/>
            <a:endParaRPr lang="ru-RU" sz="2400" dirty="0">
              <a:solidFill>
                <a:prstClr val="black"/>
              </a:solidFill>
            </a:endParaRPr>
          </a:p>
          <a:p>
            <a:pPr lvl="0"/>
            <a:r>
              <a:rPr lang="ru-RU" sz="2400" dirty="0">
                <a:solidFill>
                  <a:prstClr val="black"/>
                </a:solidFill>
              </a:rPr>
              <a:t>• </a:t>
            </a:r>
            <a:r>
              <a:rPr lang="ru-RU" sz="2400" b="1" dirty="0">
                <a:solidFill>
                  <a:prstClr val="black"/>
                </a:solidFill>
              </a:rPr>
              <a:t>СМС-уведомление</a:t>
            </a:r>
            <a:r>
              <a:rPr lang="ru-RU" sz="2400" dirty="0">
                <a:solidFill>
                  <a:prstClr val="black"/>
                </a:solidFill>
              </a:rPr>
              <a:t> о прибытии отправления в отделение и вручении </a:t>
            </a:r>
            <a:r>
              <a:rPr lang="ru-RU" sz="2400" dirty="0" smtClean="0">
                <a:solidFill>
                  <a:prstClr val="black"/>
                </a:solidFill>
              </a:rPr>
              <a:t>адресату (когда тот, кому вы отправили бандероль, получает её на почте, вам придет СМС).</a:t>
            </a:r>
            <a:endParaRPr lang="ru-RU" sz="2400" dirty="0">
              <a:solidFill>
                <a:prstClr val="black"/>
              </a:solidFill>
            </a:endParaRPr>
          </a:p>
        </p:txBody>
      </p:sp>
    </p:spTree>
    <p:extLst>
      <p:ext uri="{BB962C8B-B14F-4D97-AF65-F5344CB8AC3E}">
        <p14:creationId xmlns:p14="http://schemas.microsoft.com/office/powerpoint/2010/main" val="2137180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s://vsmartfon.ru/data/img/op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015" y="157162"/>
            <a:ext cx="5406713" cy="6543675"/>
          </a:xfrm>
          <a:prstGeom prst="rect">
            <a:avLst/>
          </a:prstGeom>
          <a:noFill/>
          <a:ln w="28575">
            <a:solidFill>
              <a:schemeClr val="accent1">
                <a:lumMod val="75000"/>
              </a:schemeClr>
            </a:solidFill>
          </a:ln>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7307532" y="-104448"/>
            <a:ext cx="2879443" cy="523220"/>
          </a:xfrm>
          <a:prstGeom prst="rect">
            <a:avLst/>
          </a:prstGeom>
        </p:spPr>
        <p:txBody>
          <a:bodyPr wrap="none">
            <a:spAutoFit/>
          </a:bodyPr>
          <a:lstStyle/>
          <a:p>
            <a:r>
              <a:rPr lang="ru-RU" sz="2800" b="1" dirty="0">
                <a:solidFill>
                  <a:schemeClr val="accent1">
                    <a:lumMod val="75000"/>
                  </a:schemeClr>
                </a:solidFill>
              </a:rPr>
              <a:t>Опись вложения </a:t>
            </a:r>
          </a:p>
        </p:txBody>
      </p:sp>
      <p:sp>
        <p:nvSpPr>
          <p:cNvPr id="3" name="Прямоугольник 2"/>
          <p:cNvSpPr/>
          <p:nvPr/>
        </p:nvSpPr>
        <p:spPr>
          <a:xfrm>
            <a:off x="5948054" y="418772"/>
            <a:ext cx="6110597" cy="6555641"/>
          </a:xfrm>
          <a:prstGeom prst="rect">
            <a:avLst/>
          </a:prstGeom>
        </p:spPr>
        <p:txBody>
          <a:bodyPr wrap="square">
            <a:spAutoFit/>
          </a:bodyPr>
          <a:lstStyle/>
          <a:p>
            <a:r>
              <a:rPr lang="ru-RU" sz="2000" dirty="0" smtClean="0"/>
              <a:t>	Для ценных почтовых отправлений можно выбрать услугу — </a:t>
            </a:r>
            <a:r>
              <a:rPr lang="ru-RU" sz="2000" b="1" dirty="0" smtClean="0"/>
              <a:t>опись вложения</a:t>
            </a:r>
            <a:r>
              <a:rPr lang="ru-RU" sz="2000" dirty="0" smtClean="0"/>
              <a:t>. 	</a:t>
            </a:r>
          </a:p>
          <a:p>
            <a:r>
              <a:rPr lang="ru-RU" sz="2000" dirty="0" smtClean="0"/>
              <a:t>	Отправитель заполняет бланк, указывая все пересылаемые предметы, их количество и объявленную ценность. 	</a:t>
            </a:r>
          </a:p>
          <a:p>
            <a:r>
              <a:rPr lang="ru-RU" sz="2000" dirty="0"/>
              <a:t>	</a:t>
            </a:r>
            <a:r>
              <a:rPr lang="ru-RU" sz="2000" dirty="0" smtClean="0"/>
              <a:t>Письмо или посылка с описью вложения представляется в почтовое отделение </a:t>
            </a:r>
            <a:r>
              <a:rPr lang="ru-RU" sz="2000" u="sng" dirty="0" smtClean="0"/>
              <a:t>в открытом виде и с заполненным в двух экземплярах бланком описи. </a:t>
            </a:r>
            <a:r>
              <a:rPr lang="ru-RU" sz="2000" dirty="0" smtClean="0"/>
              <a:t>При приеме отправления с описью вложения сотрудник Почты России сличает содержимое с описью, после чего ставит печать с датой, индексом отделения и свою подпись.</a:t>
            </a:r>
          </a:p>
          <a:p>
            <a:r>
              <a:rPr lang="ru-RU" sz="2000" dirty="0" smtClean="0"/>
              <a:t>	Один из экземпляров описи вкладывают в отправление, другой возвращают отправителю.</a:t>
            </a:r>
          </a:p>
          <a:p>
            <a:r>
              <a:rPr lang="ru-RU" sz="2000" dirty="0" smtClean="0"/>
              <a:t>	Почтовое отправление с описью вложения можно при получении вскрыть в присутствии сотрудника Почты и сличить с описью. Если обнаружится, что отправление дошло до адресата не в полном объеме, после расследования отправителю (или получателю) будет возмещена стоимость недостающих предметов.</a:t>
            </a:r>
            <a:endParaRPr lang="ru-RU" sz="2000" dirty="0"/>
          </a:p>
        </p:txBody>
      </p:sp>
    </p:spTree>
    <p:extLst>
      <p:ext uri="{BB962C8B-B14F-4D97-AF65-F5344CB8AC3E}">
        <p14:creationId xmlns:p14="http://schemas.microsoft.com/office/powerpoint/2010/main" val="3945022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813" y="365126"/>
            <a:ext cx="10567987" cy="863600"/>
          </a:xfrm>
        </p:spPr>
        <p:txBody>
          <a:bodyPr/>
          <a:lstStyle/>
          <a:p>
            <a:pPr algn="ctr"/>
            <a:r>
              <a:rPr lang="ru-RU" b="1" dirty="0" smtClean="0">
                <a:solidFill>
                  <a:schemeClr val="accent1">
                    <a:lumMod val="75000"/>
                  </a:schemeClr>
                </a:solidFill>
              </a:rPr>
              <a:t>Извещение </a:t>
            </a:r>
            <a:endParaRPr lang="ru-RU" b="1" dirty="0">
              <a:solidFill>
                <a:schemeClr val="accent1">
                  <a:lumMod val="75000"/>
                </a:schemeClr>
              </a:solidFill>
            </a:endParaRPr>
          </a:p>
        </p:txBody>
      </p:sp>
      <p:sp>
        <p:nvSpPr>
          <p:cNvPr id="3" name="Прямоугольник 2"/>
          <p:cNvSpPr/>
          <p:nvPr/>
        </p:nvSpPr>
        <p:spPr>
          <a:xfrm>
            <a:off x="640556" y="1228726"/>
            <a:ext cx="10858500" cy="1569660"/>
          </a:xfrm>
          <a:prstGeom prst="rect">
            <a:avLst/>
          </a:prstGeom>
        </p:spPr>
        <p:txBody>
          <a:bodyPr wrap="square">
            <a:spAutoFit/>
          </a:bodyPr>
          <a:lstStyle/>
          <a:p>
            <a:r>
              <a:rPr lang="ru-RU" sz="2400" dirty="0" smtClean="0"/>
              <a:t>Когда бандероль доходит адресату он получает извещение о том, что надо прийти на почту и получить бандероль (посылку).</a:t>
            </a:r>
          </a:p>
          <a:p>
            <a:r>
              <a:rPr lang="ru-RU" sz="2400" dirty="0" smtClean="0"/>
              <a:t>Получить бандероль или посылку на почте можно только при предъявлении паспорта.</a:t>
            </a:r>
            <a:endParaRPr lang="ru-RU" sz="2400" dirty="0"/>
          </a:p>
        </p:txBody>
      </p:sp>
      <p:pic>
        <p:nvPicPr>
          <p:cNvPr id="4" name="Рисунок 3"/>
          <p:cNvPicPr>
            <a:picLocks noChangeAspect="1"/>
          </p:cNvPicPr>
          <p:nvPr/>
        </p:nvPicPr>
        <p:blipFill>
          <a:blip r:embed="rId2"/>
          <a:stretch>
            <a:fillRect/>
          </a:stretch>
        </p:blipFill>
        <p:spPr>
          <a:xfrm>
            <a:off x="211931" y="2999482"/>
            <a:ext cx="11715750" cy="3714750"/>
          </a:xfrm>
          <a:prstGeom prst="rect">
            <a:avLst/>
          </a:prstGeom>
        </p:spPr>
      </p:pic>
    </p:spTree>
    <p:extLst>
      <p:ext uri="{BB962C8B-B14F-4D97-AF65-F5344CB8AC3E}">
        <p14:creationId xmlns:p14="http://schemas.microsoft.com/office/powerpoint/2010/main" val="253179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7275" y="279401"/>
            <a:ext cx="10325100" cy="534988"/>
          </a:xfrm>
        </p:spPr>
        <p:txBody>
          <a:bodyPr>
            <a:normAutofit fontScale="90000"/>
          </a:bodyPr>
          <a:lstStyle/>
          <a:p>
            <a:pPr algn="ctr">
              <a:lnSpc>
                <a:spcPts val="2250"/>
              </a:lnSpc>
              <a:spcAft>
                <a:spcPts val="1125"/>
              </a:spcAft>
            </a:pPr>
            <a:r>
              <a:rPr lang="ru-RU" b="1" kern="1800" dirty="0">
                <a:solidFill>
                  <a:schemeClr val="accent1">
                    <a:lumMod val="75000"/>
                  </a:schemeClr>
                </a:solidFill>
                <a:ea typeface="Times New Roman" panose="02020603050405020304" pitchFamily="18" charset="0"/>
                <a:cs typeface="Times New Roman" panose="02020603050405020304" pitchFamily="18" charset="0"/>
              </a:rPr>
              <a:t>Упаковочные материалы</a:t>
            </a:r>
            <a:r>
              <a:rPr lang="ru-RU" sz="2800" dirty="0">
                <a:latin typeface="Calibri" panose="020F0502020204030204" pitchFamily="34" charset="0"/>
                <a:ea typeface="Calibri" panose="020F0502020204030204" pitchFamily="34" charset="0"/>
                <a:cs typeface="Times New Roman" panose="02020603050405020304" pitchFamily="18" charset="0"/>
              </a:rPr>
              <a:t/>
            </a:r>
            <a:br>
              <a:rPr lang="ru-RU" sz="2800" dirty="0">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3" name="Рисунок 2" descr="https://www.pochta.ru/documents/10231/16518/%D0%A3%D0%BF%D0%B0%D0%BA%D0%BE%D0%B2%D0%BA%D0%B0.jpg/51ae5f67-91af-4912-9c2f-26d94f842aa8?t=1511951032907"/>
          <p:cNvPicPr/>
          <p:nvPr/>
        </p:nvPicPr>
        <p:blipFill>
          <a:blip r:embed="rId2">
            <a:extLst>
              <a:ext uri="{28A0092B-C50C-407E-A947-70E740481C1C}">
                <a14:useLocalDpi xmlns:a14="http://schemas.microsoft.com/office/drawing/2010/main" val="0"/>
              </a:ext>
            </a:extLst>
          </a:blip>
          <a:srcRect/>
          <a:stretch>
            <a:fillRect/>
          </a:stretch>
        </p:blipFill>
        <p:spPr bwMode="auto">
          <a:xfrm>
            <a:off x="1166812" y="2700338"/>
            <a:ext cx="9620251" cy="4286250"/>
          </a:xfrm>
          <a:prstGeom prst="rect">
            <a:avLst/>
          </a:prstGeom>
          <a:noFill/>
          <a:ln>
            <a:noFill/>
          </a:ln>
        </p:spPr>
      </p:pic>
      <p:sp>
        <p:nvSpPr>
          <p:cNvPr id="4" name="Прямоугольник 3"/>
          <p:cNvSpPr/>
          <p:nvPr/>
        </p:nvSpPr>
        <p:spPr>
          <a:xfrm>
            <a:off x="569116" y="557032"/>
            <a:ext cx="11525251" cy="2308324"/>
          </a:xfrm>
          <a:prstGeom prst="rect">
            <a:avLst/>
          </a:prstGeom>
        </p:spPr>
        <p:txBody>
          <a:bodyPr wrap="square">
            <a:spAutoFit/>
          </a:bodyPr>
          <a:lstStyle/>
          <a:p>
            <a:r>
              <a:rPr lang="ru-RU" sz="2400" dirty="0" smtClean="0"/>
              <a:t>	В отделениях Почты России можно приобрести упаковочные материалы для упаковки бандеролей и посылок. </a:t>
            </a:r>
          </a:p>
          <a:p>
            <a:r>
              <a:rPr lang="ru-RU" sz="2400" dirty="0" smtClean="0"/>
              <a:t>	Бумаги, печатные издания, небольшие вещи весом до 3 кг можно упаковать в конверт, пластиковый пакет или плотную бумагу, перевязав или заклеив обертку. </a:t>
            </a:r>
          </a:p>
          <a:p>
            <a:r>
              <a:rPr lang="ru-RU" sz="2400" dirty="0" smtClean="0"/>
              <a:t> 	Сотрудники почтовых отделений могут помочь вам упаковать отправление согласно всем правилам и требованиям. Услуга по упаковке — платная.</a:t>
            </a:r>
          </a:p>
        </p:txBody>
      </p:sp>
    </p:spTree>
    <p:extLst>
      <p:ext uri="{BB962C8B-B14F-4D97-AF65-F5344CB8AC3E}">
        <p14:creationId xmlns:p14="http://schemas.microsoft.com/office/powerpoint/2010/main" val="890692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4" name="Picture 8" descr="https://www.silhouetteshop.ru/upload/iblock/f4e/f4e2626bc98a5e421205a00d5752d4f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49" y="205928"/>
            <a:ext cx="3390900" cy="339090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s://pochtovaya-upakovka.ru/upload/iblock/298/2981e02ef38e4efdc68849122cb9e9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91686" y="4289991"/>
            <a:ext cx="2566827" cy="252921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711994" y="336550"/>
            <a:ext cx="10768012" cy="620713"/>
          </a:xfrm>
        </p:spPr>
        <p:txBody>
          <a:bodyPr>
            <a:normAutofit fontScale="90000"/>
          </a:bodyPr>
          <a:lstStyle/>
          <a:p>
            <a:pPr algn="ctr"/>
            <a:r>
              <a:rPr lang="ru-RU" sz="4000" b="1" kern="1800" dirty="0">
                <a:solidFill>
                  <a:srgbClr val="0F6FC6">
                    <a:lumMod val="75000"/>
                  </a:srgbClr>
                </a:solidFill>
                <a:ea typeface="Times New Roman" panose="02020603050405020304" pitchFamily="18" charset="0"/>
                <a:cs typeface="Times New Roman" panose="02020603050405020304" pitchFamily="18" charset="0"/>
              </a:rPr>
              <a:t>Упаковочные материалы</a:t>
            </a:r>
            <a:r>
              <a:rPr lang="ru-RU" sz="25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r>
            <a:br>
              <a:rPr lang="ru-RU" sz="2500"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9218" name="Picture 2" descr="https://joyse.ru/upload/tinymce/img/tabletniza/3db77325c07e8586bc55bcc6da9db64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994" y="3968715"/>
            <a:ext cx="3986212" cy="245344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26180" y="6236392"/>
            <a:ext cx="6305765" cy="400110"/>
          </a:xfrm>
          <a:prstGeom prst="rect">
            <a:avLst/>
          </a:prstGeom>
        </p:spPr>
        <p:txBody>
          <a:bodyPr wrap="none">
            <a:spAutoFit/>
          </a:bodyPr>
          <a:lstStyle/>
          <a:p>
            <a:r>
              <a:rPr lang="ru-RU" sz="2000" dirty="0" smtClean="0">
                <a:effectLst/>
                <a:ea typeface="Times New Roman" panose="02020603050405020304" pitchFamily="18" charset="0"/>
              </a:rPr>
              <a:t>Конверт с прослойкой из воздушно-пузырчатой пленки </a:t>
            </a:r>
            <a:endParaRPr lang="ru-RU" sz="2000" dirty="0"/>
          </a:p>
        </p:txBody>
      </p:sp>
      <p:pic>
        <p:nvPicPr>
          <p:cNvPr id="9220" name="Picture 4" descr="https://xn--d1achchicsqa7a3l.xn--p1ai/upload/img/5e5065141e9ee221c7eda1931eaefd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56639" y="646906"/>
            <a:ext cx="3187700" cy="3643086"/>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9170978" y="4128409"/>
            <a:ext cx="2673361" cy="323165"/>
          </a:xfrm>
          <a:prstGeom prst="rect">
            <a:avLst/>
          </a:prstGeom>
        </p:spPr>
        <p:txBody>
          <a:bodyPr wrap="none">
            <a:spAutoFit/>
          </a:bodyPr>
          <a:lstStyle/>
          <a:p>
            <a:pPr>
              <a:lnSpc>
                <a:spcPts val="1800"/>
              </a:lnSpc>
              <a:spcBef>
                <a:spcPts val="450"/>
              </a:spcBef>
              <a:spcAft>
                <a:spcPts val="900"/>
              </a:spcAft>
            </a:pPr>
            <a:r>
              <a:rPr lang="ru-RU" sz="2000" dirty="0" smtClean="0">
                <a:effectLst/>
                <a:ea typeface="Times New Roman" panose="02020603050405020304" pitchFamily="18" charset="0"/>
                <a:cs typeface="Times New Roman" panose="02020603050405020304" pitchFamily="18" charset="0"/>
              </a:rPr>
              <a:t>Коробки Почты России</a:t>
            </a:r>
            <a:endParaRPr lang="ru-RU" sz="2000" dirty="0">
              <a:effectLst/>
              <a:ea typeface="Calibri" panose="020F0502020204030204" pitchFamily="34" charset="0"/>
              <a:cs typeface="Times New Roman" panose="02020603050405020304" pitchFamily="18" charset="0"/>
            </a:endParaRPr>
          </a:p>
        </p:txBody>
      </p:sp>
      <p:sp>
        <p:nvSpPr>
          <p:cNvPr id="5" name="Прямоугольник 4"/>
          <p:cNvSpPr/>
          <p:nvPr/>
        </p:nvSpPr>
        <p:spPr>
          <a:xfrm>
            <a:off x="8211502" y="6236392"/>
            <a:ext cx="3880486" cy="400110"/>
          </a:xfrm>
          <a:prstGeom prst="rect">
            <a:avLst/>
          </a:prstGeom>
        </p:spPr>
        <p:txBody>
          <a:bodyPr wrap="none">
            <a:spAutoFit/>
          </a:bodyPr>
          <a:lstStyle/>
          <a:p>
            <a:r>
              <a:rPr lang="ru-RU" sz="2000" dirty="0" smtClean="0">
                <a:effectLst/>
                <a:ea typeface="Times New Roman" panose="02020603050405020304" pitchFamily="18" charset="0"/>
              </a:rPr>
              <a:t>Пакет почтовый полиэтиленовый </a:t>
            </a:r>
            <a:endParaRPr lang="ru-RU" sz="2000" dirty="0"/>
          </a:p>
        </p:txBody>
      </p:sp>
      <p:sp>
        <p:nvSpPr>
          <p:cNvPr id="6" name="Прямоугольник 5"/>
          <p:cNvSpPr/>
          <p:nvPr/>
        </p:nvSpPr>
        <p:spPr>
          <a:xfrm>
            <a:off x="711994" y="3503945"/>
            <a:ext cx="4203267" cy="400110"/>
          </a:xfrm>
          <a:prstGeom prst="rect">
            <a:avLst/>
          </a:prstGeom>
        </p:spPr>
        <p:txBody>
          <a:bodyPr wrap="none">
            <a:spAutoFit/>
          </a:bodyPr>
          <a:lstStyle/>
          <a:p>
            <a:r>
              <a:rPr lang="ru-RU" sz="2000" dirty="0" smtClean="0">
                <a:effectLst/>
                <a:ea typeface="Times New Roman" panose="02020603050405020304" pitchFamily="18" charset="0"/>
              </a:rPr>
              <a:t>Тубус картонный комбинированный </a:t>
            </a:r>
            <a:endParaRPr lang="ru-RU" sz="2000" dirty="0"/>
          </a:p>
        </p:txBody>
      </p:sp>
      <p:pic>
        <p:nvPicPr>
          <p:cNvPr id="9226" name="Picture 10" descr="https://41.img.avito.st/640x480/846686314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6794" y="587906"/>
            <a:ext cx="2624500" cy="2624500"/>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4579208" y="2865763"/>
            <a:ext cx="3479671" cy="400110"/>
          </a:xfrm>
          <a:prstGeom prst="rect">
            <a:avLst/>
          </a:prstGeom>
        </p:spPr>
        <p:txBody>
          <a:bodyPr wrap="none">
            <a:spAutoFit/>
          </a:bodyPr>
          <a:lstStyle/>
          <a:p>
            <a:pPr algn="ctr"/>
            <a:r>
              <a:rPr lang="ru-RU" sz="2000" dirty="0">
                <a:ea typeface="Times New Roman" panose="02020603050405020304" pitchFamily="18" charset="0"/>
              </a:rPr>
              <a:t>В</a:t>
            </a:r>
            <a:r>
              <a:rPr lang="ru-RU" sz="2000" dirty="0" smtClean="0">
                <a:effectLst/>
                <a:ea typeface="Times New Roman" panose="02020603050405020304" pitchFamily="18" charset="0"/>
              </a:rPr>
              <a:t>оздушно-пузырчатая плёнка </a:t>
            </a:r>
            <a:endParaRPr lang="ru-RU" sz="2000" dirty="0"/>
          </a:p>
        </p:txBody>
      </p:sp>
    </p:spTree>
    <p:extLst>
      <p:ext uri="{BB962C8B-B14F-4D97-AF65-F5344CB8AC3E}">
        <p14:creationId xmlns:p14="http://schemas.microsoft.com/office/powerpoint/2010/main" val="2567943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Размеры упаковки экспресс-отправления EM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98405" y="5283054"/>
            <a:ext cx="5940425" cy="1657350"/>
          </a:xfrm>
          <a:prstGeom prst="rect">
            <a:avLst/>
          </a:prstGeom>
          <a:noFill/>
          <a:ln>
            <a:noFill/>
          </a:ln>
        </p:spPr>
      </p:pic>
      <p:pic>
        <p:nvPicPr>
          <p:cNvPr id="8" name="Рисунок 7" descr="https://www.pochta.ru/documents/10231/2947741709/Pakety_golubye_all_FIN.png/2930be9a-5de3-4715-bd41-7f6e4d95b8c3?t=154815874179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82558" y="1857556"/>
            <a:ext cx="4309428" cy="3456304"/>
          </a:xfrm>
          <a:prstGeom prst="rect">
            <a:avLst/>
          </a:prstGeom>
          <a:noFill/>
          <a:ln>
            <a:noFill/>
          </a:ln>
        </p:spPr>
      </p:pic>
      <p:sp>
        <p:nvSpPr>
          <p:cNvPr id="2" name="Заголовок 1"/>
          <p:cNvSpPr>
            <a:spLocks noGrp="1"/>
          </p:cNvSpPr>
          <p:nvPr>
            <p:ph type="title"/>
          </p:nvPr>
        </p:nvSpPr>
        <p:spPr>
          <a:xfrm>
            <a:off x="840581" y="165101"/>
            <a:ext cx="10510837" cy="706438"/>
          </a:xfrm>
        </p:spPr>
        <p:txBody>
          <a:bodyPr/>
          <a:lstStyle/>
          <a:p>
            <a:pPr algn="ctr"/>
            <a:r>
              <a:rPr lang="ru-RU" b="1" dirty="0" smtClean="0">
                <a:solidFill>
                  <a:schemeClr val="accent1">
                    <a:lumMod val="75000"/>
                  </a:schemeClr>
                </a:solidFill>
              </a:rPr>
              <a:t>Посылки </a:t>
            </a:r>
            <a:endParaRPr lang="ru-RU" b="1" dirty="0">
              <a:solidFill>
                <a:schemeClr val="accent1">
                  <a:lumMod val="75000"/>
                </a:schemeClr>
              </a:solidFill>
            </a:endParaRPr>
          </a:p>
        </p:txBody>
      </p:sp>
      <p:sp>
        <p:nvSpPr>
          <p:cNvPr id="3" name="Прямоугольник 2"/>
          <p:cNvSpPr/>
          <p:nvPr/>
        </p:nvSpPr>
        <p:spPr>
          <a:xfrm>
            <a:off x="404811" y="871539"/>
            <a:ext cx="11787189" cy="1200329"/>
          </a:xfrm>
          <a:prstGeom prst="rect">
            <a:avLst/>
          </a:prstGeom>
        </p:spPr>
        <p:txBody>
          <a:bodyPr wrap="square">
            <a:spAutoFit/>
          </a:bodyPr>
          <a:lstStyle/>
          <a:p>
            <a:r>
              <a:rPr lang="ru-RU" sz="2400" b="1" dirty="0" smtClean="0"/>
              <a:t>Мелкий пакет </a:t>
            </a:r>
            <a:r>
              <a:rPr lang="ru-RU" sz="2400" dirty="0" smtClean="0"/>
              <a:t>— небольшая посылка за границу с небьющимися предметами.</a:t>
            </a:r>
          </a:p>
          <a:p>
            <a:r>
              <a:rPr lang="ru-RU" sz="2400" dirty="0" smtClean="0"/>
              <a:t> У</a:t>
            </a:r>
            <a:r>
              <a:rPr lang="ru-RU" sz="2400" b="1" dirty="0" smtClean="0"/>
              <a:t> заказного мелкого пакета</a:t>
            </a:r>
            <a:r>
              <a:rPr lang="ru-RU" sz="2400" dirty="0" smtClean="0"/>
              <a:t>, в отличие от простого мелкого пакета, есть трек-номер для отслеживания. Ограничения по размеру как у бандеролей. Максимальный вес- </a:t>
            </a:r>
            <a:r>
              <a:rPr lang="ru-RU" sz="2400" b="1" dirty="0" smtClean="0"/>
              <a:t>2 кг</a:t>
            </a:r>
            <a:r>
              <a:rPr lang="ru-RU" sz="2400" dirty="0" smtClean="0"/>
              <a:t>.</a:t>
            </a:r>
            <a:endParaRPr lang="ru-RU" sz="2400" dirty="0"/>
          </a:p>
        </p:txBody>
      </p:sp>
      <p:sp>
        <p:nvSpPr>
          <p:cNvPr id="6" name="Прямоугольник 5"/>
          <p:cNvSpPr/>
          <p:nvPr/>
        </p:nvSpPr>
        <p:spPr>
          <a:xfrm>
            <a:off x="8312356" y="4685000"/>
            <a:ext cx="2845266" cy="400110"/>
          </a:xfrm>
          <a:prstGeom prst="rect">
            <a:avLst/>
          </a:prstGeom>
        </p:spPr>
        <p:txBody>
          <a:bodyPr wrap="none">
            <a:spAutoFit/>
          </a:bodyPr>
          <a:lstStyle/>
          <a:p>
            <a:r>
              <a:rPr lang="ru-RU" sz="2000" dirty="0" smtClean="0"/>
              <a:t>Пример мелкого пакета </a:t>
            </a:r>
            <a:endParaRPr lang="ru-RU" sz="2000" dirty="0"/>
          </a:p>
        </p:txBody>
      </p:sp>
      <p:sp>
        <p:nvSpPr>
          <p:cNvPr id="7" name="Прямоугольник 6"/>
          <p:cNvSpPr/>
          <p:nvPr/>
        </p:nvSpPr>
        <p:spPr>
          <a:xfrm>
            <a:off x="404811" y="2123204"/>
            <a:ext cx="7377747" cy="3139321"/>
          </a:xfrm>
          <a:prstGeom prst="rect">
            <a:avLst/>
          </a:prstGeom>
        </p:spPr>
        <p:txBody>
          <a:bodyPr wrap="square">
            <a:spAutoFit/>
          </a:bodyPr>
          <a:lstStyle/>
          <a:p>
            <a:r>
              <a:rPr lang="ru-RU" sz="2200" b="1" i="0" dirty="0" smtClean="0">
                <a:effectLst/>
              </a:rPr>
              <a:t>Посылка. </a:t>
            </a:r>
            <a:r>
              <a:rPr lang="ru-RU" sz="2200" b="0" i="0" dirty="0" smtClean="0">
                <a:effectLst/>
              </a:rPr>
              <a:t>Посылкой можно отправить вещи по России и за границу. У каждой посылки есть трек-номер для отслеживания. По России отправляются посылки весом </a:t>
            </a:r>
            <a:r>
              <a:rPr lang="ru-RU" sz="2200" b="1" i="0" dirty="0" smtClean="0">
                <a:effectLst/>
              </a:rPr>
              <a:t>до 20 кг</a:t>
            </a:r>
            <a:r>
              <a:rPr lang="ru-RU" sz="2200" b="0" i="0" dirty="0" smtClean="0">
                <a:effectLst/>
              </a:rPr>
              <a:t>. </a:t>
            </a:r>
          </a:p>
          <a:p>
            <a:r>
              <a:rPr lang="ru-RU" sz="2200" i="0" u="sng" dirty="0" smtClean="0">
                <a:effectLst/>
              </a:rPr>
              <a:t>Посылка до 10 кг</a:t>
            </a:r>
            <a:r>
              <a:rPr lang="ru-RU" sz="2200" b="1" i="0" dirty="0" smtClean="0">
                <a:effectLst/>
              </a:rPr>
              <a:t>. </a:t>
            </a:r>
            <a:r>
              <a:rPr lang="ru-RU" sz="2200" b="0" i="0" dirty="0" smtClean="0">
                <a:effectLst/>
              </a:rPr>
              <a:t>Макс. </a:t>
            </a:r>
            <a:r>
              <a:rPr lang="ru-RU" sz="2200" dirty="0" smtClean="0"/>
              <a:t>р</a:t>
            </a:r>
            <a:r>
              <a:rPr lang="ru-RU" sz="2200" b="0" i="0" dirty="0" smtClean="0">
                <a:effectLst/>
              </a:rPr>
              <a:t>азмер: </a:t>
            </a:r>
            <a:r>
              <a:rPr lang="ru-RU" sz="2200" dirty="0"/>
              <a:t>с</a:t>
            </a:r>
            <a:r>
              <a:rPr lang="ru-RU" sz="2200" b="0" i="0" dirty="0" smtClean="0">
                <a:effectLst/>
              </a:rPr>
              <a:t>умма длины, ширины и высоты  - </a:t>
            </a:r>
            <a:r>
              <a:rPr lang="ru-RU" sz="2200" b="1" i="0" dirty="0" smtClean="0">
                <a:effectLst/>
              </a:rPr>
              <a:t>не более 120 с</a:t>
            </a:r>
            <a:r>
              <a:rPr lang="ru-RU" sz="2200" b="0" i="0" dirty="0" smtClean="0">
                <a:effectLst/>
              </a:rPr>
              <a:t>м; любая из сторон – не более 60 см.</a:t>
            </a:r>
          </a:p>
          <a:p>
            <a:r>
              <a:rPr lang="ru-RU" sz="2200" i="0" u="sng" dirty="0" smtClean="0">
                <a:effectLst/>
              </a:rPr>
              <a:t>Посылка до 20 кг. </a:t>
            </a:r>
            <a:r>
              <a:rPr lang="ru-RU" sz="2200" b="0" i="0" dirty="0" smtClean="0">
                <a:effectLst/>
              </a:rPr>
              <a:t>Сумма измерений трех сторон </a:t>
            </a:r>
            <a:r>
              <a:rPr lang="ru-RU" sz="2200" b="1" i="0" dirty="0" smtClean="0">
                <a:effectLst/>
              </a:rPr>
              <a:t>не более 300 см.</a:t>
            </a:r>
            <a:endParaRPr lang="ru-RU" sz="2200" b="1" i="0" dirty="0">
              <a:effectLst/>
            </a:endParaRPr>
          </a:p>
        </p:txBody>
      </p:sp>
      <p:sp>
        <p:nvSpPr>
          <p:cNvPr id="10" name="Прямоугольник 9"/>
          <p:cNvSpPr/>
          <p:nvPr/>
        </p:nvSpPr>
        <p:spPr>
          <a:xfrm>
            <a:off x="311068" y="5259354"/>
            <a:ext cx="6729413" cy="1323439"/>
          </a:xfrm>
          <a:prstGeom prst="rect">
            <a:avLst/>
          </a:prstGeom>
        </p:spPr>
        <p:txBody>
          <a:bodyPr wrap="square">
            <a:spAutoFit/>
          </a:bodyPr>
          <a:lstStyle/>
          <a:p>
            <a:r>
              <a:rPr lang="ru-RU" sz="2000" dirty="0" smtClean="0"/>
              <a:t>Для тяжелых и крупногабаритных посылок к стоимости пересылки прибавляется наценка 40% за вес или размер. При возможности лучше разделять одну большую посылку на несколько поменьше — это обойдется дешевле.</a:t>
            </a:r>
            <a:endParaRPr lang="ru-RU" sz="2000" dirty="0"/>
          </a:p>
        </p:txBody>
      </p:sp>
    </p:spTree>
    <p:extLst>
      <p:ext uri="{BB962C8B-B14F-4D97-AF65-F5344CB8AC3E}">
        <p14:creationId xmlns:p14="http://schemas.microsoft.com/office/powerpoint/2010/main" val="16104316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551" y="0"/>
            <a:ext cx="10539412" cy="820738"/>
          </a:xfrm>
        </p:spPr>
        <p:txBody>
          <a:bodyPr>
            <a:normAutofit/>
          </a:bodyPr>
          <a:lstStyle/>
          <a:p>
            <a:pPr algn="ctr"/>
            <a:r>
              <a:rPr lang="ru-RU" sz="3600" b="1" dirty="0">
                <a:solidFill>
                  <a:schemeClr val="accent1">
                    <a:lumMod val="75000"/>
                  </a:schemeClr>
                </a:solidFill>
              </a:rPr>
              <a:t>Трек-номер для отслеживания </a:t>
            </a:r>
            <a:r>
              <a:rPr lang="ru-RU" sz="3600" b="1" dirty="0" smtClean="0">
                <a:solidFill>
                  <a:schemeClr val="accent1">
                    <a:lumMod val="75000"/>
                  </a:schemeClr>
                </a:solidFill>
              </a:rPr>
              <a:t> почтовых отправлений</a:t>
            </a:r>
            <a:endParaRPr lang="ru-RU" sz="3600" b="1" dirty="0">
              <a:solidFill>
                <a:schemeClr val="accent1">
                  <a:lumMod val="75000"/>
                </a:schemeClr>
              </a:solidFill>
            </a:endParaRPr>
          </a:p>
        </p:txBody>
      </p:sp>
      <p:sp>
        <p:nvSpPr>
          <p:cNvPr id="3" name="Прямоугольник 2"/>
          <p:cNvSpPr/>
          <p:nvPr/>
        </p:nvSpPr>
        <p:spPr>
          <a:xfrm>
            <a:off x="461962" y="1014413"/>
            <a:ext cx="5853113" cy="5843587"/>
          </a:xfrm>
          <a:prstGeom prst="rect">
            <a:avLst/>
          </a:prstGeom>
        </p:spPr>
        <p:txBody>
          <a:bodyPr wrap="square">
            <a:spAutoFit/>
          </a:bodyPr>
          <a:lstStyle/>
          <a:p>
            <a:pPr lvl="0"/>
            <a:r>
              <a:rPr lang="ru-RU" sz="2400" b="1" dirty="0">
                <a:solidFill>
                  <a:prstClr val="black"/>
                </a:solidFill>
              </a:rPr>
              <a:t>Трек-номер для отслеживания </a:t>
            </a:r>
            <a:r>
              <a:rPr lang="ru-RU" sz="2400" dirty="0">
                <a:solidFill>
                  <a:prstClr val="black"/>
                </a:solidFill>
              </a:rPr>
              <a:t>вы получаете при отправке посылки, заказного письма, заказной бандероли или заказной открытки — он указан на чеке.</a:t>
            </a:r>
          </a:p>
          <a:p>
            <a:pPr lvl="0"/>
            <a:r>
              <a:rPr lang="ru-RU" sz="2400" dirty="0">
                <a:solidFill>
                  <a:prstClr val="black"/>
                </a:solidFill>
              </a:rPr>
              <a:t>Трек-номер отправлений по России состоит из 14 цифр. Его вводят без пробелов и скобок.</a:t>
            </a:r>
          </a:p>
          <a:p>
            <a:pPr lvl="0"/>
            <a:r>
              <a:rPr lang="ru-RU" sz="2400" dirty="0">
                <a:solidFill>
                  <a:prstClr val="black"/>
                </a:solidFill>
              </a:rPr>
              <a:t>Пример: 35005145009747</a:t>
            </a:r>
          </a:p>
          <a:p>
            <a:pPr lvl="0"/>
            <a:r>
              <a:rPr lang="ru-RU" sz="2400" dirty="0">
                <a:solidFill>
                  <a:prstClr val="black"/>
                </a:solidFill>
              </a:rPr>
              <a:t>Чтобы узнать, где находится ваша посылка или письмо, введите трек-номер на сайте </a:t>
            </a:r>
            <a:r>
              <a:rPr lang="en-US" sz="2400" dirty="0">
                <a:solidFill>
                  <a:prstClr val="black"/>
                </a:solidFill>
                <a:hlinkClick r:id="rId2"/>
              </a:rPr>
              <a:t>https://www.pochta.ru</a:t>
            </a:r>
            <a:r>
              <a:rPr lang="ru-RU" sz="2400" dirty="0">
                <a:solidFill>
                  <a:prstClr val="black"/>
                </a:solidFill>
              </a:rPr>
              <a:t>  .   Также вы можете воспользоваться мобильным приложением, и вам будут приходить уведомления о передвижении ваших посылок.</a:t>
            </a:r>
            <a:endParaRPr lang="ru-RU" dirty="0"/>
          </a:p>
        </p:txBody>
      </p:sp>
      <p:pic>
        <p:nvPicPr>
          <p:cNvPr id="4" name="Рисунок 3"/>
          <p:cNvPicPr>
            <a:picLocks noChangeAspect="1"/>
          </p:cNvPicPr>
          <p:nvPr/>
        </p:nvPicPr>
        <p:blipFill>
          <a:blip r:embed="rId3"/>
          <a:stretch>
            <a:fillRect/>
          </a:stretch>
        </p:blipFill>
        <p:spPr>
          <a:xfrm>
            <a:off x="6421572" y="1014413"/>
            <a:ext cx="5462167" cy="5707569"/>
          </a:xfrm>
          <a:prstGeom prst="rect">
            <a:avLst/>
          </a:prstGeom>
        </p:spPr>
      </p:pic>
    </p:spTree>
    <p:extLst>
      <p:ext uri="{BB962C8B-B14F-4D97-AF65-F5344CB8AC3E}">
        <p14:creationId xmlns:p14="http://schemas.microsoft.com/office/powerpoint/2010/main" val="3608616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6096000" y="1601487"/>
            <a:ext cx="5816985" cy="1827513"/>
          </a:xfrm>
          <a:prstGeom prst="rect">
            <a:avLst/>
          </a:prstGeom>
        </p:spPr>
      </p:pic>
      <p:sp>
        <p:nvSpPr>
          <p:cNvPr id="2" name="Заголовок 1"/>
          <p:cNvSpPr>
            <a:spLocks noGrp="1"/>
          </p:cNvSpPr>
          <p:nvPr>
            <p:ph type="title"/>
          </p:nvPr>
        </p:nvSpPr>
        <p:spPr>
          <a:xfrm>
            <a:off x="890587" y="0"/>
            <a:ext cx="10410825" cy="835025"/>
          </a:xfrm>
        </p:spPr>
        <p:txBody>
          <a:bodyPr/>
          <a:lstStyle/>
          <a:p>
            <a:pPr algn="ctr"/>
            <a:r>
              <a:rPr lang="ru-RU" b="1" dirty="0">
                <a:solidFill>
                  <a:srgbClr val="0F6FC6">
                    <a:lumMod val="75000"/>
                  </a:srgbClr>
                </a:solidFill>
              </a:rPr>
              <a:t>Посылки </a:t>
            </a:r>
            <a:endParaRPr lang="ru-RU" dirty="0"/>
          </a:p>
        </p:txBody>
      </p:sp>
      <p:sp>
        <p:nvSpPr>
          <p:cNvPr id="3" name="Прямоугольник 2"/>
          <p:cNvSpPr/>
          <p:nvPr/>
        </p:nvSpPr>
        <p:spPr>
          <a:xfrm>
            <a:off x="388144" y="835025"/>
            <a:ext cx="11684794" cy="1200329"/>
          </a:xfrm>
          <a:prstGeom prst="rect">
            <a:avLst/>
          </a:prstGeom>
        </p:spPr>
        <p:txBody>
          <a:bodyPr wrap="square">
            <a:spAutoFit/>
          </a:bodyPr>
          <a:lstStyle/>
          <a:p>
            <a:r>
              <a:rPr lang="ru-RU" sz="2400" b="1" dirty="0" smtClean="0"/>
              <a:t>Посылка 1 класса </a:t>
            </a:r>
            <a:r>
              <a:rPr lang="ru-RU" sz="2400" dirty="0" smtClean="0"/>
              <a:t>лучше всего подходит для пересылки небольших отправлений.</a:t>
            </a:r>
          </a:p>
          <a:p>
            <a:r>
              <a:rPr lang="ru-RU" sz="2400" dirty="0" smtClean="0"/>
              <a:t>Посылка доставляется преимущественно авиатранспортом, что позволяет сократить срок ее пересылки на дальние расстояния.</a:t>
            </a:r>
            <a:endParaRPr lang="ru-RU" sz="2400" dirty="0"/>
          </a:p>
        </p:txBody>
      </p:sp>
      <p:sp>
        <p:nvSpPr>
          <p:cNvPr id="5" name="Прямоугольник 4"/>
          <p:cNvSpPr/>
          <p:nvPr/>
        </p:nvSpPr>
        <p:spPr>
          <a:xfrm>
            <a:off x="388144" y="1996738"/>
            <a:ext cx="6184106" cy="1569660"/>
          </a:xfrm>
          <a:prstGeom prst="rect">
            <a:avLst/>
          </a:prstGeom>
        </p:spPr>
        <p:txBody>
          <a:bodyPr wrap="square">
            <a:spAutoFit/>
          </a:bodyPr>
          <a:lstStyle/>
          <a:p>
            <a:r>
              <a:rPr lang="en-US" sz="2400" dirty="0" smtClean="0"/>
              <a:t>Ma</a:t>
            </a:r>
            <a:r>
              <a:rPr lang="ru-RU" sz="2400" dirty="0" err="1" smtClean="0"/>
              <a:t>ксимальный</a:t>
            </a:r>
            <a:r>
              <a:rPr lang="en-US" sz="2400" dirty="0" smtClean="0"/>
              <a:t> </a:t>
            </a:r>
            <a:r>
              <a:rPr lang="ru-RU" sz="2400" dirty="0" smtClean="0"/>
              <a:t>вес отправления - </a:t>
            </a:r>
            <a:r>
              <a:rPr lang="ru-RU" sz="2400" b="1" dirty="0" smtClean="0"/>
              <a:t>2,5 к</a:t>
            </a:r>
            <a:r>
              <a:rPr lang="ru-RU" sz="2400" dirty="0" smtClean="0"/>
              <a:t>г.</a:t>
            </a:r>
          </a:p>
          <a:p>
            <a:r>
              <a:rPr lang="ru-RU" sz="2400" b="1" dirty="0" smtClean="0"/>
              <a:t>Сумма Ш/Д/В </a:t>
            </a:r>
            <a:r>
              <a:rPr lang="ru-RU" sz="2400" dirty="0" smtClean="0"/>
              <a:t>: любое измерение не более 36 см, сумма трех измерений не более 70 см,</a:t>
            </a:r>
          </a:p>
          <a:p>
            <a:r>
              <a:rPr lang="ru-RU" sz="2400" dirty="0" smtClean="0"/>
              <a:t>минимальный размер - 110 х 190 мм </a:t>
            </a:r>
            <a:endParaRPr lang="ru-RU" sz="2400" dirty="0"/>
          </a:p>
        </p:txBody>
      </p:sp>
      <p:sp>
        <p:nvSpPr>
          <p:cNvPr id="6" name="Прямоугольник 5"/>
          <p:cNvSpPr/>
          <p:nvPr/>
        </p:nvSpPr>
        <p:spPr>
          <a:xfrm>
            <a:off x="388144" y="3566398"/>
            <a:ext cx="11270456" cy="830997"/>
          </a:xfrm>
          <a:prstGeom prst="rect">
            <a:avLst/>
          </a:prstGeom>
        </p:spPr>
        <p:txBody>
          <a:bodyPr wrap="square">
            <a:spAutoFit/>
          </a:bodyPr>
          <a:lstStyle/>
          <a:p>
            <a:r>
              <a:rPr lang="ru-RU" sz="2400" dirty="0" smtClean="0"/>
              <a:t>Для </a:t>
            </a:r>
            <a:r>
              <a:rPr lang="ru-RU" sz="2400" b="1" dirty="0" smtClean="0"/>
              <a:t>ценной посылки </a:t>
            </a:r>
            <a:r>
              <a:rPr lang="ru-RU" sz="2400" dirty="0" smtClean="0"/>
              <a:t>отправитель указывает «объявленную ценность», которая полностью или частично возмещается при утере или повреждении посылки.</a:t>
            </a:r>
            <a:endParaRPr lang="ru-RU" sz="2400" dirty="0"/>
          </a:p>
        </p:txBody>
      </p:sp>
      <p:pic>
        <p:nvPicPr>
          <p:cNvPr id="7" name="Рисунок 6"/>
          <p:cNvPicPr>
            <a:picLocks noChangeAspect="1"/>
          </p:cNvPicPr>
          <p:nvPr/>
        </p:nvPicPr>
        <p:blipFill>
          <a:blip r:embed="rId3"/>
          <a:stretch>
            <a:fillRect/>
          </a:stretch>
        </p:blipFill>
        <p:spPr>
          <a:xfrm>
            <a:off x="7624158" y="4534793"/>
            <a:ext cx="3313978" cy="2302110"/>
          </a:xfrm>
          <a:prstGeom prst="rect">
            <a:avLst/>
          </a:prstGeom>
        </p:spPr>
      </p:pic>
    </p:spTree>
    <p:extLst>
      <p:ext uri="{BB962C8B-B14F-4D97-AF65-F5344CB8AC3E}">
        <p14:creationId xmlns:p14="http://schemas.microsoft.com/office/powerpoint/2010/main" val="275279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6989237" y="131819"/>
            <a:ext cx="4502674" cy="2839266"/>
          </a:xfrm>
          <a:prstGeom prst="rect">
            <a:avLst/>
          </a:prstGeom>
        </p:spPr>
      </p:pic>
      <p:sp>
        <p:nvSpPr>
          <p:cNvPr id="4" name="Заголовок 3"/>
          <p:cNvSpPr>
            <a:spLocks noGrp="1"/>
          </p:cNvSpPr>
          <p:nvPr>
            <p:ph type="title"/>
          </p:nvPr>
        </p:nvSpPr>
        <p:spPr>
          <a:xfrm>
            <a:off x="871538" y="365125"/>
            <a:ext cx="5643562" cy="892175"/>
          </a:xfrm>
        </p:spPr>
        <p:txBody>
          <a:bodyPr>
            <a:normAutofit fontScale="90000"/>
          </a:bodyPr>
          <a:lstStyle/>
          <a:p>
            <a:pPr algn="ctr"/>
            <a:r>
              <a:rPr lang="ru-RU" sz="6000" b="1" dirty="0">
                <a:solidFill>
                  <a:schemeClr val="accent1">
                    <a:lumMod val="75000"/>
                  </a:schemeClr>
                </a:solidFill>
              </a:rPr>
              <a:t>«Почта России» </a:t>
            </a:r>
          </a:p>
        </p:txBody>
      </p:sp>
      <p:sp>
        <p:nvSpPr>
          <p:cNvPr id="5" name="Прямоугольник 4"/>
          <p:cNvSpPr/>
          <p:nvPr/>
        </p:nvSpPr>
        <p:spPr>
          <a:xfrm>
            <a:off x="428625" y="3072348"/>
            <a:ext cx="10668000" cy="3785652"/>
          </a:xfrm>
          <a:prstGeom prst="rect">
            <a:avLst/>
          </a:prstGeom>
        </p:spPr>
        <p:txBody>
          <a:bodyPr wrap="square">
            <a:spAutoFit/>
          </a:bodyPr>
          <a:lstStyle/>
          <a:p>
            <a:pPr marL="342900" indent="-342900">
              <a:buFont typeface="Wingdings" panose="05000000000000000000" pitchFamily="2" charset="2"/>
              <a:buChar char="v"/>
            </a:pPr>
            <a:r>
              <a:rPr lang="ru-RU" sz="2400" b="0" i="0" dirty="0" smtClean="0">
                <a:solidFill>
                  <a:srgbClr val="000000"/>
                </a:solidFill>
                <a:effectLst/>
                <a:latin typeface="Times New Roman" panose="02020603050405020304" pitchFamily="18" charset="0"/>
                <a:cs typeface="Times New Roman" panose="02020603050405020304" pitchFamily="18" charset="0"/>
              </a:rPr>
              <a:t>прием, обработка, перевозка и доставка почтовых отправлений;</a:t>
            </a:r>
          </a:p>
          <a:p>
            <a:pPr marL="342900" indent="-342900">
              <a:buFont typeface="Wingdings" panose="05000000000000000000" pitchFamily="2" charset="2"/>
              <a:buChar char="v"/>
            </a:pPr>
            <a:r>
              <a:rPr lang="ru-RU" sz="2400" b="0" i="0" dirty="0" smtClean="0">
                <a:solidFill>
                  <a:srgbClr val="000000"/>
                </a:solidFill>
                <a:effectLst/>
                <a:latin typeface="Times New Roman" panose="02020603050405020304" pitchFamily="18" charset="0"/>
                <a:cs typeface="Times New Roman" panose="02020603050405020304" pitchFamily="18" charset="0"/>
              </a:rPr>
              <a:t>оформление почтовых переводов;</a:t>
            </a:r>
          </a:p>
          <a:p>
            <a:pPr marL="342900" indent="-342900">
              <a:buFont typeface="Wingdings" panose="05000000000000000000" pitchFamily="2" charset="2"/>
              <a:buChar char="v"/>
            </a:pPr>
            <a:r>
              <a:rPr lang="ru-RU" sz="2400" b="0" i="0" dirty="0" smtClean="0">
                <a:solidFill>
                  <a:srgbClr val="000000"/>
                </a:solidFill>
                <a:effectLst/>
                <a:latin typeface="Times New Roman" panose="02020603050405020304" pitchFamily="18" charset="0"/>
                <a:cs typeface="Times New Roman" panose="02020603050405020304" pitchFamily="18" charset="0"/>
              </a:rPr>
              <a:t>прием коммунальных и других платежей;</a:t>
            </a:r>
          </a:p>
          <a:p>
            <a:pPr marL="342900" indent="-342900">
              <a:buFont typeface="Wingdings" panose="05000000000000000000" pitchFamily="2" charset="2"/>
              <a:buChar char="v"/>
            </a:pPr>
            <a:r>
              <a:rPr lang="ru-RU" sz="2400" b="0" i="0" dirty="0" smtClean="0">
                <a:solidFill>
                  <a:srgbClr val="000000"/>
                </a:solidFill>
                <a:effectLst/>
                <a:latin typeface="Times New Roman" panose="02020603050405020304" pitchFamily="18" charset="0"/>
                <a:cs typeface="Times New Roman" panose="02020603050405020304" pitchFamily="18" charset="0"/>
              </a:rPr>
              <a:t>выдача и доставка пенсий, пособий;</a:t>
            </a:r>
          </a:p>
          <a:p>
            <a:pPr marL="342900" indent="-342900">
              <a:buFont typeface="Wingdings" panose="05000000000000000000" pitchFamily="2" charset="2"/>
              <a:buChar char="v"/>
            </a:pPr>
            <a:r>
              <a:rPr lang="ru-RU" sz="2400" b="0" i="0" dirty="0" smtClean="0">
                <a:solidFill>
                  <a:srgbClr val="000000"/>
                </a:solidFill>
                <a:effectLst/>
                <a:latin typeface="Times New Roman" panose="02020603050405020304" pitchFamily="18" charset="0"/>
                <a:cs typeface="Times New Roman" panose="02020603050405020304" pitchFamily="18" charset="0"/>
              </a:rPr>
              <a:t>доставка заказов из интернет-магазинов;</a:t>
            </a:r>
          </a:p>
          <a:p>
            <a:pPr marL="342900" indent="-342900">
              <a:buFont typeface="Wingdings" panose="05000000000000000000" pitchFamily="2" charset="2"/>
              <a:buChar char="v"/>
            </a:pPr>
            <a:r>
              <a:rPr lang="ru-RU" sz="2400" b="0" i="0" dirty="0" smtClean="0">
                <a:solidFill>
                  <a:srgbClr val="000000"/>
                </a:solidFill>
                <a:effectLst/>
                <a:latin typeface="Times New Roman" panose="02020603050405020304" pitchFamily="18" charset="0"/>
                <a:cs typeface="Times New Roman" panose="02020603050405020304" pitchFamily="18" charset="0"/>
              </a:rPr>
              <a:t>подписка на периодические издания, их распространение и доставка клиентам;</a:t>
            </a:r>
          </a:p>
          <a:p>
            <a:pPr marL="342900" indent="-342900">
              <a:buFont typeface="Wingdings" panose="05000000000000000000" pitchFamily="2" charset="2"/>
              <a:buChar char="v"/>
            </a:pPr>
            <a:r>
              <a:rPr lang="ru-RU" sz="2400" b="0" i="0" dirty="0" smtClean="0">
                <a:solidFill>
                  <a:srgbClr val="000000"/>
                </a:solidFill>
                <a:effectLst/>
                <a:latin typeface="Times New Roman" panose="02020603050405020304" pitchFamily="18" charset="0"/>
                <a:cs typeface="Times New Roman" panose="02020603050405020304" pitchFamily="18" charset="0"/>
              </a:rPr>
              <a:t>изготовление и продажа почтовых марок и альбомов для них, штемпелей, блоков, а также конвертов, открыток и каталогов;</a:t>
            </a:r>
          </a:p>
          <a:p>
            <a:pPr marL="342900" indent="-342900">
              <a:buFont typeface="Wingdings" panose="05000000000000000000" pitchFamily="2" charset="2"/>
              <a:buChar char="v"/>
            </a:pPr>
            <a:r>
              <a:rPr lang="ru-RU" sz="2400" b="0" i="0" dirty="0" smtClean="0">
                <a:solidFill>
                  <a:srgbClr val="000000"/>
                </a:solidFill>
                <a:effectLst/>
                <a:latin typeface="Times New Roman" panose="02020603050405020304" pitchFamily="18" charset="0"/>
                <a:cs typeface="Times New Roman" panose="02020603050405020304" pitchFamily="18" charset="0"/>
              </a:rPr>
              <a:t>услуги телефонной, телеграфной и пейджинговой связи, интернета;</a:t>
            </a:r>
          </a:p>
        </p:txBody>
      </p:sp>
      <p:sp>
        <p:nvSpPr>
          <p:cNvPr id="7" name="Прямоугольник 6"/>
          <p:cNvSpPr/>
          <p:nvPr/>
        </p:nvSpPr>
        <p:spPr>
          <a:xfrm>
            <a:off x="428625" y="1300162"/>
            <a:ext cx="6560612" cy="1569660"/>
          </a:xfrm>
          <a:prstGeom prst="rect">
            <a:avLst/>
          </a:prstGeom>
        </p:spPr>
        <p:txBody>
          <a:bodyPr wrap="square">
            <a:spAutoFit/>
          </a:bodyPr>
          <a:lstStyle/>
          <a:p>
            <a:pPr lvl="0"/>
            <a:r>
              <a:rPr lang="ru-RU" sz="2400" dirty="0">
                <a:solidFill>
                  <a:srgbClr val="000000"/>
                </a:solidFill>
                <a:latin typeface="Times New Roman" panose="02020603050405020304" pitchFamily="18" charset="0"/>
                <a:cs typeface="Times New Roman" panose="02020603050405020304" pitchFamily="18" charset="0"/>
              </a:rPr>
              <a:t>«Почта России» – оператор государственной почтовой сети. Почта России имеет множество направлений деятельности, среди которых:</a:t>
            </a:r>
          </a:p>
          <a:p>
            <a:pPr lvl="0"/>
            <a:endParaRPr lang="ru-RU" sz="240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36114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50813"/>
            <a:ext cx="10515600" cy="1325563"/>
          </a:xfrm>
        </p:spPr>
        <p:txBody>
          <a:bodyPr>
            <a:normAutofit fontScale="90000"/>
          </a:bodyPr>
          <a:lstStyle/>
          <a:p>
            <a:pPr algn="ctr"/>
            <a:r>
              <a:rPr lang="ru-RU" b="1" dirty="0">
                <a:solidFill>
                  <a:schemeClr val="accent1">
                    <a:lumMod val="75000"/>
                  </a:schemeClr>
                </a:solidFill>
              </a:rPr>
              <a:t>Посылки</a:t>
            </a:r>
            <a:br>
              <a:rPr lang="ru-RU" b="1" dirty="0">
                <a:solidFill>
                  <a:schemeClr val="accent1">
                    <a:lumMod val="75000"/>
                  </a:schemeClr>
                </a:solidFill>
              </a:rPr>
            </a:br>
            <a:r>
              <a:rPr lang="ru-RU" b="1" dirty="0">
                <a:solidFill>
                  <a:schemeClr val="accent1">
                    <a:lumMod val="75000"/>
                  </a:schemeClr>
                </a:solidFill>
              </a:rPr>
              <a:t>Экспресс-отправление </a:t>
            </a:r>
            <a:r>
              <a:rPr lang="en-US" b="1" dirty="0">
                <a:solidFill>
                  <a:schemeClr val="accent1">
                    <a:lumMod val="75000"/>
                  </a:schemeClr>
                </a:solidFill>
              </a:rPr>
              <a:t>EMS</a:t>
            </a:r>
            <a:br>
              <a:rPr lang="en-US" b="1" dirty="0">
                <a:solidFill>
                  <a:schemeClr val="accent1">
                    <a:lumMod val="75000"/>
                  </a:schemeClr>
                </a:solidFill>
              </a:rPr>
            </a:br>
            <a:r>
              <a:rPr lang="ru-RU" b="1" dirty="0" smtClean="0">
                <a:solidFill>
                  <a:schemeClr val="accent1">
                    <a:lumMod val="75000"/>
                  </a:schemeClr>
                </a:solidFill>
              </a:rPr>
              <a:t> </a:t>
            </a:r>
            <a:endParaRPr lang="ru-RU" b="1" dirty="0">
              <a:solidFill>
                <a:schemeClr val="accent1">
                  <a:lumMod val="75000"/>
                </a:schemeClr>
              </a:solidFill>
            </a:endParaRPr>
          </a:p>
        </p:txBody>
      </p:sp>
      <p:pic>
        <p:nvPicPr>
          <p:cNvPr id="5" name="Рисунок 4"/>
          <p:cNvPicPr>
            <a:picLocks noChangeAspect="1"/>
          </p:cNvPicPr>
          <p:nvPr/>
        </p:nvPicPr>
        <p:blipFill>
          <a:blip r:embed="rId2"/>
          <a:stretch>
            <a:fillRect/>
          </a:stretch>
        </p:blipFill>
        <p:spPr>
          <a:xfrm>
            <a:off x="7500937" y="3571875"/>
            <a:ext cx="4469903" cy="2978134"/>
          </a:xfrm>
          <a:prstGeom prst="rect">
            <a:avLst/>
          </a:prstGeom>
        </p:spPr>
      </p:pic>
      <p:sp>
        <p:nvSpPr>
          <p:cNvPr id="6" name="Прямоугольник 5"/>
          <p:cNvSpPr/>
          <p:nvPr/>
        </p:nvSpPr>
        <p:spPr>
          <a:xfrm>
            <a:off x="171451" y="1119908"/>
            <a:ext cx="12020549" cy="2215991"/>
          </a:xfrm>
          <a:prstGeom prst="rect">
            <a:avLst/>
          </a:prstGeom>
        </p:spPr>
        <p:txBody>
          <a:bodyPr wrap="square">
            <a:spAutoFit/>
          </a:bodyPr>
          <a:lstStyle/>
          <a:p>
            <a:r>
              <a:rPr lang="ru-RU" sz="2400" b="1" dirty="0">
                <a:solidFill>
                  <a:prstClr val="black"/>
                </a:solidFill>
              </a:rPr>
              <a:t>	</a:t>
            </a:r>
            <a:r>
              <a:rPr lang="ru-RU" sz="2400" b="1" dirty="0" smtClean="0">
                <a:solidFill>
                  <a:prstClr val="black"/>
                </a:solidFill>
              </a:rPr>
              <a:t>Экспресс-отправления </a:t>
            </a:r>
            <a:r>
              <a:rPr lang="ru-RU" sz="2400" b="1" dirty="0">
                <a:solidFill>
                  <a:prstClr val="black"/>
                </a:solidFill>
              </a:rPr>
              <a:t>EMS </a:t>
            </a:r>
            <a:r>
              <a:rPr lang="ru-RU" sz="2400" dirty="0">
                <a:solidFill>
                  <a:prstClr val="black"/>
                </a:solidFill>
              </a:rPr>
              <a:t>— это самый быстрый и удобный способ доставить письмо или посылку по России и за границу.  </a:t>
            </a:r>
            <a:r>
              <a:rPr lang="ru-RU" sz="2400" b="1" dirty="0" smtClean="0">
                <a:solidFill>
                  <a:prstClr val="black"/>
                </a:solidFill>
              </a:rPr>
              <a:t>Курьер</a:t>
            </a:r>
            <a:r>
              <a:rPr lang="ru-RU" sz="2400" dirty="0" smtClean="0">
                <a:solidFill>
                  <a:prstClr val="black"/>
                </a:solidFill>
              </a:rPr>
              <a:t> </a:t>
            </a:r>
            <a:r>
              <a:rPr lang="ru-RU" sz="2400" dirty="0">
                <a:solidFill>
                  <a:prstClr val="black"/>
                </a:solidFill>
              </a:rPr>
              <a:t>заберет отправление в удобном для вас месте и доставит его адресату домой или в офис</a:t>
            </a:r>
            <a:r>
              <a:rPr lang="ru-RU" sz="2400" dirty="0" smtClean="0">
                <a:solidFill>
                  <a:prstClr val="black"/>
                </a:solidFill>
              </a:rPr>
              <a:t>.</a:t>
            </a:r>
          </a:p>
          <a:p>
            <a:pPr lvl="0"/>
            <a:r>
              <a:rPr lang="ru-RU" sz="2400" dirty="0" smtClean="0">
                <a:solidFill>
                  <a:prstClr val="black"/>
                </a:solidFill>
              </a:rPr>
              <a:t>	В </a:t>
            </a:r>
            <a:r>
              <a:rPr lang="ru-RU" sz="2400" dirty="0">
                <a:solidFill>
                  <a:prstClr val="black"/>
                </a:solidFill>
              </a:rPr>
              <a:t>городах, где нет курьерской службы EMS, отправить и получить экспресс-отправление можно через отделение Почты России. </a:t>
            </a:r>
          </a:p>
          <a:p>
            <a:endParaRPr lang="ru-RU" dirty="0"/>
          </a:p>
        </p:txBody>
      </p:sp>
      <p:sp>
        <p:nvSpPr>
          <p:cNvPr id="7" name="Прямоугольник 6"/>
          <p:cNvSpPr/>
          <p:nvPr/>
        </p:nvSpPr>
        <p:spPr>
          <a:xfrm>
            <a:off x="381000" y="2873833"/>
            <a:ext cx="6819900" cy="2862322"/>
          </a:xfrm>
          <a:prstGeom prst="rect">
            <a:avLst/>
          </a:prstGeom>
        </p:spPr>
        <p:txBody>
          <a:bodyPr wrap="square">
            <a:spAutoFit/>
          </a:bodyPr>
          <a:lstStyle/>
          <a:p>
            <a:r>
              <a:rPr lang="ru-RU" sz="2000" b="1" dirty="0" smtClean="0"/>
              <a:t>Ограничения</a:t>
            </a:r>
          </a:p>
          <a:p>
            <a:r>
              <a:rPr lang="ru-RU" sz="2000" dirty="0" smtClean="0"/>
              <a:t>• </a:t>
            </a:r>
            <a:r>
              <a:rPr lang="ru-RU" sz="2000" b="1" dirty="0" smtClean="0"/>
              <a:t>Вес: до 31,5 кг </a:t>
            </a:r>
            <a:r>
              <a:rPr lang="ru-RU" sz="2000" dirty="0" smtClean="0"/>
              <a:t>— по России, </a:t>
            </a:r>
            <a:r>
              <a:rPr lang="ru-RU" sz="2000" b="1" dirty="0" smtClean="0"/>
              <a:t>до 20 кг </a:t>
            </a:r>
            <a:r>
              <a:rPr lang="ru-RU" sz="2000" dirty="0" smtClean="0"/>
              <a:t>— в Австралию, Англию, Аргентину, в Израиль, Испанию, Казахстан, Монголию, Польшу, Сирию, на Украину,</a:t>
            </a:r>
          </a:p>
          <a:p>
            <a:r>
              <a:rPr lang="ru-RU" sz="2000" b="1" dirty="0" smtClean="0"/>
              <a:t> до 10 кг </a:t>
            </a:r>
            <a:r>
              <a:rPr lang="ru-RU" sz="2000" dirty="0" smtClean="0"/>
              <a:t>— в Гамбию, на Каймановы о-ва, Кубу, </a:t>
            </a:r>
          </a:p>
          <a:p>
            <a:r>
              <a:rPr lang="ru-RU" sz="2000" b="1" dirty="0" smtClean="0"/>
              <a:t>до 30 кг </a:t>
            </a:r>
            <a:r>
              <a:rPr lang="ru-RU" sz="2000" dirty="0" smtClean="0"/>
              <a:t>— в остальные страны.</a:t>
            </a:r>
          </a:p>
          <a:p>
            <a:r>
              <a:rPr lang="ru-RU" sz="2000" dirty="0" smtClean="0"/>
              <a:t>•Сумма длины и периметра наибольшего поперечного сечения – не более 300 см</a:t>
            </a:r>
          </a:p>
          <a:p>
            <a:r>
              <a:rPr lang="ru-RU" sz="2000" dirty="0" smtClean="0"/>
              <a:t>•Длина, ширина, высота  – не более 150 см</a:t>
            </a:r>
            <a:endParaRPr lang="ru-RU" sz="2000" dirty="0"/>
          </a:p>
        </p:txBody>
      </p:sp>
      <p:pic>
        <p:nvPicPr>
          <p:cNvPr id="8" name="Рисунок 7"/>
          <p:cNvPicPr>
            <a:picLocks noChangeAspect="1"/>
          </p:cNvPicPr>
          <p:nvPr/>
        </p:nvPicPr>
        <p:blipFill>
          <a:blip r:embed="rId3"/>
          <a:stretch>
            <a:fillRect/>
          </a:stretch>
        </p:blipFill>
        <p:spPr>
          <a:xfrm>
            <a:off x="838200" y="5526608"/>
            <a:ext cx="5280795" cy="1474719"/>
          </a:xfrm>
          <a:prstGeom prst="rect">
            <a:avLst/>
          </a:prstGeom>
        </p:spPr>
      </p:pic>
    </p:spTree>
    <p:extLst>
      <p:ext uri="{BB962C8B-B14F-4D97-AF65-F5344CB8AC3E}">
        <p14:creationId xmlns:p14="http://schemas.microsoft.com/office/powerpoint/2010/main" val="4190091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8675" y="365126"/>
            <a:ext cx="10525125" cy="692150"/>
          </a:xfrm>
        </p:spPr>
        <p:txBody>
          <a:bodyPr>
            <a:normAutofit fontScale="90000"/>
          </a:bodyPr>
          <a:lstStyle/>
          <a:p>
            <a:pPr algn="ctr"/>
            <a:r>
              <a:rPr lang="ru-RU" b="1" dirty="0">
                <a:solidFill>
                  <a:schemeClr val="accent1">
                    <a:lumMod val="75000"/>
                  </a:schemeClr>
                </a:solidFill>
              </a:rPr>
              <a:t>Выбор упаковки</a:t>
            </a:r>
          </a:p>
        </p:txBody>
      </p:sp>
      <p:sp>
        <p:nvSpPr>
          <p:cNvPr id="3" name="Прямоугольник 2"/>
          <p:cNvSpPr/>
          <p:nvPr/>
        </p:nvSpPr>
        <p:spPr>
          <a:xfrm>
            <a:off x="471488" y="1057276"/>
            <a:ext cx="11515725" cy="830997"/>
          </a:xfrm>
          <a:prstGeom prst="rect">
            <a:avLst/>
          </a:prstGeom>
        </p:spPr>
        <p:txBody>
          <a:bodyPr wrap="square">
            <a:spAutoFit/>
          </a:bodyPr>
          <a:lstStyle/>
          <a:p>
            <a:r>
              <a:rPr lang="ru-RU" sz="2400" dirty="0" smtClean="0"/>
              <a:t>Тяжелые и крупные вещи нужно отправлять в коробке, мешке или обшитые плотной тканью.</a:t>
            </a:r>
            <a:endParaRPr lang="ru-RU" sz="2400" dirty="0"/>
          </a:p>
        </p:txBody>
      </p:sp>
      <p:sp>
        <p:nvSpPr>
          <p:cNvPr id="4" name="Прямоугольник 3"/>
          <p:cNvSpPr/>
          <p:nvPr/>
        </p:nvSpPr>
        <p:spPr>
          <a:xfrm>
            <a:off x="471488" y="1888273"/>
            <a:ext cx="11863388" cy="1569660"/>
          </a:xfrm>
          <a:prstGeom prst="rect">
            <a:avLst/>
          </a:prstGeom>
        </p:spPr>
        <p:txBody>
          <a:bodyPr wrap="square">
            <a:spAutoFit/>
          </a:bodyPr>
          <a:lstStyle/>
          <a:p>
            <a:r>
              <a:rPr lang="ru-RU" sz="2400" b="1" dirty="0" smtClean="0"/>
              <a:t>Размеры упаковки.</a:t>
            </a:r>
          </a:p>
          <a:p>
            <a:r>
              <a:rPr lang="ru-RU" sz="2400" dirty="0" smtClean="0"/>
              <a:t>Максимальный размер почтовой коробки — 42,5 × 26,5 × 38 см.</a:t>
            </a:r>
          </a:p>
          <a:p>
            <a:r>
              <a:rPr lang="ru-RU" sz="2400" dirty="0" smtClean="0"/>
              <a:t>Для более крупных посылок в некоторых отделениях продаются </a:t>
            </a:r>
            <a:r>
              <a:rPr lang="ru-RU" sz="2400" b="1" dirty="0" smtClean="0"/>
              <a:t>специальные мешки</a:t>
            </a:r>
            <a:r>
              <a:rPr lang="ru-RU" sz="2400" dirty="0" smtClean="0"/>
              <a:t>; если вам не удалось его купить, вы можете упаковать посылку самостоятельно.</a:t>
            </a:r>
            <a:endParaRPr lang="ru-RU" sz="2400" dirty="0"/>
          </a:p>
        </p:txBody>
      </p:sp>
      <p:pic>
        <p:nvPicPr>
          <p:cNvPr id="5" name="Рисунок 4" descr="https://static.auction.ru/offer_images/2015/08/12/01/big/V/VV1t4sKOnOg/meshki_dlja_posylok_pochta_sssr.jpg"/>
          <p:cNvPicPr/>
          <p:nvPr/>
        </p:nvPicPr>
        <p:blipFill>
          <a:blip r:embed="rId2">
            <a:extLst>
              <a:ext uri="{28A0092B-C50C-407E-A947-70E740481C1C}">
                <a14:useLocalDpi xmlns:a14="http://schemas.microsoft.com/office/drawing/2010/main" val="0"/>
              </a:ext>
            </a:extLst>
          </a:blip>
          <a:srcRect/>
          <a:stretch>
            <a:fillRect/>
          </a:stretch>
        </p:blipFill>
        <p:spPr bwMode="auto">
          <a:xfrm>
            <a:off x="6783388" y="3671888"/>
            <a:ext cx="4132262" cy="3110825"/>
          </a:xfrm>
          <a:prstGeom prst="rect">
            <a:avLst/>
          </a:prstGeom>
          <a:noFill/>
          <a:ln>
            <a:noFill/>
          </a:ln>
        </p:spPr>
      </p:pic>
      <p:pic>
        <p:nvPicPr>
          <p:cNvPr id="7" name="Рисунок 6"/>
          <p:cNvPicPr>
            <a:picLocks noChangeAspect="1"/>
          </p:cNvPicPr>
          <p:nvPr/>
        </p:nvPicPr>
        <p:blipFill>
          <a:blip r:embed="rId3"/>
          <a:stretch>
            <a:fillRect/>
          </a:stretch>
        </p:blipFill>
        <p:spPr>
          <a:xfrm>
            <a:off x="1802609" y="3857308"/>
            <a:ext cx="3598067" cy="2850118"/>
          </a:xfrm>
          <a:prstGeom prst="rect">
            <a:avLst/>
          </a:prstGeom>
        </p:spPr>
      </p:pic>
    </p:spTree>
    <p:extLst>
      <p:ext uri="{BB962C8B-B14F-4D97-AF65-F5344CB8AC3E}">
        <p14:creationId xmlns:p14="http://schemas.microsoft.com/office/powerpoint/2010/main" val="2057880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719" y="0"/>
            <a:ext cx="10596562" cy="963613"/>
          </a:xfrm>
        </p:spPr>
        <p:txBody>
          <a:bodyPr/>
          <a:lstStyle/>
          <a:p>
            <a:pPr algn="ctr"/>
            <a:r>
              <a:rPr lang="ru-RU" b="1" dirty="0">
                <a:solidFill>
                  <a:schemeClr val="accent1">
                    <a:lumMod val="75000"/>
                  </a:schemeClr>
                </a:solidFill>
              </a:rPr>
              <a:t>Требования к упаковке</a:t>
            </a:r>
          </a:p>
        </p:txBody>
      </p:sp>
      <p:sp>
        <p:nvSpPr>
          <p:cNvPr id="3" name="Прямоугольник 2"/>
          <p:cNvSpPr/>
          <p:nvPr/>
        </p:nvSpPr>
        <p:spPr>
          <a:xfrm>
            <a:off x="488156" y="708780"/>
            <a:ext cx="11215687" cy="5878532"/>
          </a:xfrm>
          <a:prstGeom prst="rect">
            <a:avLst/>
          </a:prstGeom>
        </p:spPr>
        <p:txBody>
          <a:bodyPr wrap="square">
            <a:spAutoFit/>
          </a:bodyPr>
          <a:lstStyle/>
          <a:p>
            <a:r>
              <a:rPr lang="ru-RU" sz="2200" dirty="0" smtClean="0"/>
              <a:t>•</a:t>
            </a:r>
            <a:r>
              <a:rPr lang="ru-RU" sz="2200" dirty="0"/>
              <a:t> </a:t>
            </a:r>
            <a:r>
              <a:rPr lang="ru-RU" sz="2200" dirty="0" smtClean="0"/>
              <a:t>Содержимое посылки не должно перемещаться внутри упаковки — для этого свободное пространство в коробке заполняют полистиролом, опилками, стружкой, ватой.</a:t>
            </a:r>
          </a:p>
          <a:p>
            <a:endParaRPr lang="ru-RU" sz="2200" dirty="0" smtClean="0"/>
          </a:p>
          <a:p>
            <a:r>
              <a:rPr lang="ru-RU" sz="2200" dirty="0" smtClean="0"/>
              <a:t>• Хрупкие предметы пересылаются только в твердой упаковке.</a:t>
            </a:r>
          </a:p>
          <a:p>
            <a:endParaRPr lang="ru-RU" sz="2200" dirty="0" smtClean="0"/>
          </a:p>
          <a:p>
            <a:r>
              <a:rPr lang="ru-RU" sz="2200" dirty="0" smtClean="0"/>
              <a:t>• Тканевая упаковка должна состоять из цельного или из нескольких однородных кусков светлой однотонной материи, сшитых внутренним швом. На тканевой упаковке адрес пишется, а не нашивается. Перед упаковкой в ткань посылку следует защитить от намокания с помощью полиэтиленовой пленки или другого непромокаемого материала.</a:t>
            </a:r>
          </a:p>
          <a:p>
            <a:endParaRPr lang="ru-RU" sz="2200" dirty="0" smtClean="0"/>
          </a:p>
          <a:p>
            <a:r>
              <a:rPr lang="ru-RU" sz="2200" dirty="0" smtClean="0"/>
              <a:t>• Рассаду, свежие и не скоропортящиеся овощи и фрукты нужно отправлять в упаковке с отверстиями для вентиляции. При пересылке овощей и фруктов на упаковке должна быть проставлена отметка «Фрукты», «Овощи». При этом пересылаться могут только не скоропортящиеся овощи и фрукты.</a:t>
            </a:r>
          </a:p>
          <a:p>
            <a:endParaRPr lang="ru-RU" sz="2200" dirty="0" smtClean="0"/>
          </a:p>
          <a:p>
            <a:r>
              <a:rPr lang="ru-RU" sz="2200" dirty="0" smtClean="0"/>
              <a:t>• Упаковка должна быть прочной.</a:t>
            </a:r>
          </a:p>
          <a:p>
            <a:endParaRPr lang="ru-RU" sz="2400" dirty="0"/>
          </a:p>
        </p:txBody>
      </p:sp>
    </p:spTree>
    <p:extLst>
      <p:ext uri="{BB962C8B-B14F-4D97-AF65-F5344CB8AC3E}">
        <p14:creationId xmlns:p14="http://schemas.microsoft.com/office/powerpoint/2010/main" val="34685711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4321" y="0"/>
            <a:ext cx="10409420" cy="909039"/>
          </a:xfrm>
        </p:spPr>
        <p:txBody>
          <a:bodyPr/>
          <a:lstStyle/>
          <a:p>
            <a:pPr algn="ctr"/>
            <a:r>
              <a:rPr lang="ru-RU" b="1" dirty="0">
                <a:solidFill>
                  <a:srgbClr val="0F6FC6">
                    <a:lumMod val="75000"/>
                  </a:srgbClr>
                </a:solidFill>
              </a:rPr>
              <a:t>Требования к упаковке</a:t>
            </a:r>
            <a:endParaRPr lang="ru-RU" dirty="0"/>
          </a:p>
        </p:txBody>
      </p:sp>
      <p:pic>
        <p:nvPicPr>
          <p:cNvPr id="3" name="Рисунок 2"/>
          <p:cNvPicPr>
            <a:picLocks noChangeAspect="1"/>
          </p:cNvPicPr>
          <p:nvPr/>
        </p:nvPicPr>
        <p:blipFill>
          <a:blip r:embed="rId2"/>
          <a:stretch>
            <a:fillRect/>
          </a:stretch>
        </p:blipFill>
        <p:spPr>
          <a:xfrm>
            <a:off x="776522" y="1890848"/>
            <a:ext cx="5009681" cy="3346125"/>
          </a:xfrm>
          <a:prstGeom prst="rect">
            <a:avLst/>
          </a:prstGeom>
        </p:spPr>
      </p:pic>
      <p:sp>
        <p:nvSpPr>
          <p:cNvPr id="5" name="Прямоугольник 4"/>
          <p:cNvSpPr/>
          <p:nvPr/>
        </p:nvSpPr>
        <p:spPr>
          <a:xfrm>
            <a:off x="1383247" y="5583835"/>
            <a:ext cx="3796232" cy="400110"/>
          </a:xfrm>
          <a:prstGeom prst="rect">
            <a:avLst/>
          </a:prstGeom>
        </p:spPr>
        <p:txBody>
          <a:bodyPr wrap="none">
            <a:spAutoFit/>
          </a:bodyPr>
          <a:lstStyle/>
          <a:p>
            <a:r>
              <a:rPr lang="ru-RU" sz="2000" dirty="0" smtClean="0"/>
              <a:t>Упаковка для хрупких предметов</a:t>
            </a:r>
            <a:endParaRPr lang="ru-RU" sz="2000" dirty="0"/>
          </a:p>
        </p:txBody>
      </p:sp>
      <p:pic>
        <p:nvPicPr>
          <p:cNvPr id="7" name="Рисунок 6"/>
          <p:cNvPicPr>
            <a:picLocks noChangeAspect="1"/>
          </p:cNvPicPr>
          <p:nvPr/>
        </p:nvPicPr>
        <p:blipFill>
          <a:blip r:embed="rId3"/>
          <a:stretch>
            <a:fillRect/>
          </a:stretch>
        </p:blipFill>
        <p:spPr>
          <a:xfrm>
            <a:off x="7322637" y="3666368"/>
            <a:ext cx="3761340" cy="2823304"/>
          </a:xfrm>
          <a:prstGeom prst="rect">
            <a:avLst/>
          </a:prstGeom>
        </p:spPr>
      </p:pic>
      <p:pic>
        <p:nvPicPr>
          <p:cNvPr id="8" name="Рисунок 7"/>
          <p:cNvPicPr>
            <a:picLocks noChangeAspect="1"/>
          </p:cNvPicPr>
          <p:nvPr/>
        </p:nvPicPr>
        <p:blipFill>
          <a:blip r:embed="rId4"/>
          <a:stretch>
            <a:fillRect/>
          </a:stretch>
        </p:blipFill>
        <p:spPr>
          <a:xfrm>
            <a:off x="7322637" y="955544"/>
            <a:ext cx="3635173" cy="2426153"/>
          </a:xfrm>
          <a:prstGeom prst="rect">
            <a:avLst/>
          </a:prstGeom>
        </p:spPr>
      </p:pic>
    </p:spTree>
    <p:extLst>
      <p:ext uri="{BB962C8B-B14F-4D97-AF65-F5344CB8AC3E}">
        <p14:creationId xmlns:p14="http://schemas.microsoft.com/office/powerpoint/2010/main" val="1407047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4340" y="365125"/>
            <a:ext cx="10349459" cy="909039"/>
          </a:xfrm>
        </p:spPr>
        <p:txBody>
          <a:bodyPr/>
          <a:lstStyle/>
          <a:p>
            <a:pPr algn="ctr"/>
            <a:r>
              <a:rPr lang="ru-RU" b="1" dirty="0">
                <a:solidFill>
                  <a:schemeClr val="accent1">
                    <a:lumMod val="75000"/>
                  </a:schemeClr>
                </a:solidFill>
              </a:rPr>
              <a:t>Оплата стоимости пересылки</a:t>
            </a:r>
          </a:p>
        </p:txBody>
      </p:sp>
      <p:sp>
        <p:nvSpPr>
          <p:cNvPr id="3" name="Прямоугольник 2"/>
          <p:cNvSpPr/>
          <p:nvPr/>
        </p:nvSpPr>
        <p:spPr>
          <a:xfrm>
            <a:off x="569626" y="1214042"/>
            <a:ext cx="10784173" cy="2308324"/>
          </a:xfrm>
          <a:prstGeom prst="rect">
            <a:avLst/>
          </a:prstGeom>
        </p:spPr>
        <p:txBody>
          <a:bodyPr wrap="square">
            <a:spAutoFit/>
          </a:bodyPr>
          <a:lstStyle/>
          <a:p>
            <a:pPr marL="342900" indent="-342900">
              <a:buFont typeface="Arial" panose="020B0604020202020204" pitchFamily="34" charset="0"/>
              <a:buChar char="•"/>
            </a:pPr>
            <a:r>
              <a:rPr lang="ru-RU" sz="2400" dirty="0"/>
              <a:t>п</a:t>
            </a:r>
            <a:r>
              <a:rPr lang="ru-RU" sz="2400" dirty="0" smtClean="0"/>
              <a:t>роизводится после взвешивания;</a:t>
            </a:r>
          </a:p>
          <a:p>
            <a:pPr marL="342900" indent="-342900">
              <a:buFont typeface="Arial" panose="020B0604020202020204" pitchFamily="34" charset="0"/>
              <a:buChar char="•"/>
            </a:pPr>
            <a:r>
              <a:rPr lang="ru-RU" sz="2400" dirty="0" smtClean="0"/>
              <a:t>стоимость услуг определяется по тарифу;</a:t>
            </a:r>
          </a:p>
          <a:p>
            <a:pPr marL="342900" indent="-342900">
              <a:buFont typeface="Arial" panose="020B0604020202020204" pitchFamily="34" charset="0"/>
              <a:buChar char="•"/>
            </a:pPr>
            <a:r>
              <a:rPr lang="ru-RU" sz="2400" dirty="0"/>
              <a:t>п</a:t>
            </a:r>
            <a:r>
              <a:rPr lang="ru-RU" sz="2400" dirty="0" smtClean="0"/>
              <a:t>осле оплаты пересылки выдается квитанция, которую необходимо хранить на случай возникновения претензий.</a:t>
            </a:r>
          </a:p>
          <a:p>
            <a:endParaRPr lang="ru-RU" sz="2400" dirty="0" smtClean="0"/>
          </a:p>
          <a:p>
            <a:r>
              <a:rPr lang="ru-RU" sz="2400" dirty="0" smtClean="0"/>
              <a:t>	</a:t>
            </a:r>
            <a:endParaRPr lang="ru-RU" sz="2400" dirty="0"/>
          </a:p>
        </p:txBody>
      </p:sp>
      <p:sp>
        <p:nvSpPr>
          <p:cNvPr id="4" name="Прямоугольник 3"/>
          <p:cNvSpPr/>
          <p:nvPr/>
        </p:nvSpPr>
        <p:spPr>
          <a:xfrm>
            <a:off x="452202" y="2913812"/>
            <a:ext cx="11287595" cy="2308324"/>
          </a:xfrm>
          <a:prstGeom prst="rect">
            <a:avLst/>
          </a:prstGeom>
        </p:spPr>
        <p:txBody>
          <a:bodyPr wrap="square">
            <a:spAutoFit/>
          </a:bodyPr>
          <a:lstStyle/>
          <a:p>
            <a:r>
              <a:rPr lang="ru-RU" sz="2400" dirty="0" smtClean="0"/>
              <a:t>	</a:t>
            </a:r>
            <a:r>
              <a:rPr lang="ru-RU" sz="2400" b="1" dirty="0" smtClean="0"/>
              <a:t>Тарифы</a:t>
            </a:r>
            <a:r>
              <a:rPr lang="ru-RU" sz="2400" dirty="0" smtClean="0"/>
              <a:t>– стоимость почтовых отправлений. </a:t>
            </a:r>
          </a:p>
          <a:p>
            <a:r>
              <a:rPr lang="ru-RU" sz="2400" dirty="0" smtClean="0"/>
              <a:t>На тарифы Почты России влияют </a:t>
            </a:r>
            <a:r>
              <a:rPr lang="ru-RU" sz="2400" u="sng" dirty="0" smtClean="0"/>
              <a:t>вес груза, тип, способ доставки, расстояние между пунктами отправления и получения. </a:t>
            </a:r>
          </a:p>
          <a:p>
            <a:r>
              <a:rPr lang="ru-RU" sz="2400" dirty="0" smtClean="0"/>
              <a:t>Рассчитать примерную стоимость можно в калькуляторе на сайте компании. Расположен сервис в разделах «Посылки» </a:t>
            </a:r>
            <a:r>
              <a:rPr lang="ru-RU" sz="2400" dirty="0" smtClean="0">
                <a:hlinkClick r:id="rId2"/>
              </a:rPr>
              <a:t>https://www.pochta.ru/parcels</a:t>
            </a:r>
            <a:r>
              <a:rPr lang="ru-RU" sz="2400" dirty="0" smtClean="0"/>
              <a:t>  и «Письма» </a:t>
            </a:r>
            <a:r>
              <a:rPr lang="ru-RU" sz="2400" dirty="0" smtClean="0">
                <a:hlinkClick r:id="rId3"/>
              </a:rPr>
              <a:t>https://www.pochta.ru/letters</a:t>
            </a:r>
            <a:r>
              <a:rPr lang="ru-RU" sz="2400" dirty="0" smtClean="0"/>
              <a:t>.  </a:t>
            </a:r>
            <a:endParaRPr lang="ru-RU" sz="2400" dirty="0"/>
          </a:p>
        </p:txBody>
      </p:sp>
    </p:spTree>
    <p:extLst>
      <p:ext uri="{BB962C8B-B14F-4D97-AF65-F5344CB8AC3E}">
        <p14:creationId xmlns:p14="http://schemas.microsoft.com/office/powerpoint/2010/main" val="5279871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2950" y="365126"/>
            <a:ext cx="10610850" cy="692150"/>
          </a:xfrm>
        </p:spPr>
        <p:txBody>
          <a:bodyPr>
            <a:normAutofit fontScale="90000"/>
          </a:bodyPr>
          <a:lstStyle/>
          <a:p>
            <a:pPr algn="ctr"/>
            <a:r>
              <a:rPr lang="ru-RU" b="1" dirty="0" smtClean="0">
                <a:solidFill>
                  <a:schemeClr val="accent1">
                    <a:lumMod val="75000"/>
                  </a:schemeClr>
                </a:solidFill>
              </a:rPr>
              <a:t>Работа почты</a:t>
            </a:r>
            <a:endParaRPr lang="ru-RU" b="1" dirty="0">
              <a:solidFill>
                <a:schemeClr val="accent1">
                  <a:lumMod val="75000"/>
                </a:schemeClr>
              </a:solidFill>
            </a:endParaRPr>
          </a:p>
        </p:txBody>
      </p:sp>
      <p:pic>
        <p:nvPicPr>
          <p:cNvPr id="12290" name="Picture 2" descr="https://static.mk.ru/upload/entities/2020/08/25/14/articles/facebookPicture/f6/51/d5/37/083e44ec3bb6c40d9679256841fb873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631" y="1057276"/>
            <a:ext cx="3906908" cy="2604605"/>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27026" y="3666162"/>
            <a:ext cx="3885294" cy="400110"/>
          </a:xfrm>
          <a:prstGeom prst="rect">
            <a:avLst/>
          </a:prstGeom>
        </p:spPr>
        <p:txBody>
          <a:bodyPr wrap="none">
            <a:spAutoFit/>
          </a:bodyPr>
          <a:lstStyle/>
          <a:p>
            <a:r>
              <a:rPr lang="ru-RU" sz="2000" dirty="0" smtClean="0"/>
              <a:t>Работник почты -Оператор почты </a:t>
            </a:r>
            <a:endParaRPr lang="ru-RU" sz="2000" dirty="0"/>
          </a:p>
        </p:txBody>
      </p:sp>
      <p:pic>
        <p:nvPicPr>
          <p:cNvPr id="4" name="Рисунок 3"/>
          <p:cNvPicPr>
            <a:picLocks noChangeAspect="1"/>
          </p:cNvPicPr>
          <p:nvPr/>
        </p:nvPicPr>
        <p:blipFill>
          <a:blip r:embed="rId3"/>
          <a:stretch>
            <a:fillRect/>
          </a:stretch>
        </p:blipFill>
        <p:spPr>
          <a:xfrm>
            <a:off x="4168100" y="1090063"/>
            <a:ext cx="3855800" cy="2571818"/>
          </a:xfrm>
          <a:prstGeom prst="rect">
            <a:avLst/>
          </a:prstGeom>
        </p:spPr>
      </p:pic>
      <p:pic>
        <p:nvPicPr>
          <p:cNvPr id="5" name="Рисунок 4"/>
          <p:cNvPicPr>
            <a:picLocks noChangeAspect="1"/>
          </p:cNvPicPr>
          <p:nvPr/>
        </p:nvPicPr>
        <p:blipFill>
          <a:blip r:embed="rId4"/>
          <a:stretch>
            <a:fillRect/>
          </a:stretch>
        </p:blipFill>
        <p:spPr>
          <a:xfrm>
            <a:off x="8135461" y="1057276"/>
            <a:ext cx="3906908" cy="2604605"/>
          </a:xfrm>
          <a:prstGeom prst="rect">
            <a:avLst/>
          </a:prstGeom>
        </p:spPr>
      </p:pic>
      <p:pic>
        <p:nvPicPr>
          <p:cNvPr id="6" name="Рисунок 5"/>
          <p:cNvPicPr>
            <a:picLocks noChangeAspect="1"/>
          </p:cNvPicPr>
          <p:nvPr/>
        </p:nvPicPr>
        <p:blipFill>
          <a:blip r:embed="rId5"/>
          <a:stretch>
            <a:fillRect/>
          </a:stretch>
        </p:blipFill>
        <p:spPr>
          <a:xfrm>
            <a:off x="254951" y="4066758"/>
            <a:ext cx="3696267" cy="2705668"/>
          </a:xfrm>
          <a:prstGeom prst="rect">
            <a:avLst/>
          </a:prstGeom>
        </p:spPr>
      </p:pic>
      <p:pic>
        <p:nvPicPr>
          <p:cNvPr id="7" name="Рисунок 6"/>
          <p:cNvPicPr>
            <a:picLocks noChangeAspect="1"/>
          </p:cNvPicPr>
          <p:nvPr/>
        </p:nvPicPr>
        <p:blipFill>
          <a:blip r:embed="rId6"/>
          <a:stretch>
            <a:fillRect/>
          </a:stretch>
        </p:blipFill>
        <p:spPr>
          <a:xfrm>
            <a:off x="4097158" y="4087031"/>
            <a:ext cx="3997684" cy="2665122"/>
          </a:xfrm>
          <a:prstGeom prst="rect">
            <a:avLst/>
          </a:prstGeom>
        </p:spPr>
      </p:pic>
      <p:sp>
        <p:nvSpPr>
          <p:cNvPr id="8" name="Прямоугольник 7"/>
          <p:cNvSpPr/>
          <p:nvPr/>
        </p:nvSpPr>
        <p:spPr>
          <a:xfrm>
            <a:off x="4404317" y="3722638"/>
            <a:ext cx="3439147" cy="400110"/>
          </a:xfrm>
          <a:prstGeom prst="rect">
            <a:avLst/>
          </a:prstGeom>
        </p:spPr>
        <p:txBody>
          <a:bodyPr wrap="none">
            <a:spAutoFit/>
          </a:bodyPr>
          <a:lstStyle/>
          <a:p>
            <a:pPr algn="ctr"/>
            <a:r>
              <a:rPr lang="ru-RU" sz="2000" dirty="0" smtClean="0"/>
              <a:t>Сортировка посылок на почте</a:t>
            </a:r>
            <a:endParaRPr lang="ru-RU" sz="2000" dirty="0"/>
          </a:p>
        </p:txBody>
      </p:sp>
      <p:pic>
        <p:nvPicPr>
          <p:cNvPr id="9" name="Рисунок 8"/>
          <p:cNvPicPr>
            <a:picLocks noChangeAspect="1"/>
          </p:cNvPicPr>
          <p:nvPr/>
        </p:nvPicPr>
        <p:blipFill>
          <a:blip r:embed="rId7"/>
          <a:stretch>
            <a:fillRect/>
          </a:stretch>
        </p:blipFill>
        <p:spPr>
          <a:xfrm>
            <a:off x="8428723" y="4243302"/>
            <a:ext cx="3763277" cy="2508851"/>
          </a:xfrm>
          <a:prstGeom prst="rect">
            <a:avLst/>
          </a:prstGeom>
        </p:spPr>
      </p:pic>
      <p:sp>
        <p:nvSpPr>
          <p:cNvPr id="10" name="Прямоугольник 9"/>
          <p:cNvSpPr/>
          <p:nvPr/>
        </p:nvSpPr>
        <p:spPr>
          <a:xfrm>
            <a:off x="9175043" y="3767925"/>
            <a:ext cx="1827744" cy="400110"/>
          </a:xfrm>
          <a:prstGeom prst="rect">
            <a:avLst/>
          </a:prstGeom>
        </p:spPr>
        <p:txBody>
          <a:bodyPr wrap="none">
            <a:spAutoFit/>
          </a:bodyPr>
          <a:lstStyle/>
          <a:p>
            <a:pPr algn="ctr"/>
            <a:r>
              <a:rPr lang="ru-RU" sz="2000" dirty="0" smtClean="0"/>
              <a:t>Склад посылок</a:t>
            </a:r>
            <a:endParaRPr lang="ru-RU" sz="2000" dirty="0"/>
          </a:p>
        </p:txBody>
      </p:sp>
    </p:spTree>
    <p:extLst>
      <p:ext uri="{BB962C8B-B14F-4D97-AF65-F5344CB8AC3E}">
        <p14:creationId xmlns:p14="http://schemas.microsoft.com/office/powerpoint/2010/main" val="623907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1231" y="230214"/>
            <a:ext cx="10229538" cy="594245"/>
          </a:xfrm>
        </p:spPr>
        <p:txBody>
          <a:bodyPr>
            <a:normAutofit fontScale="90000"/>
          </a:bodyPr>
          <a:lstStyle/>
          <a:p>
            <a:pPr algn="ctr"/>
            <a:r>
              <a:rPr lang="ru-RU" sz="4000" b="1" dirty="0">
                <a:solidFill>
                  <a:srgbClr val="0F6FC6">
                    <a:lumMod val="75000"/>
                  </a:srgbClr>
                </a:solidFill>
              </a:rPr>
              <a:t>Работа почты</a:t>
            </a:r>
            <a:endParaRPr lang="ru-RU" dirty="0"/>
          </a:p>
        </p:txBody>
      </p:sp>
      <p:pic>
        <p:nvPicPr>
          <p:cNvPr id="3" name="Рисунок 2"/>
          <p:cNvPicPr>
            <a:picLocks noChangeAspect="1"/>
          </p:cNvPicPr>
          <p:nvPr/>
        </p:nvPicPr>
        <p:blipFill>
          <a:blip r:embed="rId2"/>
          <a:stretch>
            <a:fillRect/>
          </a:stretch>
        </p:blipFill>
        <p:spPr>
          <a:xfrm>
            <a:off x="575998" y="559770"/>
            <a:ext cx="4042816" cy="2700837"/>
          </a:xfrm>
          <a:prstGeom prst="rect">
            <a:avLst/>
          </a:prstGeom>
        </p:spPr>
      </p:pic>
      <p:sp>
        <p:nvSpPr>
          <p:cNvPr id="4" name="Прямоугольник 3"/>
          <p:cNvSpPr/>
          <p:nvPr/>
        </p:nvSpPr>
        <p:spPr>
          <a:xfrm>
            <a:off x="575998" y="3429000"/>
            <a:ext cx="4624216" cy="400110"/>
          </a:xfrm>
          <a:prstGeom prst="rect">
            <a:avLst/>
          </a:prstGeom>
        </p:spPr>
        <p:txBody>
          <a:bodyPr wrap="none">
            <a:spAutoFit/>
          </a:bodyPr>
          <a:lstStyle/>
          <a:p>
            <a:pPr algn="ctr"/>
            <a:r>
              <a:rPr lang="ru-RU" sz="2000" dirty="0" smtClean="0"/>
              <a:t>Международные почтовые отправления</a:t>
            </a:r>
            <a:endParaRPr lang="ru-RU" sz="2000" dirty="0"/>
          </a:p>
        </p:txBody>
      </p:sp>
      <p:pic>
        <p:nvPicPr>
          <p:cNvPr id="5" name="Рисунок 4"/>
          <p:cNvPicPr>
            <a:picLocks noChangeAspect="1"/>
          </p:cNvPicPr>
          <p:nvPr/>
        </p:nvPicPr>
        <p:blipFill>
          <a:blip r:embed="rId3"/>
          <a:stretch>
            <a:fillRect/>
          </a:stretch>
        </p:blipFill>
        <p:spPr>
          <a:xfrm>
            <a:off x="7498237" y="527336"/>
            <a:ext cx="4117765" cy="2745177"/>
          </a:xfrm>
          <a:prstGeom prst="rect">
            <a:avLst/>
          </a:prstGeom>
        </p:spPr>
      </p:pic>
      <p:sp>
        <p:nvSpPr>
          <p:cNvPr id="6" name="TextBox 5"/>
          <p:cNvSpPr txBox="1"/>
          <p:nvPr/>
        </p:nvSpPr>
        <p:spPr>
          <a:xfrm>
            <a:off x="8442512" y="3369580"/>
            <a:ext cx="2651688" cy="400110"/>
          </a:xfrm>
          <a:prstGeom prst="rect">
            <a:avLst/>
          </a:prstGeom>
          <a:noFill/>
        </p:spPr>
        <p:txBody>
          <a:bodyPr wrap="none" rtlCol="0">
            <a:spAutoFit/>
          </a:bodyPr>
          <a:lstStyle/>
          <a:p>
            <a:pPr algn="ctr"/>
            <a:r>
              <a:rPr lang="ru-RU" sz="2000" dirty="0" smtClean="0"/>
              <a:t>Взвешивание посылок</a:t>
            </a:r>
            <a:endParaRPr lang="ru-RU" sz="2000" dirty="0"/>
          </a:p>
        </p:txBody>
      </p:sp>
      <p:pic>
        <p:nvPicPr>
          <p:cNvPr id="7" name="Рисунок 6"/>
          <p:cNvPicPr>
            <a:picLocks noChangeAspect="1"/>
          </p:cNvPicPr>
          <p:nvPr/>
        </p:nvPicPr>
        <p:blipFill>
          <a:blip r:embed="rId4"/>
          <a:stretch>
            <a:fillRect/>
          </a:stretch>
        </p:blipFill>
        <p:spPr>
          <a:xfrm>
            <a:off x="702071" y="3997503"/>
            <a:ext cx="3916743" cy="2611162"/>
          </a:xfrm>
          <a:prstGeom prst="rect">
            <a:avLst/>
          </a:prstGeom>
        </p:spPr>
      </p:pic>
      <p:sp>
        <p:nvSpPr>
          <p:cNvPr id="8" name="Прямоугольник 7"/>
          <p:cNvSpPr/>
          <p:nvPr/>
        </p:nvSpPr>
        <p:spPr>
          <a:xfrm>
            <a:off x="1307064" y="6457890"/>
            <a:ext cx="3162084" cy="400110"/>
          </a:xfrm>
          <a:prstGeom prst="rect">
            <a:avLst/>
          </a:prstGeom>
        </p:spPr>
        <p:txBody>
          <a:bodyPr wrap="none">
            <a:spAutoFit/>
          </a:bodyPr>
          <a:lstStyle/>
          <a:p>
            <a:pPr algn="ctr"/>
            <a:r>
              <a:rPr lang="ru-RU" sz="2000" dirty="0" smtClean="0"/>
              <a:t>Упаковка посылки на почте</a:t>
            </a:r>
            <a:endParaRPr lang="ru-RU" sz="2000" dirty="0"/>
          </a:p>
        </p:txBody>
      </p:sp>
      <p:pic>
        <p:nvPicPr>
          <p:cNvPr id="9" name="Рисунок 8"/>
          <p:cNvPicPr>
            <a:picLocks noChangeAspect="1"/>
          </p:cNvPicPr>
          <p:nvPr/>
        </p:nvPicPr>
        <p:blipFill>
          <a:blip r:embed="rId5"/>
          <a:stretch>
            <a:fillRect/>
          </a:stretch>
        </p:blipFill>
        <p:spPr>
          <a:xfrm>
            <a:off x="7724765" y="3866757"/>
            <a:ext cx="4087182" cy="2717976"/>
          </a:xfrm>
          <a:prstGeom prst="rect">
            <a:avLst/>
          </a:prstGeom>
        </p:spPr>
      </p:pic>
      <p:sp>
        <p:nvSpPr>
          <p:cNvPr id="10" name="Прямоугольник 9"/>
          <p:cNvSpPr/>
          <p:nvPr/>
        </p:nvSpPr>
        <p:spPr>
          <a:xfrm>
            <a:off x="7903736" y="6497134"/>
            <a:ext cx="3895490" cy="400110"/>
          </a:xfrm>
          <a:prstGeom prst="rect">
            <a:avLst/>
          </a:prstGeom>
        </p:spPr>
        <p:txBody>
          <a:bodyPr wrap="none">
            <a:spAutoFit/>
          </a:bodyPr>
          <a:lstStyle/>
          <a:p>
            <a:pPr algn="ctr"/>
            <a:r>
              <a:rPr lang="ru-RU" sz="2000" dirty="0" smtClean="0"/>
              <a:t>Тележка с письмами и посылками</a:t>
            </a:r>
            <a:endParaRPr lang="ru-RU" sz="2000" dirty="0"/>
          </a:p>
        </p:txBody>
      </p:sp>
    </p:spTree>
    <p:extLst>
      <p:ext uri="{BB962C8B-B14F-4D97-AF65-F5344CB8AC3E}">
        <p14:creationId xmlns:p14="http://schemas.microsoft.com/office/powerpoint/2010/main" val="23074031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9350" y="365125"/>
            <a:ext cx="10364449" cy="924029"/>
          </a:xfrm>
        </p:spPr>
        <p:txBody>
          <a:bodyPr/>
          <a:lstStyle/>
          <a:p>
            <a:pPr algn="ctr"/>
            <a:r>
              <a:rPr lang="ru-RU" b="1" dirty="0" smtClean="0"/>
              <a:t>Задание </a:t>
            </a:r>
            <a:endParaRPr lang="ru-RU" b="1" dirty="0"/>
          </a:p>
        </p:txBody>
      </p:sp>
      <p:sp>
        <p:nvSpPr>
          <p:cNvPr id="3" name="Прямоугольник 2"/>
          <p:cNvSpPr/>
          <p:nvPr/>
        </p:nvSpPr>
        <p:spPr>
          <a:xfrm>
            <a:off x="989350" y="1131993"/>
            <a:ext cx="10126325" cy="1384995"/>
          </a:xfrm>
          <a:prstGeom prst="rect">
            <a:avLst/>
          </a:prstGeom>
        </p:spPr>
        <p:txBody>
          <a:bodyPr wrap="square">
            <a:spAutoFit/>
          </a:bodyPr>
          <a:lstStyle/>
          <a:p>
            <a:pPr algn="ctr"/>
            <a:r>
              <a:rPr lang="ru-RU" sz="2400" dirty="0" smtClean="0"/>
              <a:t>Тема урока «Виды почтовых отправлений»</a:t>
            </a:r>
          </a:p>
          <a:p>
            <a:pPr marL="342900" indent="-342900">
              <a:buAutoNum type="arabicPeriod"/>
            </a:pPr>
            <a:r>
              <a:rPr lang="ru-RU" sz="2400" dirty="0" smtClean="0"/>
              <a:t>Записать виды почтовых отправлений:</a:t>
            </a:r>
          </a:p>
          <a:p>
            <a:endParaRPr lang="ru-RU" dirty="0"/>
          </a:p>
          <a:p>
            <a:endParaRPr lang="ru-RU" dirty="0"/>
          </a:p>
        </p:txBody>
      </p:sp>
      <p:sp>
        <p:nvSpPr>
          <p:cNvPr id="4" name="Прямоугольник 3"/>
          <p:cNvSpPr/>
          <p:nvPr/>
        </p:nvSpPr>
        <p:spPr>
          <a:xfrm>
            <a:off x="1974620" y="2174088"/>
            <a:ext cx="1708545" cy="461665"/>
          </a:xfrm>
          <a:prstGeom prst="rect">
            <a:avLst/>
          </a:prstGeom>
        </p:spPr>
        <p:txBody>
          <a:bodyPr wrap="none">
            <a:spAutoFit/>
          </a:bodyPr>
          <a:lstStyle/>
          <a:p>
            <a:pPr lvl="0"/>
            <a:r>
              <a:rPr lang="ru-RU" sz="2400" dirty="0">
                <a:solidFill>
                  <a:prstClr val="black"/>
                </a:solidFill>
              </a:rPr>
              <a:t>Бандероли:</a:t>
            </a:r>
          </a:p>
        </p:txBody>
      </p:sp>
      <p:sp>
        <p:nvSpPr>
          <p:cNvPr id="5" name="Прямоугольник 4"/>
          <p:cNvSpPr/>
          <p:nvPr/>
        </p:nvSpPr>
        <p:spPr>
          <a:xfrm>
            <a:off x="7689621" y="2174087"/>
            <a:ext cx="1420582" cy="461665"/>
          </a:xfrm>
          <a:prstGeom prst="rect">
            <a:avLst/>
          </a:prstGeom>
        </p:spPr>
        <p:txBody>
          <a:bodyPr wrap="none">
            <a:spAutoFit/>
          </a:bodyPr>
          <a:lstStyle/>
          <a:p>
            <a:r>
              <a:rPr lang="ru-RU" sz="2400" dirty="0" smtClean="0"/>
              <a:t>Посылки:</a:t>
            </a:r>
            <a:endParaRPr lang="ru-RU" sz="2400" dirty="0"/>
          </a:p>
        </p:txBody>
      </p:sp>
      <p:sp>
        <p:nvSpPr>
          <p:cNvPr id="6" name="Прямоугольник 5"/>
          <p:cNvSpPr/>
          <p:nvPr/>
        </p:nvSpPr>
        <p:spPr>
          <a:xfrm>
            <a:off x="989350" y="2822191"/>
            <a:ext cx="8701087" cy="1569660"/>
          </a:xfrm>
          <a:prstGeom prst="rect">
            <a:avLst/>
          </a:prstGeom>
        </p:spPr>
        <p:txBody>
          <a:bodyPr wrap="square">
            <a:spAutoFit/>
          </a:bodyPr>
          <a:lstStyle/>
          <a:p>
            <a:r>
              <a:rPr lang="ru-RU" sz="2400" dirty="0" smtClean="0"/>
              <a:t>2. Запишите: Как отправить бандероль?</a:t>
            </a:r>
          </a:p>
          <a:p>
            <a:r>
              <a:rPr lang="ru-RU" sz="2400" dirty="0" smtClean="0"/>
              <a:t>______________________________________________________</a:t>
            </a:r>
          </a:p>
          <a:p>
            <a:r>
              <a:rPr lang="ru-RU" sz="2400" dirty="0" smtClean="0"/>
              <a:t>______________________________________________________________________________________________________________</a:t>
            </a:r>
            <a:endParaRPr lang="ru-RU" sz="2400" dirty="0"/>
          </a:p>
        </p:txBody>
      </p:sp>
    </p:spTree>
    <p:extLst>
      <p:ext uri="{BB962C8B-B14F-4D97-AF65-F5344CB8AC3E}">
        <p14:creationId xmlns:p14="http://schemas.microsoft.com/office/powerpoint/2010/main" val="3068974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57238" y="265112"/>
            <a:ext cx="10382250" cy="835025"/>
          </a:xfrm>
        </p:spPr>
        <p:txBody>
          <a:bodyPr>
            <a:normAutofit fontScale="90000"/>
          </a:bodyPr>
          <a:lstStyle/>
          <a:p>
            <a:pPr algn="ctr"/>
            <a:r>
              <a:rPr lang="ru-RU" sz="6000" b="1" dirty="0">
                <a:solidFill>
                  <a:schemeClr val="accent1">
                    <a:lumMod val="75000"/>
                  </a:schemeClr>
                </a:solidFill>
              </a:rPr>
              <a:t>Виды </a:t>
            </a:r>
            <a:r>
              <a:rPr lang="ru-RU" sz="6000" b="1" dirty="0" smtClean="0">
                <a:solidFill>
                  <a:schemeClr val="accent1">
                    <a:lumMod val="75000"/>
                  </a:schemeClr>
                </a:solidFill>
              </a:rPr>
              <a:t>почтовых отправлений</a:t>
            </a:r>
            <a:endParaRPr lang="ru-RU" sz="6000" b="1" dirty="0">
              <a:solidFill>
                <a:schemeClr val="accent1">
                  <a:lumMod val="75000"/>
                </a:schemeClr>
              </a:solidFill>
            </a:endParaRPr>
          </a:p>
        </p:txBody>
      </p:sp>
      <p:sp>
        <p:nvSpPr>
          <p:cNvPr id="2" name="Прямоугольник 1"/>
          <p:cNvSpPr/>
          <p:nvPr/>
        </p:nvSpPr>
        <p:spPr>
          <a:xfrm>
            <a:off x="1181274" y="1100137"/>
            <a:ext cx="1874807" cy="800219"/>
          </a:xfrm>
          <a:prstGeom prst="rect">
            <a:avLst/>
          </a:prstGeom>
        </p:spPr>
        <p:txBody>
          <a:bodyPr wrap="square">
            <a:spAutoFit/>
          </a:bodyPr>
          <a:lstStyle/>
          <a:p>
            <a:pPr algn="ctr"/>
            <a:r>
              <a:rPr lang="ru-RU" sz="2800" b="1" i="0" dirty="0" smtClean="0">
                <a:effectLst/>
                <a:ea typeface="Nirmala UI Semilight" panose="020B0402040204020203" pitchFamily="34" charset="0"/>
                <a:cs typeface="Times New Roman" panose="02020603050405020304" pitchFamily="18" charset="0"/>
              </a:rPr>
              <a:t>Письма</a:t>
            </a:r>
          </a:p>
          <a:p>
            <a:endParaRPr lang="ru-RU" b="0" i="0" dirty="0">
              <a:solidFill>
                <a:srgbClr val="333333"/>
              </a:solidFill>
              <a:effectLst/>
              <a:latin typeface="Roboto"/>
            </a:endParaRPr>
          </a:p>
        </p:txBody>
      </p:sp>
      <p:sp>
        <p:nvSpPr>
          <p:cNvPr id="3" name="Прямоугольник 2"/>
          <p:cNvSpPr/>
          <p:nvPr/>
        </p:nvSpPr>
        <p:spPr>
          <a:xfrm>
            <a:off x="5120306" y="1100137"/>
            <a:ext cx="1932004" cy="523220"/>
          </a:xfrm>
          <a:prstGeom prst="rect">
            <a:avLst/>
          </a:prstGeom>
        </p:spPr>
        <p:txBody>
          <a:bodyPr wrap="none">
            <a:spAutoFit/>
          </a:bodyPr>
          <a:lstStyle/>
          <a:p>
            <a:pPr lvl="0" algn="ctr"/>
            <a:r>
              <a:rPr lang="ru-RU" sz="2800" b="1" dirty="0">
                <a:cs typeface="Times New Roman" panose="02020603050405020304" pitchFamily="18" charset="0"/>
              </a:rPr>
              <a:t>Бандероли</a:t>
            </a:r>
          </a:p>
        </p:txBody>
      </p:sp>
      <p:sp>
        <p:nvSpPr>
          <p:cNvPr id="5" name="Прямоугольник 4"/>
          <p:cNvSpPr/>
          <p:nvPr/>
        </p:nvSpPr>
        <p:spPr>
          <a:xfrm>
            <a:off x="9305954" y="1100137"/>
            <a:ext cx="1576072" cy="523220"/>
          </a:xfrm>
          <a:prstGeom prst="rect">
            <a:avLst/>
          </a:prstGeom>
        </p:spPr>
        <p:txBody>
          <a:bodyPr wrap="none">
            <a:spAutoFit/>
          </a:bodyPr>
          <a:lstStyle/>
          <a:p>
            <a:pPr lvl="0" algn="ctr"/>
            <a:r>
              <a:rPr lang="ru-RU" sz="2800" b="1" dirty="0">
                <a:cs typeface="Times New Roman" panose="02020603050405020304" pitchFamily="18" charset="0"/>
              </a:rPr>
              <a:t>Посылки</a:t>
            </a:r>
          </a:p>
        </p:txBody>
      </p:sp>
      <p:sp>
        <p:nvSpPr>
          <p:cNvPr id="6" name="Прямоугольник 5"/>
          <p:cNvSpPr/>
          <p:nvPr/>
        </p:nvSpPr>
        <p:spPr>
          <a:xfrm>
            <a:off x="4259524" y="1807728"/>
            <a:ext cx="3653568" cy="4985980"/>
          </a:xfrm>
          <a:prstGeom prst="rect">
            <a:avLst/>
          </a:prstGeom>
          <a:ln w="28575">
            <a:solidFill>
              <a:schemeClr val="accent1"/>
            </a:solidFill>
          </a:ln>
        </p:spPr>
        <p:txBody>
          <a:bodyPr wrap="square">
            <a:spAutoFit/>
          </a:bodyPr>
          <a:lstStyle/>
          <a:p>
            <a:endParaRPr lang="ru-RU" dirty="0" smtClean="0"/>
          </a:p>
          <a:p>
            <a:r>
              <a:rPr lang="ru-RU" sz="2400" dirty="0" smtClean="0">
                <a:cs typeface="Times New Roman" panose="02020603050405020304" pitchFamily="18" charset="0"/>
              </a:rPr>
              <a:t>Бандероль</a:t>
            </a:r>
          </a:p>
          <a:p>
            <a:endParaRPr lang="ru-RU" sz="2400" dirty="0" smtClean="0">
              <a:cs typeface="Times New Roman" panose="02020603050405020304" pitchFamily="18" charset="0"/>
            </a:endParaRPr>
          </a:p>
          <a:p>
            <a:r>
              <a:rPr lang="ru-RU" sz="2400" dirty="0" smtClean="0">
                <a:cs typeface="Times New Roman" panose="02020603050405020304" pitchFamily="18" charset="0"/>
              </a:rPr>
              <a:t>Заказная бандероль</a:t>
            </a:r>
          </a:p>
          <a:p>
            <a:endParaRPr lang="ru-RU" sz="2400" dirty="0" smtClean="0">
              <a:cs typeface="Times New Roman" panose="02020603050405020304" pitchFamily="18" charset="0"/>
            </a:endParaRPr>
          </a:p>
          <a:p>
            <a:r>
              <a:rPr lang="ru-RU" sz="2400" dirty="0" smtClean="0">
                <a:cs typeface="Times New Roman" panose="02020603050405020304" pitchFamily="18" charset="0"/>
              </a:rPr>
              <a:t>Заказная бандероль 1 класса</a:t>
            </a:r>
          </a:p>
          <a:p>
            <a:endParaRPr lang="ru-RU" sz="2400" dirty="0" smtClean="0">
              <a:cs typeface="Times New Roman" panose="02020603050405020304" pitchFamily="18" charset="0"/>
            </a:endParaRPr>
          </a:p>
          <a:p>
            <a:r>
              <a:rPr lang="ru-RU" sz="2400" dirty="0" smtClean="0">
                <a:cs typeface="Times New Roman" panose="02020603050405020304" pitchFamily="18" charset="0"/>
              </a:rPr>
              <a:t>Ценная бандероль</a:t>
            </a:r>
          </a:p>
          <a:p>
            <a:endParaRPr lang="ru-RU" sz="2400" dirty="0" smtClean="0">
              <a:cs typeface="Times New Roman" panose="02020603050405020304" pitchFamily="18" charset="0"/>
            </a:endParaRPr>
          </a:p>
          <a:p>
            <a:r>
              <a:rPr lang="ru-RU" sz="2400" dirty="0" smtClean="0">
                <a:cs typeface="Times New Roman" panose="02020603050405020304" pitchFamily="18" charset="0"/>
              </a:rPr>
              <a:t>Ценная бандероль 1 класса</a:t>
            </a:r>
          </a:p>
          <a:p>
            <a:endParaRPr lang="ru-RU" dirty="0" smtClean="0"/>
          </a:p>
          <a:p>
            <a:r>
              <a:rPr lang="ru-RU" dirty="0" smtClean="0"/>
              <a:t> </a:t>
            </a:r>
            <a:endParaRPr lang="ru-RU" dirty="0"/>
          </a:p>
        </p:txBody>
      </p:sp>
      <p:sp>
        <p:nvSpPr>
          <p:cNvPr id="7" name="Прямоугольник 6"/>
          <p:cNvSpPr/>
          <p:nvPr/>
        </p:nvSpPr>
        <p:spPr>
          <a:xfrm>
            <a:off x="400397" y="1825408"/>
            <a:ext cx="3428652" cy="4985980"/>
          </a:xfrm>
          <a:prstGeom prst="rect">
            <a:avLst/>
          </a:prstGeom>
          <a:ln w="28575">
            <a:solidFill>
              <a:schemeClr val="accent1"/>
            </a:solidFill>
          </a:ln>
        </p:spPr>
        <p:txBody>
          <a:bodyPr wrap="square">
            <a:spAutoFit/>
          </a:bodyPr>
          <a:lstStyle/>
          <a:p>
            <a:endParaRPr lang="ru-RU" dirty="0" smtClean="0"/>
          </a:p>
          <a:p>
            <a:r>
              <a:rPr lang="ru-RU" sz="2400" dirty="0" smtClean="0"/>
              <a:t>Письмо</a:t>
            </a:r>
          </a:p>
          <a:p>
            <a:endParaRPr lang="ru-RU" sz="2400" dirty="0" smtClean="0"/>
          </a:p>
          <a:p>
            <a:r>
              <a:rPr lang="ru-RU" sz="2400" dirty="0" smtClean="0"/>
              <a:t>Заказное письмо</a:t>
            </a:r>
          </a:p>
          <a:p>
            <a:endParaRPr lang="ru-RU" sz="2400" dirty="0" smtClean="0"/>
          </a:p>
          <a:p>
            <a:r>
              <a:rPr lang="ru-RU" sz="2400" dirty="0" smtClean="0"/>
              <a:t>Заказное письмо 1 класса</a:t>
            </a:r>
          </a:p>
          <a:p>
            <a:endParaRPr lang="ru-RU" sz="2400" dirty="0" smtClean="0"/>
          </a:p>
          <a:p>
            <a:r>
              <a:rPr lang="ru-RU" sz="2400" dirty="0" smtClean="0"/>
              <a:t>Ценное письмо</a:t>
            </a:r>
          </a:p>
          <a:p>
            <a:endParaRPr lang="ru-RU" sz="2400" dirty="0" smtClean="0"/>
          </a:p>
          <a:p>
            <a:r>
              <a:rPr lang="ru-RU" sz="2400" dirty="0" smtClean="0"/>
              <a:t>Ценное письмо 1 класса</a:t>
            </a:r>
          </a:p>
          <a:p>
            <a:endParaRPr lang="ru-RU" sz="2400" dirty="0" smtClean="0"/>
          </a:p>
          <a:p>
            <a:r>
              <a:rPr lang="ru-RU" sz="2400" dirty="0" smtClean="0"/>
              <a:t>Экспресс-письмо EMS</a:t>
            </a:r>
            <a:endParaRPr lang="ru-RU" sz="2400" dirty="0"/>
          </a:p>
        </p:txBody>
      </p:sp>
      <p:sp>
        <p:nvSpPr>
          <p:cNvPr id="8" name="Прямоугольник 7"/>
          <p:cNvSpPr/>
          <p:nvPr/>
        </p:nvSpPr>
        <p:spPr>
          <a:xfrm>
            <a:off x="8343567" y="1825408"/>
            <a:ext cx="3500847" cy="4985980"/>
          </a:xfrm>
          <a:prstGeom prst="rect">
            <a:avLst/>
          </a:prstGeom>
          <a:ln w="28575">
            <a:solidFill>
              <a:schemeClr val="accent1"/>
            </a:solidFill>
          </a:ln>
        </p:spPr>
        <p:txBody>
          <a:bodyPr wrap="square">
            <a:spAutoFit/>
          </a:bodyPr>
          <a:lstStyle/>
          <a:p>
            <a:endParaRPr lang="ru-RU" dirty="0" smtClean="0"/>
          </a:p>
          <a:p>
            <a:r>
              <a:rPr lang="ru-RU" sz="2400" dirty="0" smtClean="0"/>
              <a:t>Мелкий пакет</a:t>
            </a:r>
          </a:p>
          <a:p>
            <a:endParaRPr lang="ru-RU" sz="2400" dirty="0" smtClean="0"/>
          </a:p>
          <a:p>
            <a:r>
              <a:rPr lang="ru-RU" sz="2400" dirty="0" smtClean="0"/>
              <a:t>Заказной мелкий пакет</a:t>
            </a:r>
          </a:p>
          <a:p>
            <a:endParaRPr lang="ru-RU" sz="2400" dirty="0" smtClean="0"/>
          </a:p>
          <a:p>
            <a:r>
              <a:rPr lang="ru-RU" sz="2400" dirty="0" smtClean="0"/>
              <a:t>Посылка</a:t>
            </a:r>
          </a:p>
          <a:p>
            <a:endParaRPr lang="ru-RU" sz="2400" dirty="0" smtClean="0"/>
          </a:p>
          <a:p>
            <a:r>
              <a:rPr lang="ru-RU" sz="2400" dirty="0" smtClean="0"/>
              <a:t>Посылка 1 класса</a:t>
            </a:r>
          </a:p>
          <a:p>
            <a:endParaRPr lang="ru-RU" sz="2400" dirty="0" smtClean="0"/>
          </a:p>
          <a:p>
            <a:r>
              <a:rPr lang="ru-RU" sz="2400" dirty="0" smtClean="0"/>
              <a:t>Ценная посылка</a:t>
            </a:r>
          </a:p>
          <a:p>
            <a:endParaRPr lang="ru-RU" sz="2400" dirty="0" smtClean="0"/>
          </a:p>
          <a:p>
            <a:r>
              <a:rPr lang="ru-RU" sz="2400" dirty="0" smtClean="0"/>
              <a:t>Экспресс-посылка EMS</a:t>
            </a:r>
          </a:p>
          <a:p>
            <a:endParaRPr lang="ru-RU" dirty="0" smtClean="0"/>
          </a:p>
          <a:p>
            <a:r>
              <a:rPr lang="ru-RU" dirty="0" smtClean="0"/>
              <a:t>​</a:t>
            </a:r>
            <a:endParaRPr lang="ru-RU" dirty="0"/>
          </a:p>
        </p:txBody>
      </p:sp>
    </p:spTree>
    <p:extLst>
      <p:ext uri="{BB962C8B-B14F-4D97-AF65-F5344CB8AC3E}">
        <p14:creationId xmlns:p14="http://schemas.microsoft.com/office/powerpoint/2010/main" val="1757760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52488" y="150814"/>
            <a:ext cx="10487024" cy="849312"/>
          </a:xfrm>
        </p:spPr>
        <p:txBody>
          <a:bodyPr>
            <a:normAutofit fontScale="90000"/>
          </a:bodyPr>
          <a:lstStyle/>
          <a:p>
            <a:pPr algn="ctr"/>
            <a:r>
              <a:rPr lang="ru-RU" sz="6000" b="1" dirty="0" smtClean="0">
                <a:solidFill>
                  <a:schemeClr val="accent1">
                    <a:lumMod val="75000"/>
                  </a:schemeClr>
                </a:solidFill>
              </a:rPr>
              <a:t>Бандероли </a:t>
            </a:r>
            <a:endParaRPr lang="ru-RU" sz="6000" b="1" dirty="0">
              <a:solidFill>
                <a:schemeClr val="accent1">
                  <a:lumMod val="75000"/>
                </a:schemeClr>
              </a:solidFill>
            </a:endParaRPr>
          </a:p>
        </p:txBody>
      </p:sp>
      <p:sp>
        <p:nvSpPr>
          <p:cNvPr id="2" name="Прямоугольник 1"/>
          <p:cNvSpPr/>
          <p:nvPr/>
        </p:nvSpPr>
        <p:spPr>
          <a:xfrm>
            <a:off x="302418" y="1014414"/>
            <a:ext cx="11587163" cy="1200329"/>
          </a:xfrm>
          <a:prstGeom prst="rect">
            <a:avLst/>
          </a:prstGeom>
        </p:spPr>
        <p:txBody>
          <a:bodyPr wrap="square">
            <a:spAutoFit/>
          </a:bodyPr>
          <a:lstStyle/>
          <a:p>
            <a:r>
              <a:rPr lang="ru-RU" sz="2400" b="1" dirty="0" smtClean="0"/>
              <a:t>Бандероль</a:t>
            </a:r>
            <a:r>
              <a:rPr lang="ru-RU" sz="2400" dirty="0" smtClean="0"/>
              <a:t> — почтовое отправление </a:t>
            </a:r>
            <a:r>
              <a:rPr lang="ru-RU" sz="2400" u="sng" dirty="0" smtClean="0"/>
              <a:t>с бумажной продукцией и печатными изданиями</a:t>
            </a:r>
            <a:r>
              <a:rPr lang="ru-RU" sz="2400" dirty="0" smtClean="0"/>
              <a:t>, крупнее и тяжелее письма. В бандероли обычно пересылают книги, журналы, плакаты и др.</a:t>
            </a:r>
            <a:endParaRPr lang="ru-RU" sz="2400" dirty="0"/>
          </a:p>
        </p:txBody>
      </p:sp>
      <p:sp>
        <p:nvSpPr>
          <p:cNvPr id="3" name="Диагональная полоса 2"/>
          <p:cNvSpPr/>
          <p:nvPr/>
        </p:nvSpPr>
        <p:spPr>
          <a:xfrm>
            <a:off x="6772275" y="150813"/>
            <a:ext cx="142875" cy="228601"/>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5" name="Диагональная полоса 4"/>
          <p:cNvSpPr/>
          <p:nvPr/>
        </p:nvSpPr>
        <p:spPr>
          <a:xfrm>
            <a:off x="1600201" y="1000126"/>
            <a:ext cx="85724" cy="96837"/>
          </a:xfrm>
          <a:prstGeom prst="diagStrip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7" name="Прямоугольник 6"/>
          <p:cNvSpPr/>
          <p:nvPr/>
        </p:nvSpPr>
        <p:spPr>
          <a:xfrm>
            <a:off x="302418" y="2486206"/>
            <a:ext cx="5972175" cy="1569660"/>
          </a:xfrm>
          <a:prstGeom prst="rect">
            <a:avLst/>
          </a:prstGeom>
        </p:spPr>
        <p:txBody>
          <a:bodyPr wrap="square">
            <a:spAutoFit/>
          </a:bodyPr>
          <a:lstStyle/>
          <a:p>
            <a:r>
              <a:rPr lang="ru-RU" sz="2400" b="1" dirty="0" smtClean="0"/>
              <a:t>Заказная бандероль. </a:t>
            </a:r>
            <a:r>
              <a:rPr lang="ru-RU" sz="2400" dirty="0" smtClean="0"/>
              <a:t>На территории РФ </a:t>
            </a:r>
            <a:r>
              <a:rPr lang="ru-RU" sz="2400" u="sng" dirty="0" smtClean="0"/>
              <a:t>заказная бандероль </a:t>
            </a:r>
            <a:r>
              <a:rPr lang="ru-RU" sz="2400" dirty="0" smtClean="0"/>
              <a:t>вручается </a:t>
            </a:r>
            <a:r>
              <a:rPr lang="ru-RU" sz="2400" u="sng" dirty="0" smtClean="0"/>
              <a:t>под роспись адресату лично или представителю адресата по доверенности.</a:t>
            </a:r>
            <a:endParaRPr lang="ru-RU" sz="2400" u="sng" dirty="0"/>
          </a:p>
        </p:txBody>
      </p:sp>
      <p:pic>
        <p:nvPicPr>
          <p:cNvPr id="9" name="Рисунок 8"/>
          <p:cNvPicPr>
            <a:picLocks noChangeAspect="1"/>
          </p:cNvPicPr>
          <p:nvPr/>
        </p:nvPicPr>
        <p:blipFill>
          <a:blip r:embed="rId2"/>
          <a:stretch>
            <a:fillRect/>
          </a:stretch>
        </p:blipFill>
        <p:spPr>
          <a:xfrm>
            <a:off x="3298266" y="4600575"/>
            <a:ext cx="2797734" cy="2098301"/>
          </a:xfrm>
          <a:prstGeom prst="rect">
            <a:avLst/>
          </a:prstGeom>
        </p:spPr>
      </p:pic>
      <p:pic>
        <p:nvPicPr>
          <p:cNvPr id="10" name="Рисунок 9" descr="https://cs6.livemaster.ru/storage/44/3c/55a34ca701de7dde1f8ecb85ectv.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919" y="4600575"/>
            <a:ext cx="2785232" cy="2098301"/>
          </a:xfrm>
          <a:prstGeom prst="rect">
            <a:avLst/>
          </a:prstGeom>
          <a:noFill/>
          <a:ln>
            <a:noFill/>
          </a:ln>
        </p:spPr>
      </p:pic>
      <p:pic>
        <p:nvPicPr>
          <p:cNvPr id="8194" name="Picture 2" descr="https://akket.com/wp-content/uploads/2020/04/Pochta-Rossii-Posylki-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4593" y="2643188"/>
            <a:ext cx="5808989" cy="3872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540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a:off x="8720137" y="931238"/>
            <a:ext cx="3352800" cy="2236291"/>
          </a:xfrm>
          <a:prstGeom prst="rect">
            <a:avLst/>
          </a:prstGeom>
        </p:spPr>
      </p:pic>
      <p:sp>
        <p:nvSpPr>
          <p:cNvPr id="4" name="Заголовок 3"/>
          <p:cNvSpPr>
            <a:spLocks noGrp="1"/>
          </p:cNvSpPr>
          <p:nvPr>
            <p:ph type="title"/>
          </p:nvPr>
        </p:nvSpPr>
        <p:spPr>
          <a:xfrm>
            <a:off x="916780" y="-14933"/>
            <a:ext cx="10439400" cy="977900"/>
          </a:xfrm>
        </p:spPr>
        <p:txBody>
          <a:bodyPr/>
          <a:lstStyle/>
          <a:p>
            <a:pPr algn="ctr"/>
            <a:r>
              <a:rPr lang="ru-RU" sz="5400" b="1" dirty="0">
                <a:solidFill>
                  <a:srgbClr val="0F6FC6">
                    <a:lumMod val="75000"/>
                  </a:srgbClr>
                </a:solidFill>
              </a:rPr>
              <a:t>Бандероли </a:t>
            </a:r>
            <a:endParaRPr lang="ru-RU" dirty="0"/>
          </a:p>
        </p:txBody>
      </p:sp>
      <p:sp>
        <p:nvSpPr>
          <p:cNvPr id="2" name="Прямоугольник 1"/>
          <p:cNvSpPr/>
          <p:nvPr/>
        </p:nvSpPr>
        <p:spPr>
          <a:xfrm>
            <a:off x="200025" y="892730"/>
            <a:ext cx="8520112" cy="1200329"/>
          </a:xfrm>
          <a:prstGeom prst="rect">
            <a:avLst/>
          </a:prstGeom>
        </p:spPr>
        <p:txBody>
          <a:bodyPr wrap="square">
            <a:spAutoFit/>
          </a:bodyPr>
          <a:lstStyle/>
          <a:p>
            <a:r>
              <a:rPr lang="ru-RU" sz="2400" b="1" dirty="0" smtClean="0"/>
              <a:t>Заказная бандероль 1 класса. </a:t>
            </a:r>
            <a:r>
              <a:rPr lang="ru-RU" sz="2400" dirty="0" smtClean="0"/>
              <a:t>Её</a:t>
            </a:r>
            <a:r>
              <a:rPr lang="ru-RU" sz="2400" b="1" dirty="0" smtClean="0"/>
              <a:t> </a:t>
            </a:r>
            <a:r>
              <a:rPr lang="ru-RU" sz="2400" dirty="0" smtClean="0"/>
              <a:t>вручают под роспись адресату лично и </a:t>
            </a:r>
            <a:r>
              <a:rPr lang="ru-RU" sz="2400" u="sng" dirty="0" smtClean="0"/>
              <a:t> пересылают авиапочтой</a:t>
            </a:r>
            <a:r>
              <a:rPr lang="ru-RU" sz="2400" dirty="0" smtClean="0"/>
              <a:t>, а значит, доставляют быстрее обычной заказной бандероли. </a:t>
            </a:r>
            <a:endParaRPr lang="ru-RU" sz="2400" dirty="0"/>
          </a:p>
        </p:txBody>
      </p:sp>
      <p:pic>
        <p:nvPicPr>
          <p:cNvPr id="3" name="Рисунок 2"/>
          <p:cNvPicPr>
            <a:picLocks noChangeAspect="1"/>
          </p:cNvPicPr>
          <p:nvPr/>
        </p:nvPicPr>
        <p:blipFill>
          <a:blip r:embed="rId3"/>
          <a:stretch>
            <a:fillRect/>
          </a:stretch>
        </p:blipFill>
        <p:spPr>
          <a:xfrm>
            <a:off x="8249829" y="3584366"/>
            <a:ext cx="3609187" cy="1612491"/>
          </a:xfrm>
          <a:prstGeom prst="rect">
            <a:avLst/>
          </a:prstGeom>
        </p:spPr>
      </p:pic>
      <p:sp>
        <p:nvSpPr>
          <p:cNvPr id="5" name="Прямоугольник 4"/>
          <p:cNvSpPr/>
          <p:nvPr/>
        </p:nvSpPr>
        <p:spPr>
          <a:xfrm>
            <a:off x="200023" y="2013367"/>
            <a:ext cx="8741174" cy="2308324"/>
          </a:xfrm>
          <a:prstGeom prst="rect">
            <a:avLst/>
          </a:prstGeom>
        </p:spPr>
        <p:txBody>
          <a:bodyPr wrap="square">
            <a:spAutoFit/>
          </a:bodyPr>
          <a:lstStyle/>
          <a:p>
            <a:r>
              <a:rPr lang="ru-RU" sz="2400" b="1" dirty="0" smtClean="0"/>
              <a:t>Ценная бандероль. </a:t>
            </a:r>
            <a:r>
              <a:rPr lang="ru-RU" sz="2400" dirty="0" smtClean="0"/>
              <a:t>Для ценной бандероли отправитель указывает «объявленную ценность», которая полностью или частично возмещается при утере или повреждении бандероли. Ценная бандероль доступна только для отправки по России. По России сумма объявленной ценности не может быть выше 10 000 руб. </a:t>
            </a:r>
            <a:endParaRPr lang="ru-RU" sz="2400" dirty="0"/>
          </a:p>
        </p:txBody>
      </p:sp>
      <p:sp>
        <p:nvSpPr>
          <p:cNvPr id="6" name="Прямоугольник 5"/>
          <p:cNvSpPr/>
          <p:nvPr/>
        </p:nvSpPr>
        <p:spPr>
          <a:xfrm>
            <a:off x="200023" y="4265891"/>
            <a:ext cx="11872913" cy="2308324"/>
          </a:xfrm>
          <a:prstGeom prst="rect">
            <a:avLst/>
          </a:prstGeom>
        </p:spPr>
        <p:txBody>
          <a:bodyPr wrap="square">
            <a:spAutoFit/>
          </a:bodyPr>
          <a:lstStyle/>
          <a:p>
            <a:r>
              <a:rPr lang="ru-RU" sz="2400" b="1" dirty="0" smtClean="0"/>
              <a:t>Ценная бандероль 1 класса. </a:t>
            </a:r>
            <a:r>
              <a:rPr lang="ru-RU" sz="2400" dirty="0" smtClean="0"/>
              <a:t>Для ценной бандероли отправитель указывает «объявленную ценность», которая полностью или частично возмещается при утере или повреждении бандероли, а как бандероль 1 класса, благодаря </a:t>
            </a:r>
            <a:r>
              <a:rPr lang="ru-RU" sz="2400" dirty="0" err="1" smtClean="0"/>
              <a:t>авиадоставке</a:t>
            </a:r>
            <a:r>
              <a:rPr lang="ru-RU" sz="2400" dirty="0" smtClean="0"/>
              <a:t>, доходит до адресата быстрее обычной бандероли. </a:t>
            </a:r>
          </a:p>
          <a:p>
            <a:r>
              <a:rPr lang="ru-RU" sz="2400" b="1" dirty="0" err="1" smtClean="0"/>
              <a:t>Авиапересылка</a:t>
            </a:r>
            <a:r>
              <a:rPr lang="ru-RU" sz="2400" b="1" dirty="0" smtClean="0"/>
              <a:t> </a:t>
            </a:r>
            <a:r>
              <a:rPr lang="ru-RU" sz="2400" dirty="0" smtClean="0"/>
              <a:t>(авиапочта, </a:t>
            </a:r>
            <a:r>
              <a:rPr lang="ru-RU" sz="2400" dirty="0" err="1" smtClean="0"/>
              <a:t>авиадоставка</a:t>
            </a:r>
            <a:r>
              <a:rPr lang="ru-RU" sz="2400" dirty="0" smtClean="0"/>
              <a:t>) — бандероль пересылается воздушным транспортом.</a:t>
            </a:r>
            <a:endParaRPr lang="ru-RU" sz="2400" dirty="0"/>
          </a:p>
        </p:txBody>
      </p:sp>
    </p:spTree>
    <p:extLst>
      <p:ext uri="{BB962C8B-B14F-4D97-AF65-F5344CB8AC3E}">
        <p14:creationId xmlns:p14="http://schemas.microsoft.com/office/powerpoint/2010/main" val="33270817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colibriesthetic.ru/wa-data/public/shop/img/DSC_035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9815" y="4576040"/>
            <a:ext cx="3620675" cy="2317232"/>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838200" y="-120650"/>
            <a:ext cx="10515600" cy="1325563"/>
          </a:xfrm>
        </p:spPr>
        <p:txBody>
          <a:bodyPr/>
          <a:lstStyle/>
          <a:p>
            <a:pPr algn="ctr"/>
            <a:r>
              <a:rPr lang="ru-RU" b="1" dirty="0" smtClean="0">
                <a:solidFill>
                  <a:schemeClr val="accent1">
                    <a:lumMod val="75000"/>
                  </a:schemeClr>
                </a:solidFill>
              </a:rPr>
              <a:t>Ограничения для бандеролей</a:t>
            </a:r>
            <a:endParaRPr lang="ru-RU" b="1" dirty="0">
              <a:solidFill>
                <a:schemeClr val="accent1">
                  <a:lumMod val="75000"/>
                </a:schemeClr>
              </a:solidFill>
            </a:endParaRPr>
          </a:p>
        </p:txBody>
      </p:sp>
      <p:sp>
        <p:nvSpPr>
          <p:cNvPr id="3" name="Прямоугольник 2"/>
          <p:cNvSpPr/>
          <p:nvPr/>
        </p:nvSpPr>
        <p:spPr>
          <a:xfrm>
            <a:off x="1038224" y="743248"/>
            <a:ext cx="11153776" cy="461665"/>
          </a:xfrm>
          <a:prstGeom prst="rect">
            <a:avLst/>
          </a:prstGeom>
        </p:spPr>
        <p:txBody>
          <a:bodyPr wrap="square">
            <a:spAutoFit/>
          </a:bodyPr>
          <a:lstStyle/>
          <a:p>
            <a:r>
              <a:rPr lang="ru-RU" sz="2400" dirty="0" smtClean="0"/>
              <a:t>(Формат, минимальный размер, максимальный размер, максимальный вес)</a:t>
            </a:r>
            <a:endParaRPr lang="ru-RU" sz="2400" dirty="0"/>
          </a:p>
        </p:txBody>
      </p:sp>
      <p:sp>
        <p:nvSpPr>
          <p:cNvPr id="4" name="Прямоугольник 3"/>
          <p:cNvSpPr/>
          <p:nvPr/>
        </p:nvSpPr>
        <p:spPr>
          <a:xfrm>
            <a:off x="271462" y="1210341"/>
            <a:ext cx="5672138" cy="4524315"/>
          </a:xfrm>
          <a:prstGeom prst="rect">
            <a:avLst/>
          </a:prstGeom>
        </p:spPr>
        <p:txBody>
          <a:bodyPr wrap="square">
            <a:spAutoFit/>
          </a:bodyPr>
          <a:lstStyle/>
          <a:p>
            <a:r>
              <a:rPr lang="ru-RU" sz="2200" b="1" dirty="0" smtClean="0"/>
              <a:t>Бандероль в прямоугольной упаковке</a:t>
            </a:r>
          </a:p>
          <a:p>
            <a:r>
              <a:rPr lang="ru-RU" sz="2200" dirty="0" smtClean="0"/>
              <a:t>Хотя бы одна сторона — не меньше 11 × 15 </a:t>
            </a:r>
            <a:r>
              <a:rPr lang="ru-RU" sz="2200" dirty="0"/>
              <a:t>с</a:t>
            </a:r>
            <a:r>
              <a:rPr lang="ru-RU" sz="2200" dirty="0" smtClean="0"/>
              <a:t>м, чтобы на нее можно было нанести адресный ярлык.</a:t>
            </a:r>
          </a:p>
          <a:p>
            <a:r>
              <a:rPr lang="ru-RU" sz="2200" dirty="0" smtClean="0"/>
              <a:t>Сумма трех измерений (длина, ширина и высота) — 90 см</a:t>
            </a:r>
          </a:p>
          <a:p>
            <a:r>
              <a:rPr lang="ru-RU" sz="2200" dirty="0" smtClean="0"/>
              <a:t>Длина — 60 см</a:t>
            </a:r>
          </a:p>
          <a:p>
            <a:r>
              <a:rPr lang="ru-RU" sz="2200" u="sng" dirty="0" smtClean="0"/>
              <a:t>Вес бандероли </a:t>
            </a:r>
            <a:r>
              <a:rPr lang="ru-RU" sz="2200" dirty="0" smtClean="0"/>
              <a:t>(по РФ)</a:t>
            </a:r>
          </a:p>
          <a:p>
            <a:r>
              <a:rPr lang="ru-RU" sz="2200" dirty="0"/>
              <a:t>м</a:t>
            </a:r>
            <a:r>
              <a:rPr lang="ru-RU" sz="2200" dirty="0" smtClean="0"/>
              <a:t>инимальный – 100 грамм;</a:t>
            </a:r>
          </a:p>
          <a:p>
            <a:r>
              <a:rPr lang="ru-RU" sz="2200" dirty="0"/>
              <a:t>м</a:t>
            </a:r>
            <a:r>
              <a:rPr lang="ru-RU" sz="2200" dirty="0" smtClean="0"/>
              <a:t>аксимальный – 2 кг; </a:t>
            </a:r>
          </a:p>
          <a:p>
            <a:r>
              <a:rPr lang="ru-RU" sz="2200" dirty="0"/>
              <a:t>с</a:t>
            </a:r>
            <a:r>
              <a:rPr lang="ru-RU" sz="2200" dirty="0" smtClean="0"/>
              <a:t>остоящие исключительно из книг —до  5 кг;</a:t>
            </a:r>
          </a:p>
          <a:p>
            <a:r>
              <a:rPr lang="ru-RU" sz="2200" dirty="0"/>
              <a:t>в</a:t>
            </a:r>
            <a:r>
              <a:rPr lang="ru-RU" sz="2200" dirty="0" smtClean="0"/>
              <a:t>ес ценной бандероли ограничен – 1 кг.</a:t>
            </a:r>
          </a:p>
          <a:p>
            <a:endParaRPr lang="ru-RU" sz="2400" dirty="0"/>
          </a:p>
        </p:txBody>
      </p:sp>
      <p:sp>
        <p:nvSpPr>
          <p:cNvPr id="5" name="Прямоугольник 4"/>
          <p:cNvSpPr/>
          <p:nvPr/>
        </p:nvSpPr>
        <p:spPr>
          <a:xfrm>
            <a:off x="6462713" y="1406872"/>
            <a:ext cx="5081587" cy="2123658"/>
          </a:xfrm>
          <a:prstGeom prst="rect">
            <a:avLst/>
          </a:prstGeom>
        </p:spPr>
        <p:txBody>
          <a:bodyPr wrap="square">
            <a:spAutoFit/>
          </a:bodyPr>
          <a:lstStyle/>
          <a:p>
            <a:r>
              <a:rPr lang="ru-RU" sz="2200" b="1" dirty="0" smtClean="0"/>
              <a:t>Бандероль в рулоне</a:t>
            </a:r>
          </a:p>
          <a:p>
            <a:r>
              <a:rPr lang="ru-RU" sz="2200" dirty="0" smtClean="0"/>
              <a:t>1.Сумма длины и двойного диаметра — 17 см;</a:t>
            </a:r>
            <a:r>
              <a:rPr lang="ru-RU" sz="2200" dirty="0"/>
              <a:t> </a:t>
            </a:r>
            <a:r>
              <a:rPr lang="ru-RU" sz="2200" dirty="0" smtClean="0"/>
              <a:t>Длина — 10 см</a:t>
            </a:r>
          </a:p>
          <a:p>
            <a:r>
              <a:rPr lang="ru-RU" sz="2200" dirty="0" smtClean="0"/>
              <a:t>2. Сумма длины и двойного диаметра — 104 см;</a:t>
            </a:r>
            <a:r>
              <a:rPr lang="ru-RU" sz="2200" dirty="0"/>
              <a:t> </a:t>
            </a:r>
            <a:r>
              <a:rPr lang="ru-RU" sz="2200" dirty="0" smtClean="0"/>
              <a:t>Длина — 90 см</a:t>
            </a:r>
          </a:p>
          <a:p>
            <a:r>
              <a:rPr lang="ru-RU" sz="2200" dirty="0" smtClean="0"/>
              <a:t>Вес по РФ — до 5 кг</a:t>
            </a:r>
            <a:endParaRPr lang="ru-RU" sz="2200" dirty="0"/>
          </a:p>
        </p:txBody>
      </p:sp>
      <p:pic>
        <p:nvPicPr>
          <p:cNvPr id="6" name="Рисунок 5"/>
          <p:cNvPicPr>
            <a:picLocks noChangeAspect="1"/>
          </p:cNvPicPr>
          <p:nvPr/>
        </p:nvPicPr>
        <p:blipFill>
          <a:blip r:embed="rId3"/>
          <a:stretch>
            <a:fillRect/>
          </a:stretch>
        </p:blipFill>
        <p:spPr>
          <a:xfrm>
            <a:off x="7221953" y="3859143"/>
            <a:ext cx="3421742" cy="2278881"/>
          </a:xfrm>
          <a:prstGeom prst="rect">
            <a:avLst/>
          </a:prstGeom>
        </p:spPr>
      </p:pic>
    </p:spTree>
    <p:extLst>
      <p:ext uri="{BB962C8B-B14F-4D97-AF65-F5344CB8AC3E}">
        <p14:creationId xmlns:p14="http://schemas.microsoft.com/office/powerpoint/2010/main" val="3243413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7550690" y="234944"/>
            <a:ext cx="4641310" cy="3482939"/>
          </a:xfrm>
          <a:prstGeom prst="rect">
            <a:avLst/>
          </a:prstGeom>
        </p:spPr>
      </p:pic>
      <p:sp>
        <p:nvSpPr>
          <p:cNvPr id="4" name="Заголовок 3"/>
          <p:cNvSpPr>
            <a:spLocks noGrp="1"/>
          </p:cNvSpPr>
          <p:nvPr>
            <p:ph type="title"/>
          </p:nvPr>
        </p:nvSpPr>
        <p:spPr>
          <a:xfrm>
            <a:off x="300036" y="78992"/>
            <a:ext cx="10453687" cy="735013"/>
          </a:xfrm>
        </p:spPr>
        <p:txBody>
          <a:bodyPr>
            <a:normAutofit fontScale="90000"/>
          </a:bodyPr>
          <a:lstStyle/>
          <a:p>
            <a:pPr algn="ctr"/>
            <a:r>
              <a:rPr lang="ru-RU" sz="6000" b="1" dirty="0">
                <a:solidFill>
                  <a:schemeClr val="accent1">
                    <a:lumMod val="75000"/>
                  </a:schemeClr>
                </a:solidFill>
              </a:rPr>
              <a:t>Как </a:t>
            </a:r>
            <a:r>
              <a:rPr lang="ru-RU" sz="6000" b="1" dirty="0" smtClean="0">
                <a:solidFill>
                  <a:schemeClr val="accent1">
                    <a:lumMod val="75000"/>
                  </a:schemeClr>
                </a:solidFill>
              </a:rPr>
              <a:t>отправить бандероль?</a:t>
            </a:r>
            <a:endParaRPr lang="ru-RU" sz="6000" b="1" dirty="0">
              <a:solidFill>
                <a:schemeClr val="accent1">
                  <a:lumMod val="75000"/>
                </a:schemeClr>
              </a:solidFill>
            </a:endParaRPr>
          </a:p>
        </p:txBody>
      </p:sp>
      <p:sp>
        <p:nvSpPr>
          <p:cNvPr id="2" name="Прямоугольник 1"/>
          <p:cNvSpPr/>
          <p:nvPr/>
        </p:nvSpPr>
        <p:spPr>
          <a:xfrm>
            <a:off x="163115" y="2085975"/>
            <a:ext cx="11865769" cy="4524315"/>
          </a:xfrm>
          <a:prstGeom prst="rect">
            <a:avLst/>
          </a:prstGeom>
        </p:spPr>
        <p:txBody>
          <a:bodyPr wrap="square">
            <a:spAutoFit/>
          </a:bodyPr>
          <a:lstStyle/>
          <a:p>
            <a:r>
              <a:rPr lang="ru-RU" sz="2400" dirty="0" smtClean="0"/>
              <a:t>1.Упакуйте содержимое в конверт или другую </a:t>
            </a:r>
            <a:r>
              <a:rPr lang="ru-RU" sz="2400" b="1" dirty="0" smtClean="0"/>
              <a:t>упаковку</a:t>
            </a:r>
            <a:r>
              <a:rPr lang="ru-RU" sz="2400" dirty="0" smtClean="0"/>
              <a:t>.</a:t>
            </a:r>
          </a:p>
          <a:p>
            <a:endParaRPr lang="ru-RU" sz="2400" dirty="0" smtClean="0"/>
          </a:p>
          <a:p>
            <a:r>
              <a:rPr lang="ru-RU" sz="2400" dirty="0" smtClean="0"/>
              <a:t>2.Заполните </a:t>
            </a:r>
            <a:r>
              <a:rPr lang="ru-RU" sz="2400" b="1" dirty="0" smtClean="0"/>
              <a:t>адресный ярлык бандероли </a:t>
            </a:r>
            <a:r>
              <a:rPr lang="ru-RU" sz="2400" dirty="0" smtClean="0"/>
              <a:t>(ф. 7-б).</a:t>
            </a:r>
          </a:p>
          <a:p>
            <a:endParaRPr lang="ru-RU" sz="2400" dirty="0" smtClean="0"/>
          </a:p>
          <a:p>
            <a:r>
              <a:rPr lang="ru-RU" sz="2400" dirty="0" smtClean="0"/>
              <a:t>3.Если необходимо </a:t>
            </a:r>
            <a:r>
              <a:rPr lang="ru-RU" sz="2400" b="1" dirty="0" smtClean="0"/>
              <a:t>уведомление о вручении</a:t>
            </a:r>
            <a:r>
              <a:rPr lang="ru-RU" sz="2400" dirty="0" smtClean="0"/>
              <a:t>, возьмите на столе в почтовом отделении бланк уведомления (ф. 119), заполните его и передайте вместе с отправлением оператору.</a:t>
            </a:r>
          </a:p>
          <a:p>
            <a:endParaRPr lang="ru-RU" sz="2400" dirty="0" smtClean="0"/>
          </a:p>
          <a:p>
            <a:r>
              <a:rPr lang="ru-RU" sz="2400" dirty="0" smtClean="0"/>
              <a:t>4.Передайте </a:t>
            </a:r>
            <a:r>
              <a:rPr lang="ru-RU" sz="2400" b="1" dirty="0" smtClean="0"/>
              <a:t>отправление </a:t>
            </a:r>
            <a:r>
              <a:rPr lang="ru-RU" sz="2400" dirty="0" smtClean="0"/>
              <a:t>(бандероль) </a:t>
            </a:r>
            <a:r>
              <a:rPr lang="ru-RU" sz="2400" b="1" dirty="0" smtClean="0"/>
              <a:t>и бланки </a:t>
            </a:r>
            <a:r>
              <a:rPr lang="ru-RU" sz="2400" dirty="0" smtClean="0"/>
              <a:t>сотруднику почтового отделения, сообщив, </a:t>
            </a:r>
            <a:r>
              <a:rPr lang="ru-RU" sz="2400" b="1" dirty="0" smtClean="0"/>
              <a:t>что</a:t>
            </a:r>
            <a:r>
              <a:rPr lang="ru-RU" sz="2400" dirty="0" smtClean="0"/>
              <a:t> вы отправляете (бандероль, заказную бандероль, заказную бандероль 1 класса, ценную бандероль, ценную бандероль 1 класса), так как от этого зависит стоимость отправления. </a:t>
            </a:r>
            <a:endParaRPr lang="ru-RU" sz="2400" dirty="0"/>
          </a:p>
        </p:txBody>
      </p:sp>
    </p:spTree>
    <p:extLst>
      <p:ext uri="{BB962C8B-B14F-4D97-AF65-F5344CB8AC3E}">
        <p14:creationId xmlns:p14="http://schemas.microsoft.com/office/powerpoint/2010/main" val="891898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97719" y="-36953"/>
            <a:ext cx="10596562" cy="735013"/>
          </a:xfrm>
        </p:spPr>
        <p:txBody>
          <a:bodyPr/>
          <a:lstStyle/>
          <a:p>
            <a:pPr algn="ctr"/>
            <a:r>
              <a:rPr lang="ru-RU" b="1" dirty="0" smtClean="0">
                <a:solidFill>
                  <a:schemeClr val="accent1">
                    <a:lumMod val="75000"/>
                  </a:schemeClr>
                </a:solidFill>
              </a:rPr>
              <a:t>Бланки для заполнения</a:t>
            </a:r>
            <a:endParaRPr lang="ru-RU" b="1" dirty="0">
              <a:solidFill>
                <a:schemeClr val="accent1">
                  <a:lumMod val="75000"/>
                </a:schemeClr>
              </a:solidFill>
            </a:endParaRPr>
          </a:p>
        </p:txBody>
      </p:sp>
      <p:pic>
        <p:nvPicPr>
          <p:cNvPr id="3074" name="Picture 2" descr="https://ds04.infourok.ru/uploads/ex/12bf/0011ed0e-53147b78/hello_html_761c32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4196" y="965845"/>
            <a:ext cx="9803608" cy="596605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068458" y="504180"/>
            <a:ext cx="4055084" cy="461665"/>
          </a:xfrm>
          <a:prstGeom prst="rect">
            <a:avLst/>
          </a:prstGeom>
        </p:spPr>
        <p:txBody>
          <a:bodyPr wrap="none">
            <a:spAutoFit/>
          </a:bodyPr>
          <a:lstStyle/>
          <a:p>
            <a:r>
              <a:rPr lang="ru-RU" sz="2400" b="1" dirty="0">
                <a:solidFill>
                  <a:prstClr val="black"/>
                </a:solidFill>
              </a:rPr>
              <a:t>адресный ярлык бандероли </a:t>
            </a:r>
            <a:endParaRPr lang="ru-RU" dirty="0"/>
          </a:p>
        </p:txBody>
      </p:sp>
    </p:spTree>
    <p:extLst>
      <p:ext uri="{BB962C8B-B14F-4D97-AF65-F5344CB8AC3E}">
        <p14:creationId xmlns:p14="http://schemas.microsoft.com/office/powerpoint/2010/main" val="226450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cs8.livemaster.ru/storage/78/fb/c634aa468ca930c0da5b9f853al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4475" y="547641"/>
            <a:ext cx="8886989" cy="6310360"/>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3"/>
          <p:cNvSpPr>
            <a:spLocks noGrp="1"/>
          </p:cNvSpPr>
          <p:nvPr>
            <p:ph type="title"/>
          </p:nvPr>
        </p:nvSpPr>
        <p:spPr>
          <a:xfrm>
            <a:off x="812006" y="0"/>
            <a:ext cx="10567987" cy="635000"/>
          </a:xfrm>
        </p:spPr>
        <p:txBody>
          <a:bodyPr>
            <a:noAutofit/>
          </a:bodyPr>
          <a:lstStyle/>
          <a:p>
            <a:pPr algn="ctr"/>
            <a:r>
              <a:rPr lang="ru-RU" b="1" dirty="0" smtClean="0">
                <a:solidFill>
                  <a:schemeClr val="accent1">
                    <a:lumMod val="75000"/>
                  </a:schemeClr>
                </a:solidFill>
              </a:rPr>
              <a:t>Пример заполнения</a:t>
            </a:r>
            <a:endParaRPr lang="ru-RU" b="1" dirty="0">
              <a:solidFill>
                <a:schemeClr val="accent1">
                  <a:lumMod val="75000"/>
                </a:schemeClr>
              </a:solidFill>
            </a:endParaRPr>
          </a:p>
        </p:txBody>
      </p:sp>
      <p:cxnSp>
        <p:nvCxnSpPr>
          <p:cNvPr id="3" name="Прямая соединительная линия 2"/>
          <p:cNvCxnSpPr/>
          <p:nvPr/>
        </p:nvCxnSpPr>
        <p:spPr>
          <a:xfrm>
            <a:off x="6486525" y="2000250"/>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6272212" y="1354954"/>
            <a:ext cx="128587" cy="21431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flipH="1">
            <a:off x="6407943" y="1354954"/>
            <a:ext cx="100013" cy="21431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7847656"/>
      </p:ext>
    </p:extLst>
  </p:cSld>
  <p:clrMapOvr>
    <a:masterClrMapping/>
  </p:clrMapOvr>
</p:sld>
</file>

<file path=ppt/theme/theme1.xml><?xml version="1.0" encoding="utf-8"?>
<a:theme xmlns:a="http://schemas.openxmlformats.org/drawingml/2006/main" name="Office Theme">
  <a:themeElements>
    <a:clrScheme name="Синий">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358</TotalTime>
  <Words>1442</Words>
  <Application>Microsoft Office PowerPoint</Application>
  <PresentationFormat>Широкоэкранный</PresentationFormat>
  <Paragraphs>191</Paragraphs>
  <Slides>27</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27</vt:i4>
      </vt:variant>
    </vt:vector>
  </HeadingPairs>
  <TitlesOfParts>
    <vt:vector size="35" baseType="lpstr">
      <vt:lpstr>Arial</vt:lpstr>
      <vt:lpstr>Calibri</vt:lpstr>
      <vt:lpstr>Calibri Light</vt:lpstr>
      <vt:lpstr>Nirmala UI Semilight</vt:lpstr>
      <vt:lpstr>Roboto</vt:lpstr>
      <vt:lpstr>Times New Roman</vt:lpstr>
      <vt:lpstr>Wingdings</vt:lpstr>
      <vt:lpstr>Office Theme</vt:lpstr>
      <vt:lpstr>Виды почтовых отправлений: бандероль, посылка.</vt:lpstr>
      <vt:lpstr>«Почта России» </vt:lpstr>
      <vt:lpstr>Виды почтовых отправлений</vt:lpstr>
      <vt:lpstr>Бандероли </vt:lpstr>
      <vt:lpstr>Бандероли </vt:lpstr>
      <vt:lpstr>Ограничения для бандеролей</vt:lpstr>
      <vt:lpstr>Как отправить бандероль?</vt:lpstr>
      <vt:lpstr>Бланки для заполнения</vt:lpstr>
      <vt:lpstr>Пример заполнения</vt:lpstr>
      <vt:lpstr>Бланки для заполнения</vt:lpstr>
      <vt:lpstr>Пример заполнения</vt:lpstr>
      <vt:lpstr>Дополнительные услуги почты при отправке бандероли </vt:lpstr>
      <vt:lpstr>Презентация PowerPoint</vt:lpstr>
      <vt:lpstr>Извещение </vt:lpstr>
      <vt:lpstr>Упаковочные материалы </vt:lpstr>
      <vt:lpstr>Упаковочные материалы </vt:lpstr>
      <vt:lpstr>Посылки </vt:lpstr>
      <vt:lpstr>Трек-номер для отслеживания  почтовых отправлений</vt:lpstr>
      <vt:lpstr>Посылки </vt:lpstr>
      <vt:lpstr>Посылки Экспресс-отправление EMS  </vt:lpstr>
      <vt:lpstr>Выбор упаковки</vt:lpstr>
      <vt:lpstr>Требования к упаковке</vt:lpstr>
      <vt:lpstr>Требования к упаковке</vt:lpstr>
      <vt:lpstr>Оплата стоимости пересылки</vt:lpstr>
      <vt:lpstr>Работа почты</vt:lpstr>
      <vt:lpstr>Работа почты</vt:lpstr>
      <vt:lpstr>Задание </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Виды почтовых отправлений: бандероль, посылка.</dc:title>
  <dc:creator>Андрей</dc:creator>
  <cp:lastModifiedBy>Андрей</cp:lastModifiedBy>
  <cp:revision>32</cp:revision>
  <dcterms:created xsi:type="dcterms:W3CDTF">2020-12-01T15:20:51Z</dcterms:created>
  <dcterms:modified xsi:type="dcterms:W3CDTF">2020-12-02T16:24:31Z</dcterms:modified>
</cp:coreProperties>
</file>