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notesMasterIdLst>
    <p:notesMasterId r:id="rId23"/>
  </p:notesMasterIdLst>
  <p:sldIdLst>
    <p:sldId id="301" r:id="rId2"/>
    <p:sldId id="285" r:id="rId3"/>
    <p:sldId id="287" r:id="rId4"/>
    <p:sldId id="288" r:id="rId5"/>
    <p:sldId id="297" r:id="rId6"/>
    <p:sldId id="281" r:id="rId7"/>
    <p:sldId id="289" r:id="rId8"/>
    <p:sldId id="258" r:id="rId9"/>
    <p:sldId id="307" r:id="rId10"/>
    <p:sldId id="303" r:id="rId11"/>
    <p:sldId id="304" r:id="rId12"/>
    <p:sldId id="305" r:id="rId13"/>
    <p:sldId id="298" r:id="rId14"/>
    <p:sldId id="294" r:id="rId15"/>
    <p:sldId id="290" r:id="rId16"/>
    <p:sldId id="261" r:id="rId17"/>
    <p:sldId id="291" r:id="rId18"/>
    <p:sldId id="306" r:id="rId19"/>
    <p:sldId id="300" r:id="rId20"/>
    <p:sldId id="265" r:id="rId21"/>
    <p:sldId id="275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CDA389"/>
    <a:srgbClr val="FF9900"/>
    <a:srgbClr val="F85EA0"/>
    <a:srgbClr val="730534"/>
    <a:srgbClr val="CC0066"/>
    <a:srgbClr val="DC8664"/>
    <a:srgbClr val="E6E957"/>
    <a:srgbClr val="EC926A"/>
    <a:srgbClr val="E29E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10" autoAdjust="0"/>
    <p:restoredTop sz="94660"/>
  </p:normalViewPr>
  <p:slideViewPr>
    <p:cSldViewPr snapToGrid="0">
      <p:cViewPr varScale="1">
        <p:scale>
          <a:sx n="55" d="100"/>
          <a:sy n="55" d="100"/>
        </p:scale>
        <p:origin x="7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F7325-B27C-4E42-93C9-A16CC3891E92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7B8F1E-C024-4404-BB82-465418349F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394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B8F1E-C024-4404-BB82-465418349F2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30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0D39-434E-4657-960E-F0448F90208A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2812-59B3-4281-AE62-897B0A86E39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1940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0D39-434E-4657-960E-F0448F90208A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2812-59B3-4281-AE62-897B0A86E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993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0D39-434E-4657-960E-F0448F90208A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2812-59B3-4281-AE62-897B0A86E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2609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0D39-434E-4657-960E-F0448F90208A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2812-59B3-4281-AE62-897B0A86E39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22814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0D39-434E-4657-960E-F0448F90208A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2812-59B3-4281-AE62-897B0A86E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9327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0D39-434E-4657-960E-F0448F90208A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2812-59B3-4281-AE62-897B0A86E39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669813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0D39-434E-4657-960E-F0448F90208A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2812-59B3-4281-AE62-897B0A86E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4091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0D39-434E-4657-960E-F0448F90208A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2812-59B3-4281-AE62-897B0A86E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7068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0D39-434E-4657-960E-F0448F90208A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2812-59B3-4281-AE62-897B0A86E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072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0D39-434E-4657-960E-F0448F90208A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2812-59B3-4281-AE62-897B0A86E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771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0D39-434E-4657-960E-F0448F90208A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2812-59B3-4281-AE62-897B0A86E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216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0D39-434E-4657-960E-F0448F90208A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2812-59B3-4281-AE62-897B0A86E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663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0D39-434E-4657-960E-F0448F90208A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2812-59B3-4281-AE62-897B0A86E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642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0D39-434E-4657-960E-F0448F90208A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2812-59B3-4281-AE62-897B0A86E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386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0D39-434E-4657-960E-F0448F90208A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2812-59B3-4281-AE62-897B0A86E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419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0D39-434E-4657-960E-F0448F90208A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2812-59B3-4281-AE62-897B0A86E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317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0D39-434E-4657-960E-F0448F90208A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2812-59B3-4281-AE62-897B0A86E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234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CA10D39-434E-4657-960E-F0448F90208A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43B2812-59B3-4281-AE62-897B0A86E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8916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96790" y="122663"/>
            <a:ext cx="9054790" cy="5885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4400" b="1" dirty="0" smtClean="0">
              <a:solidFill>
                <a:srgbClr val="CC0066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smtClean="0">
                <a:solidFill>
                  <a:srgbClr val="CC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Музыкальный </a:t>
            </a:r>
            <a:r>
              <a:rPr lang="ru-RU" sz="4400" b="1" smtClean="0">
                <a:solidFill>
                  <a:srgbClr val="CC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фольклор </a:t>
            </a:r>
            <a:r>
              <a:rPr lang="ru-RU" sz="4400" b="1" dirty="0">
                <a:solidFill>
                  <a:srgbClr val="CC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</a:t>
            </a:r>
            <a:r>
              <a:rPr lang="ru-RU" sz="4400" b="1" dirty="0" smtClean="0">
                <a:solidFill>
                  <a:srgbClr val="CC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средство развития  </a:t>
            </a:r>
            <a:r>
              <a:rPr lang="ru-RU" sz="4400" b="1" dirty="0">
                <a:solidFill>
                  <a:srgbClr val="CC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творческих способностей дошкольников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400" b="1" dirty="0">
              <a:solidFill>
                <a:srgbClr val="CC0066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400" b="1" dirty="0" smtClean="0">
              <a:solidFill>
                <a:srgbClr val="CC0066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400" b="1" dirty="0">
              <a:solidFill>
                <a:srgbClr val="CC0066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400" b="1" dirty="0" smtClean="0">
              <a:solidFill>
                <a:srgbClr val="CC0066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400" b="1" dirty="0">
              <a:solidFill>
                <a:srgbClr val="CC0066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solidFill>
                  <a:srgbClr val="CC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800" b="1" dirty="0">
                <a:solidFill>
                  <a:srgbClr val="73053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Подготовила </a:t>
            </a:r>
            <a:r>
              <a:rPr lang="ru-RU" sz="2800" b="1" dirty="0" smtClean="0">
                <a:solidFill>
                  <a:srgbClr val="73053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музыкальный руководитель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err="1" smtClean="0">
                <a:solidFill>
                  <a:srgbClr val="73053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Севрюкова</a:t>
            </a:r>
            <a:r>
              <a:rPr lang="ru-RU" sz="2800" b="1" dirty="0" smtClean="0">
                <a:solidFill>
                  <a:srgbClr val="73053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73053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И.В. </a:t>
            </a:r>
            <a:endParaRPr lang="ru-RU" sz="2800" dirty="0">
              <a:solidFill>
                <a:srgbClr val="73053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636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2000">
              <a:schemeClr val="accent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7999" y="1025612"/>
            <a:ext cx="6825049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Цель 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: приобщение дошкольников к духовной культуре русского народа.</a:t>
            </a:r>
          </a:p>
        </p:txBody>
      </p:sp>
      <p:pic>
        <p:nvPicPr>
          <p:cNvPr id="3" name="Рисунок 2" descr="Русские рисунки детские (69 фото) » Рисунки для срисовки и не только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76900"/>
            <a:ext cx="1200150" cy="11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Русские рисунки детские (69 фото) » Рисунки для срисовки и не только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5676900"/>
            <a:ext cx="1200150" cy="11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Русские рисунки детские (69 фото) » Рисунки для срисовки и не только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00" y="5676900"/>
            <a:ext cx="1200150" cy="11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Русские рисунки детские (69 фото) » Рисунки для срисовки и не только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5676900"/>
            <a:ext cx="1200150" cy="11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Русские рисунки детские (69 фото) » Рисунки для срисовки и не только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5676900"/>
            <a:ext cx="1200150" cy="11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Русские рисунки детские (69 фото) » Рисунки для срисовки и не только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75" y="5684624"/>
            <a:ext cx="1200150" cy="11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Русские рисунки детские (69 фото) » Рисунки для срисовки и не только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120" y="5667118"/>
            <a:ext cx="1200150" cy="11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Русские рисунки детские (69 фото) » Рисунки для срисовки и не только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6024" y="5667118"/>
            <a:ext cx="1200150" cy="11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Русские рисунки детские (69 фото) » Рисунки для срисовки и не только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3937" y="5704188"/>
            <a:ext cx="1200150" cy="11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Русские рисунки детские (69 фото) » Рисунки для срисовки и не только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1850" y="5676900"/>
            <a:ext cx="1200150" cy="1181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1409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7000">
              <a:schemeClr val="accent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351" y="135924"/>
            <a:ext cx="1200664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Задачи :</a:t>
            </a:r>
          </a:p>
          <a:p>
            <a:pPr lvl="0" algn="ctr"/>
            <a:r>
              <a:rPr lang="ru-RU" sz="4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Образовательные: </a:t>
            </a: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Знакомить детей с русским народным, поэтическим и музыкальным творчеством, традиционными праздниками;</a:t>
            </a: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Формировать исполнительские навыки в области пения, </a:t>
            </a:r>
            <a:r>
              <a:rPr 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музицирования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, движения;</a:t>
            </a: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Учить понимать свои роль и место в коллективе.</a:t>
            </a:r>
          </a:p>
        </p:txBody>
      </p:sp>
    </p:spTree>
    <p:extLst>
      <p:ext uri="{BB962C8B-B14F-4D97-AF65-F5344CB8AC3E}">
        <p14:creationId xmlns:p14="http://schemas.microsoft.com/office/powerpoint/2010/main" val="133321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6000">
              <a:schemeClr val="accent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704335"/>
            <a:ext cx="12192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lvl="0"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      </a:t>
            </a:r>
            <a:r>
              <a:rPr lang="ru-RU" sz="44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Воспитательные:</a:t>
            </a: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Формировать социально-нравственное, психическое здоровье детей;</a:t>
            </a: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Создавать условия для проявления детьми любви к родной земле, уважения к традициям своего народа и людям труда;</a:t>
            </a: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Воспитывать чувство патриотизма, гордости за свою Родину;</a:t>
            </a: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Воспитывать в детях толерантность.</a:t>
            </a:r>
          </a:p>
        </p:txBody>
      </p:sp>
    </p:spTree>
    <p:extLst>
      <p:ext uri="{BB962C8B-B14F-4D97-AF65-F5344CB8AC3E}">
        <p14:creationId xmlns:p14="http://schemas.microsoft.com/office/powerpoint/2010/main" val="34171196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95000">
              <a:schemeClr val="accent2">
                <a:lumMod val="60000"/>
                <a:lumOff val="40000"/>
              </a:schemeClr>
            </a:gs>
            <a:gs pos="18000">
              <a:schemeClr val="tx1">
                <a:lumMod val="95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Развивающие: </a:t>
            </a: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Развивать самостоятельность, инициативу и импровизационные способности у детей;</a:t>
            </a: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 Развивать активное восприятие музыки посредством музыкального фольклора;</a:t>
            </a: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 Развивать музыкальные способности: чувство ритма, ладовое чувство, музыкально-слуховые представления;</a:t>
            </a: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Использовать малые формы фольклора для развития речи у детей;</a:t>
            </a: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Развивать коммуникативные качества детей посредством народных танцев, игр, забав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/>
            <a:r>
              <a:rPr lang="ru-RU" b="1" dirty="0">
                <a:solidFill>
                  <a:prstClr val="black"/>
                </a:solidFill>
              </a:rPr>
              <a:t/>
            </a:r>
            <a:br>
              <a:rPr lang="ru-RU" b="1" dirty="0">
                <a:solidFill>
                  <a:prstClr val="black"/>
                </a:solidFill>
              </a:rPr>
            </a:br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2388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accent6">
                <a:lumMod val="20000"/>
                <a:lumOff val="8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1262" y="154380"/>
            <a:ext cx="1107967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36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Ожидаемые 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результаты  у детей по возрастам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:</a:t>
            </a:r>
          </a:p>
          <a:p>
            <a:pPr lvl="0" algn="ctr"/>
            <a:endParaRPr lang="ru-RU" sz="3600" b="1" u="sng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pPr lvl="0" algn="ctr"/>
            <a:r>
              <a:rPr lang="ru-RU" sz="3200" b="1" u="sng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b="1" u="sng" dirty="0">
                <a:solidFill>
                  <a:srgbClr val="7030A0"/>
                </a:solidFill>
                <a:latin typeface="Times New Roman" panose="02020603050405020304" pitchFamily="18" charset="0"/>
              </a:rPr>
              <a:t>3-4 года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</a:endParaRPr>
          </a:p>
          <a:p>
            <a:pPr marL="457200" lvl="0" algn="ctr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Уверенно повторять за педагогом движения;</a:t>
            </a:r>
          </a:p>
          <a:p>
            <a:pPr marL="457200" lvl="0" algn="ctr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Активно включаться в творческий процесс;</a:t>
            </a:r>
          </a:p>
          <a:p>
            <a:pPr marL="457200" lvl="0" algn="ctr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Разыгрывать простейшие русские народные песни;</a:t>
            </a:r>
          </a:p>
          <a:p>
            <a:pPr marL="457200" lvl="0" algn="ctr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Ознакомиться с простыми приёмами игры на ударных инструментах;</a:t>
            </a:r>
          </a:p>
          <a:p>
            <a:pPr marL="457200" lvl="0" algn="ctr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Уверенно подпевать повторяющиеся интонации в песнях</a:t>
            </a:r>
            <a:endParaRPr lang="ru-RU" sz="3600" b="1" dirty="0">
              <a:solidFill>
                <a:srgbClr val="7030A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Рисунок 4" descr="Проект по теме &quot;Детский фольклор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43575"/>
            <a:ext cx="2324100" cy="1114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Проект по теме &quot;Детский фольклор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820" y="5743575"/>
            <a:ext cx="2324100" cy="1114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Проект по теме &quot;Детский фольклор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920" y="5743574"/>
            <a:ext cx="2324100" cy="1114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Проект по теме &quot;Детский фольклор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9740" y="5743573"/>
            <a:ext cx="2324100" cy="1114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Проект по теме &quot;Детский фольклор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3840" y="5743572"/>
            <a:ext cx="2324100" cy="1114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Проект по теме &quot;Детский фольклор&quot;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90"/>
          <a:stretch/>
        </p:blipFill>
        <p:spPr bwMode="auto">
          <a:xfrm>
            <a:off x="10688079" y="5743571"/>
            <a:ext cx="1503921" cy="11144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35589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9000">
              <a:schemeClr val="accent6">
                <a:lumMod val="20000"/>
                <a:lumOff val="80000"/>
              </a:schemeClr>
            </a:gs>
            <a:gs pos="98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61720"/>
            <a:ext cx="12192000" cy="704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>
                <a:solidFill>
                  <a:srgbClr val="7030A0"/>
                </a:solidFill>
                <a:latin typeface="Times New Roman" panose="02020603050405020304" pitchFamily="18" charset="0"/>
              </a:rPr>
              <a:t>4-5 лет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</a:endParaRPr>
          </a:p>
          <a:p>
            <a:pPr marL="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Разыгрывать простейшие русские народные сказки и инсценировать русские народные песни;</a:t>
            </a:r>
          </a:p>
          <a:p>
            <a:pPr marL="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Уметь переходить от разговорной к певческой интонации;</a:t>
            </a:r>
          </a:p>
          <a:p>
            <a:pPr marL="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Иметь элементарные представления о народных праздниках  и их традициях;</a:t>
            </a:r>
          </a:p>
          <a:p>
            <a:pPr marL="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Использовать в повседневной жизни произведения малых форм фольклора (колядки,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</a:rPr>
              <a:t>заклички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,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</a:rPr>
              <a:t>потешки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, считалки, пословицы и т.д.);</a:t>
            </a:r>
          </a:p>
          <a:p>
            <a:pPr marL="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Уметь чередовать разные приёмы игры на ложках, отстукивать простейшие ритмы на бубне;</a:t>
            </a:r>
          </a:p>
          <a:p>
            <a:pPr marL="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Знать название инструментов (треугольник, дудочка, балалайка) и различать их по звучанию;</a:t>
            </a:r>
          </a:p>
          <a:p>
            <a:pPr marL="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 Идти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за ведущим змейкой, перестраиваться в пары из круга и наоборот, кружиться в парах с разным положением рук, делать воротца и проходить через них;</a:t>
            </a:r>
          </a:p>
          <a:p>
            <a:pPr marL="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985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5000">
              <a:schemeClr val="accent4">
                <a:lumMod val="20000"/>
                <a:lumOff val="8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504" y="332509"/>
            <a:ext cx="118990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sz="36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504" y="0"/>
            <a:ext cx="12192000" cy="790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u="sng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5-6 </a:t>
            </a:r>
            <a:r>
              <a:rPr lang="ru-RU" sz="2800" b="1" u="sng" dirty="0">
                <a:solidFill>
                  <a:srgbClr val="002060"/>
                </a:solidFill>
                <a:latin typeface="Times New Roman" panose="02020603050405020304" pitchFamily="18" charset="0"/>
              </a:rPr>
              <a:t>лет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Участвовать в играх с театральными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действиями;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Разыгрывать русские народные сказки и инсценировать народные песни;</a:t>
            </a: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Уметь применить речевые фольклорные обороты в быту.</a:t>
            </a: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Иметь представления о народных праздниках, их обрядах и традициях (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Осенины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, Кузьминки, Святки, Масленица, Пасха);</a:t>
            </a: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Использовать в повседневной жизни произведения малых форм фольклора (колядки,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заклички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потешки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, считалки, пословицы и т.д.);</a:t>
            </a: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Владеть более сложными приёмами игры на ложках, играть в оркестре;</a:t>
            </a: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Знать название инструментов (треугольник, дудочка, гармонь, гусли,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трещётки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, балалайка) и различать их по звучанию;</a:t>
            </a: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Уметь сочетать движения рук и ног. Выполнять хороводные движения: «Улитка», «Ручеёк», два круга в противоположные стороны, «стенка на стенку», выполнять движения в свободной пляске;</a:t>
            </a: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Оказывать помощь сверстникам и взрослым;</a:t>
            </a: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Проявлять самостоятельность и доброжелательность в играх со сверстниками, внимание и заботу к близким;</a:t>
            </a:r>
          </a:p>
          <a:p>
            <a:pPr marL="457200" lvl="0">
              <a:buFont typeface="Arial" panose="020B0604020202020204" pitchFamily="34" charset="0"/>
              <a:buChar char="•"/>
            </a:pPr>
            <a:endParaRPr lang="ru-RU" sz="24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457200" lvl="0">
              <a:buFont typeface="Arial" panose="020B0604020202020204" pitchFamily="34" charset="0"/>
              <a:buChar char="•"/>
            </a:pPr>
            <a:endParaRPr lang="ru-RU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endParaRPr lang="ru-RU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457200" lvl="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9776809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1">
                <a:lumMod val="85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1905" y="368136"/>
            <a:ext cx="1033153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solidFill>
                <a:srgbClr val="7030A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Формы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подведения итогов:</a:t>
            </a:r>
          </a:p>
          <a:p>
            <a:pPr marL="457200" algn="ctr">
              <a:buFont typeface="Arial" panose="020B0604020202020204" pitchFamily="34" charset="0"/>
              <a:buChar char="•"/>
            </a:pP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</a:endParaRPr>
          </a:p>
          <a:p>
            <a:pPr marL="457200" algn="ctr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Открытые </a:t>
            </a: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занятия;</a:t>
            </a:r>
          </a:p>
          <a:p>
            <a:pPr marL="457200" algn="ctr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Развлечения;</a:t>
            </a:r>
          </a:p>
          <a:p>
            <a:pPr marL="457200" algn="ctr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Театрализованные представления, концерты;</a:t>
            </a:r>
          </a:p>
          <a:p>
            <a:pPr marL="457200" algn="ctr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Календарные праздники;</a:t>
            </a:r>
          </a:p>
          <a:p>
            <a:pPr marL="457200" algn="ctr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Видео и фотоматериалы;</a:t>
            </a:r>
          </a:p>
          <a:p>
            <a:pPr marL="457200" algn="ctr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Отзывы родителей, педагогов ДОУ.  </a:t>
            </a:r>
            <a:endParaRPr lang="ru-RU" sz="3200" b="1" dirty="0">
              <a:solidFill>
                <a:srgbClr val="7030A0"/>
              </a:solidFill>
            </a:endParaRPr>
          </a:p>
        </p:txBody>
      </p:sp>
      <p:pic>
        <p:nvPicPr>
          <p:cNvPr id="3" name="Рисунок 2" descr="Влияние фольклора на развитие связной речи детей младшего дошкольного  возраста&amp;quot; (консультация воспитателя Калинкиной М. Н.). Воспитателям детских  садов, школьным учителям и педагогам - Маам.ру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6"/>
          <a:stretch/>
        </p:blipFill>
        <p:spPr bwMode="auto">
          <a:xfrm>
            <a:off x="95765" y="5353050"/>
            <a:ext cx="1447800" cy="15049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Влияние фольклора на развитие связной речи детей младшего дошкольного  возраста&amp;quot; (консультация воспитателя Калинкиной М. Н.). Воспитателям детских  садов, школьным учителям и педагогам - Маам.ру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6"/>
          <a:stretch/>
        </p:blipFill>
        <p:spPr bwMode="auto">
          <a:xfrm>
            <a:off x="1244943" y="5353050"/>
            <a:ext cx="1447800" cy="15049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Влияние фольклора на развитие связной речи детей младшего дошкольного  возраста&amp;quot; (консультация воспитателя Калинкиной М. Н.). Воспитателям детских  садов, школьным учителям и педагогам - Маам.ру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6"/>
          <a:stretch/>
        </p:blipFill>
        <p:spPr bwMode="auto">
          <a:xfrm>
            <a:off x="2394121" y="5353050"/>
            <a:ext cx="1447800" cy="15049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Влияние фольклора на развитие связной речи детей младшего дошкольного  возраста&amp;quot; (консультация воспитателя Калинкиной М. Н.). Воспитателям детских  садов, школьным учителям и педагогам - Маам.ру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6"/>
          <a:stretch/>
        </p:blipFill>
        <p:spPr bwMode="auto">
          <a:xfrm>
            <a:off x="3543299" y="5353050"/>
            <a:ext cx="1447800" cy="15049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Влияние фольклора на развитие связной речи детей младшего дошкольного  возраста&amp;quot; (консультация воспитателя Калинкиной М. Н.). Воспитателям детских  садов, школьным учителям и педагогам - Маам.ру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6"/>
          <a:stretch/>
        </p:blipFill>
        <p:spPr bwMode="auto">
          <a:xfrm>
            <a:off x="4692477" y="5353050"/>
            <a:ext cx="1447800" cy="15049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Влияние фольклора на развитие связной речи детей младшего дошкольного  возраста&amp;quot; (консультация воспитателя Калинкиной М. Н.). Воспитателям детских  садов, школьным учителям и педагогам - Маам.ру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6"/>
          <a:stretch/>
        </p:blipFill>
        <p:spPr bwMode="auto">
          <a:xfrm>
            <a:off x="5841655" y="5353050"/>
            <a:ext cx="1447800" cy="15049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Влияние фольклора на развитие связной речи детей младшего дошкольного  возраста&amp;quot; (консультация воспитателя Калинкиной М. Н.). Воспитателям детских  садов, школьным учителям и педагогам - Маам.ру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6"/>
          <a:stretch/>
        </p:blipFill>
        <p:spPr bwMode="auto">
          <a:xfrm>
            <a:off x="8188924" y="5353050"/>
            <a:ext cx="1447800" cy="15049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Влияние фольклора на развитие связной речи детей младшего дошкольного  возраста&amp;quot; (консультация воспитателя Калинкиной М. Н.). Воспитателям детских  садов, школьным учителям и педагогам - Маам.ру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6"/>
          <a:stretch/>
        </p:blipFill>
        <p:spPr bwMode="auto">
          <a:xfrm>
            <a:off x="6990833" y="5353050"/>
            <a:ext cx="1447800" cy="15049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Влияние фольклора на развитие связной речи детей младшего дошкольного  возраста&amp;quot; (консультация воспитателя Калинкиной М. Н.). Воспитателям детских  садов, школьным учителям и педагогам - Маам.ру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6"/>
          <a:stretch/>
        </p:blipFill>
        <p:spPr bwMode="auto">
          <a:xfrm>
            <a:off x="9383412" y="5353050"/>
            <a:ext cx="1447800" cy="15049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Влияние фольклора на развитие связной речи детей младшего дошкольного  возраста&amp;quot; (консультация воспитателя Калинкиной М. Н.). Воспитателям детских  садов, школьным учителям и педагогам - Маам.ру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6"/>
          <a:stretch/>
        </p:blipFill>
        <p:spPr bwMode="auto">
          <a:xfrm>
            <a:off x="10663880" y="5353050"/>
            <a:ext cx="1447800" cy="15049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530311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6005" y="399895"/>
            <a:ext cx="4925995" cy="311078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6654" y="0"/>
            <a:ext cx="3466808" cy="31893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2"/>
          <a:stretch/>
        </p:blipFill>
        <p:spPr>
          <a:xfrm rot="321871">
            <a:off x="368214" y="4015018"/>
            <a:ext cx="3398510" cy="25219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6330">
            <a:off x="4005921" y="3779498"/>
            <a:ext cx="3771439" cy="22848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b="28058"/>
          <a:stretch/>
        </p:blipFill>
        <p:spPr>
          <a:xfrm>
            <a:off x="7781540" y="4035112"/>
            <a:ext cx="4211447" cy="2481782"/>
          </a:xfrm>
          <a:prstGeom prst="rect">
            <a:avLst/>
          </a:prstGeom>
        </p:spPr>
      </p:pic>
      <p:pic>
        <p:nvPicPr>
          <p:cNvPr id="7" name="Рисунок 6" descr="C:\Users\Ирина\Desktop\ФОТО ОТКРЫТОГО ЗАНЯТИЯ 2017\CIMG2099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2289">
            <a:off x="181699" y="41555"/>
            <a:ext cx="4056334" cy="32565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321737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92000">
              <a:schemeClr val="tx1">
                <a:lumMod val="95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964255"/>
            <a:ext cx="12192000" cy="6144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450"/>
              </a:spcBef>
              <a:spcAft>
                <a:spcPts val="450"/>
              </a:spcAft>
            </a:pPr>
            <a:r>
              <a:rPr lang="ru-RU" sz="2800" b="1" dirty="0" smtClean="0">
                <a:solidFill>
                  <a:srgbClr val="CC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r>
              <a:rPr lang="ru-RU" sz="2800" b="1" dirty="0">
                <a:solidFill>
                  <a:srgbClr val="CC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b="1" dirty="0" smtClean="0">
              <a:solidFill>
                <a:srgbClr val="CC0066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Bef>
                <a:spcPts val="450"/>
              </a:spcBef>
              <a:spcAft>
                <a:spcPts val="450"/>
              </a:spcAft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Общество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заинтересовано сохранить и передать будущим поколениям духовные ценности, в том числе музыкальную культуру.   Фольклор - именно та, доступная всем, вариативная, импровизационная форма выражения своего мировоззрения, сочетающая в себе коллективное и индивидуальное начало . Исполнительство и детское творчество в музыкально – фольклорной деятельности превращается в единый творческий процесс с его неотъемлемой частью – фольклорной импровизации, включающей помимо поиска в области игровых и танцевальных движений, в первую очередь, создание вариантов исполнения мелодии и игры на доступных детям народных инструментах. Это практический этап освоения народной культуры </a:t>
            </a:r>
          </a:p>
          <a:p>
            <a:pPr algn="ctr">
              <a:lnSpc>
                <a:spcPct val="107000"/>
              </a:lnSpc>
              <a:spcBef>
                <a:spcPts val="450"/>
              </a:spcBef>
              <a:spcAft>
                <a:spcPts val="450"/>
              </a:spcAft>
            </a:pPr>
            <a:endParaRPr lang="ru-RU" sz="1600" dirty="0">
              <a:solidFill>
                <a:srgbClr val="666666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90065" cy="1066800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790065" y="0"/>
            <a:ext cx="1790065" cy="106680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3580130" y="0"/>
            <a:ext cx="1790065" cy="10668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5200967" y="0"/>
            <a:ext cx="1790065" cy="1066800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6991032" y="0"/>
            <a:ext cx="1790065" cy="106680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2"/>
          <a:stretch>
            <a:fillRect/>
          </a:stretch>
        </p:blipFill>
        <p:spPr>
          <a:xfrm>
            <a:off x="8781097" y="0"/>
            <a:ext cx="1790065" cy="1066800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2"/>
          <a:stretch>
            <a:fillRect/>
          </a:stretch>
        </p:blipFill>
        <p:spPr>
          <a:xfrm>
            <a:off x="10317321" y="0"/>
            <a:ext cx="1790065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334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5000">
              <a:schemeClr val="accent6">
                <a:lumMod val="20000"/>
                <a:lumOff val="8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629" y="95003"/>
            <a:ext cx="1193470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Фольклор — это духовная культура того или иного народа. Она существует в форме словесных текстов, музыки, танца, народного театра, декоративно-прикладного творчества.</a:t>
            </a:r>
          </a:p>
          <a:p>
            <a:pPr lvl="0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переводе с английского языка означает: народная мудрость, народное знание. </a:t>
            </a:r>
          </a:p>
          <a:p>
            <a:pPr lvl="0"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 был введён английским учёным Уильямом Джоном </a:t>
            </a:r>
            <a:r>
              <a:rPr lang="ru-RU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Томсом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 1846 году 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endParaRPr lang="ru-RU" sz="3600" b="1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Виды орнамента - презентация онлайн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0" t="62294" r="21432" b="7307"/>
          <a:stretch/>
        </p:blipFill>
        <p:spPr bwMode="auto">
          <a:xfrm>
            <a:off x="0" y="5505450"/>
            <a:ext cx="3552825" cy="13525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Виды орнамента - презентация онлайн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0" t="62294" r="21432" b="7307"/>
          <a:stretch/>
        </p:blipFill>
        <p:spPr bwMode="auto">
          <a:xfrm>
            <a:off x="3426940" y="5505450"/>
            <a:ext cx="3552825" cy="13525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Виды орнамента - презентация онлайн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0" t="62294" r="21432" b="7307"/>
          <a:stretch/>
        </p:blipFill>
        <p:spPr bwMode="auto">
          <a:xfrm>
            <a:off x="6849136" y="5505450"/>
            <a:ext cx="3552825" cy="13525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Виды орнамента - презентация онлайн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0" t="62294" r="21432" b="7307"/>
          <a:stretch/>
        </p:blipFill>
        <p:spPr bwMode="auto">
          <a:xfrm>
            <a:off x="8643134" y="5505450"/>
            <a:ext cx="3552825" cy="13525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606343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9750">
              <a:schemeClr val="accent1">
                <a:lumMod val="10000"/>
                <a:lumOff val="90000"/>
              </a:schemeClr>
            </a:gs>
            <a:gs pos="66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1914" y="111211"/>
            <a:ext cx="11541210" cy="3960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450"/>
              </a:spcBef>
              <a:spcAft>
                <a:spcPts val="450"/>
              </a:spcAft>
            </a:pPr>
            <a:endParaRPr lang="ru-RU" sz="2400" b="1" dirty="0" smtClean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Bef>
                <a:spcPts val="450"/>
              </a:spcBef>
              <a:spcAft>
                <a:spcPts val="450"/>
              </a:spcAft>
            </a:pPr>
            <a:r>
              <a:rPr lang="ru-RU" sz="2800" b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Список </a:t>
            </a:r>
            <a:r>
              <a:rPr lang="ru-RU" sz="2800" b="1" u="sng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литературы</a:t>
            </a:r>
            <a:r>
              <a:rPr lang="ru-RU" sz="2800" b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Bef>
                <a:spcPts val="450"/>
              </a:spcBef>
              <a:spcAft>
                <a:spcPts val="450"/>
              </a:spcAft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Ветлугина Н.А. «Музыкальное развитие ребенка», М. Просвещение, 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1988</a:t>
            </a:r>
          </a:p>
          <a:p>
            <a:pPr>
              <a:lnSpc>
                <a:spcPct val="107000"/>
              </a:lnSpc>
              <a:spcBef>
                <a:spcPts val="450"/>
              </a:spcBef>
              <a:spcAft>
                <a:spcPts val="450"/>
              </a:spcAft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Мельников М.Н. «Детский фольклор и проблемы народной педагогики», Новосибирск, Просвещение 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1987</a:t>
            </a:r>
          </a:p>
          <a:p>
            <a:pPr>
              <a:lnSpc>
                <a:spcPct val="107000"/>
              </a:lnSpc>
              <a:spcBef>
                <a:spcPts val="450"/>
              </a:spcBef>
              <a:spcAft>
                <a:spcPts val="450"/>
              </a:spcAft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«Народные праздники в детском саду» - Методическое пособие для педагогов и музыкальных руководителей для работы с детьми 5-7 лет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Bef>
                <a:spcPts val="450"/>
              </a:spcBef>
              <a:spcAft>
                <a:spcPts val="450"/>
              </a:spcAft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Народные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праздники, игры и развлечения. М. А. Михайлова. Ярославль 2001год.</a:t>
            </a:r>
            <a:endParaRPr lang="ru-RU" sz="2400" b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8386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9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5978" y="4724400"/>
            <a:ext cx="2143125" cy="2133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24215"/>
            <a:ext cx="2145978" cy="21337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1956" y="4724400"/>
            <a:ext cx="2143125" cy="2133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5080" y="4724400"/>
            <a:ext cx="2143125" cy="2133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8206" y="4724400"/>
            <a:ext cx="2143125" cy="21336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90522" t="150579" r="-90522" b="-150579"/>
          <a:stretch/>
        </p:blipFill>
        <p:spPr>
          <a:xfrm>
            <a:off x="10721331" y="4724030"/>
            <a:ext cx="2143125" cy="2133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r="42707"/>
          <a:stretch/>
        </p:blipFill>
        <p:spPr>
          <a:xfrm>
            <a:off x="10721330" y="4724215"/>
            <a:ext cx="1363578" cy="213378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471351" y="1556951"/>
            <a:ext cx="84889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58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1000">
              <a:schemeClr val="accent5">
                <a:lumMod val="20000"/>
                <a:lumOff val="8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1478518" cy="5474043"/>
          </a:xfrm>
          <a:prstGeom prst="rect">
            <a:avLst/>
          </a:prstGeom>
        </p:spPr>
      </p:pic>
      <p:pic>
        <p:nvPicPr>
          <p:cNvPr id="4" name="Рисунок 3" descr="Виды орнамента - презентация онлайн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0" t="62294" r="21432" b="7307"/>
          <a:stretch/>
        </p:blipFill>
        <p:spPr bwMode="auto">
          <a:xfrm>
            <a:off x="0" y="5505450"/>
            <a:ext cx="3552825" cy="13525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Виды орнамента - презентация онлайн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0" t="62294" r="21432" b="7307"/>
          <a:stretch/>
        </p:blipFill>
        <p:spPr bwMode="auto">
          <a:xfrm>
            <a:off x="3431381" y="5505450"/>
            <a:ext cx="3552825" cy="13525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Виды орнамента - презентация онлайн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0" t="62294" r="21432" b="7307"/>
          <a:stretch/>
        </p:blipFill>
        <p:spPr bwMode="auto">
          <a:xfrm>
            <a:off x="6862762" y="5505450"/>
            <a:ext cx="3552825" cy="13525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Виды орнамента - презентация онлайн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0" t="62294" r="39668" b="7307"/>
          <a:stretch/>
        </p:blipFill>
        <p:spPr bwMode="auto">
          <a:xfrm>
            <a:off x="8639175" y="5536856"/>
            <a:ext cx="2469549" cy="13525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Виды орнамента - презентация онлайн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0" t="62294" r="21432" b="7307"/>
          <a:stretch/>
        </p:blipFill>
        <p:spPr bwMode="auto">
          <a:xfrm>
            <a:off x="8639175" y="5536856"/>
            <a:ext cx="3552825" cy="13525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47878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68000">
              <a:schemeClr val="accent6">
                <a:lumMod val="20000"/>
                <a:lumOff val="80000"/>
              </a:schemeClr>
            </a:gs>
            <a:gs pos="79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6742" y="0"/>
            <a:ext cx="11945258" cy="6474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endParaRPr lang="ru-RU" sz="3600" b="1" dirty="0">
              <a:solidFill>
                <a:srgbClr val="3B3835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«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Детский фольклор представляет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специфическую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область народного творчества, объединяющую мир детей и мир взрослых, включающую целую систему поэтических и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музыкально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поэтических жанров фольклора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М.Н. Мельников</a:t>
            </a:r>
          </a:p>
        </p:txBody>
      </p:sp>
      <p:pic>
        <p:nvPicPr>
          <p:cNvPr id="5122" name="Picture 2" descr="Пин на доске 2k_Polousova_researc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33525" cy="297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Пин на доске 2k_Polousova_researc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798804"/>
            <a:ext cx="1533525" cy="297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Пин на доске 2k_Polousova_research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2" b="22038"/>
          <a:stretch/>
        </p:blipFill>
        <p:spPr bwMode="auto">
          <a:xfrm>
            <a:off x="0" y="4683211"/>
            <a:ext cx="1533525" cy="217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115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1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91745"/>
            <a:ext cx="12193057" cy="7041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5756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1000">
              <a:schemeClr val="accent6">
                <a:lumMod val="20000"/>
                <a:lumOff val="8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4385" y="178130"/>
            <a:ext cx="1169719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фольклор - явление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синкретическое:</a:t>
            </a:r>
          </a:p>
          <a:p>
            <a:pPr indent="450850"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нем неразрывно связано - музыка, пение, движение и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на доступных народных инструментах. </a:t>
            </a:r>
            <a:endParaRPr lang="ru-RU" sz="36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850"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выделить четыре аспекта музыкального фольклора:</a:t>
            </a:r>
          </a:p>
          <a:p>
            <a:pPr indent="449580"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Народная песня.</a:t>
            </a:r>
          </a:p>
          <a:p>
            <a:pPr indent="449580"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Народная хореография.</a:t>
            </a:r>
          </a:p>
          <a:p>
            <a:pPr indent="449580"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Народные игры.</a:t>
            </a:r>
          </a:p>
          <a:p>
            <a:pPr indent="449580"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Народные музыкальные инструменты.</a:t>
            </a:r>
          </a:p>
          <a:p>
            <a:pPr indent="449580"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Инсценировка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народных обрядов, сказок.</a:t>
            </a:r>
          </a:p>
        </p:txBody>
      </p:sp>
    </p:spTree>
    <p:extLst>
      <p:ext uri="{BB962C8B-B14F-4D97-AF65-F5344CB8AC3E}">
        <p14:creationId xmlns:p14="http://schemas.microsoft.com/office/powerpoint/2010/main" val="3362850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4324">
              <a:schemeClr val="accent2">
                <a:lumMod val="20000"/>
                <a:lumOff val="80000"/>
              </a:schemeClr>
            </a:gs>
            <a:gs pos="92000">
              <a:schemeClr val="accent5">
                <a:lumMod val="60000"/>
                <a:lumOff val="40000"/>
              </a:schemeClr>
            </a:gs>
            <a:gs pos="51000">
              <a:schemeClr val="accent2">
                <a:lumMod val="20000"/>
                <a:lumOff val="8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003" y="-2434143"/>
            <a:ext cx="11970327" cy="8402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3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3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3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3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3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36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sz="36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фольклор - это уникальная, самобытная культура наших предков - осознается современным обществом как значительный фактор духовности преемственности поколений, приобщения к жизненным национальным истокам. Фольклору отводится все более заметное место в выполнении задач нравственного и эстетического воспитания, развития творческих способностей подрастающего поколения.</a:t>
            </a:r>
            <a:r>
              <a:rPr lang="ru-RU" sz="3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233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2000">
              <a:schemeClr val="accent5">
                <a:lumMod val="20000"/>
                <a:lumOff val="80000"/>
              </a:schemeClr>
            </a:gs>
            <a:gs pos="92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227483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48000" y="241333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  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877" y="-802927"/>
            <a:ext cx="11970327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ctr"/>
            <a:endParaRPr lang="ru-RU" sz="40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ctr"/>
            <a:r>
              <a:rPr lang="ru-RU" sz="4000" b="1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Гипотеза  </a:t>
            </a:r>
            <a:endParaRPr lang="ru-RU" sz="4000" b="1" dirty="0">
              <a:solidFill>
                <a:srgbClr val="7030A0"/>
              </a:solidFill>
              <a:latin typeface="Times New Roman" panose="02020603050405020304" pitchFamily="18" charset="0"/>
            </a:endParaRPr>
          </a:p>
          <a:p>
            <a:pPr lvl="0" algn="ctr"/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  </a:t>
            </a:r>
          </a:p>
          <a:p>
            <a:pPr lvl="0" algn="ctr"/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Предполагается, что включение в содержание музыкального воспитания фольклорного материала будет способствовать развитию интереса к нему у детей дошкольного возраста,   окажет положительное влияние на развитие творческих способностей детей </a:t>
            </a:r>
          </a:p>
          <a:p>
            <a:pPr lvl="0" algn="ctr"/>
            <a:endParaRPr lang="ru-RU" sz="3600" b="1" dirty="0">
              <a:solidFill>
                <a:srgbClr val="7030A0"/>
              </a:solidFill>
              <a:latin typeface="Times New Roman" panose="02020603050405020304" pitchFamily="18" charset="0"/>
            </a:endParaRPr>
          </a:p>
          <a:p>
            <a:pPr lvl="0"/>
            <a:endParaRPr lang="ru-RU" sz="3600" b="1" dirty="0">
              <a:solidFill>
                <a:srgbClr val="7030A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6855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63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815" y="1002323"/>
            <a:ext cx="9988061" cy="3569776"/>
          </a:xfrm>
          <a:prstGeom prst="rect">
            <a:avLst/>
          </a:prstGeom>
        </p:spPr>
      </p:pic>
      <p:pic>
        <p:nvPicPr>
          <p:cNvPr id="3" name="Рисунок 2" descr="Фольклорный фон для презентации (64 фото)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776" b="29920"/>
          <a:stretch/>
        </p:blipFill>
        <p:spPr bwMode="auto">
          <a:xfrm rot="5400000">
            <a:off x="5762625" y="428625"/>
            <a:ext cx="666750" cy="12192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41704371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521</TotalTime>
  <Words>646</Words>
  <Application>Microsoft Office PowerPoint</Application>
  <PresentationFormat>Широкоэкранный</PresentationFormat>
  <Paragraphs>116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Century Gothic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Сергей</cp:lastModifiedBy>
  <cp:revision>54</cp:revision>
  <dcterms:created xsi:type="dcterms:W3CDTF">2022-02-03T12:33:38Z</dcterms:created>
  <dcterms:modified xsi:type="dcterms:W3CDTF">2022-09-28T12:15:08Z</dcterms:modified>
</cp:coreProperties>
</file>