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3" r:id="rId18"/>
    <p:sldId id="274" r:id="rId19"/>
    <p:sldId id="275" r:id="rId20"/>
    <p:sldId id="276" r:id="rId21"/>
    <p:sldId id="277" r:id="rId22"/>
    <p:sldId id="278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  <a:srgbClr val="FF5050"/>
    <a:srgbClr val="A50021"/>
    <a:srgbClr val="FF0066"/>
    <a:srgbClr val="3333FF"/>
    <a:srgbClr val="000066"/>
    <a:srgbClr val="FF3300"/>
    <a:srgbClr val="008000"/>
    <a:srgbClr val="000099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70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64B0F-5F24-484F-9875-6302AB4FFC86}" type="datetimeFigureOut">
              <a:rPr lang="ru-RU" smtClean="0"/>
              <a:t>20.11.2021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51858-E1F7-45A7-9B31-0570FAECBC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73499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64B0F-5F24-484F-9875-6302AB4FFC86}" type="datetimeFigureOut">
              <a:rPr lang="ru-RU" smtClean="0"/>
              <a:t>20.11.2021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51858-E1F7-45A7-9B31-0570FAECBC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4479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64B0F-5F24-484F-9875-6302AB4FFC86}" type="datetimeFigureOut">
              <a:rPr lang="ru-RU" smtClean="0"/>
              <a:t>20.11.2021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51858-E1F7-45A7-9B31-0570FAECBC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2737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64B0F-5F24-484F-9875-6302AB4FFC86}" type="datetimeFigureOut">
              <a:rPr lang="ru-RU" smtClean="0"/>
              <a:t>20.11.2021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51858-E1F7-45A7-9B31-0570FAECBC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30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64B0F-5F24-484F-9875-6302AB4FFC86}" type="datetimeFigureOut">
              <a:rPr lang="ru-RU" smtClean="0"/>
              <a:t>20.11.2021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51858-E1F7-45A7-9B31-0570FAECBC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2691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64B0F-5F24-484F-9875-6302AB4FFC86}" type="datetimeFigureOut">
              <a:rPr lang="ru-RU" smtClean="0"/>
              <a:t>20.11.2021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51858-E1F7-45A7-9B31-0570FAECBC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8626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64B0F-5F24-484F-9875-6302AB4FFC86}" type="datetimeFigureOut">
              <a:rPr lang="ru-RU" smtClean="0"/>
              <a:t>20.11.2021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51858-E1F7-45A7-9B31-0570FAECBC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10239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64B0F-5F24-484F-9875-6302AB4FFC86}" type="datetimeFigureOut">
              <a:rPr lang="ru-RU" smtClean="0"/>
              <a:t>20.11.2021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51858-E1F7-45A7-9B31-0570FAECBC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857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64B0F-5F24-484F-9875-6302AB4FFC86}" type="datetimeFigureOut">
              <a:rPr lang="ru-RU" smtClean="0"/>
              <a:t>20.11.2021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51858-E1F7-45A7-9B31-0570FAECBC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53950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64B0F-5F24-484F-9875-6302AB4FFC86}" type="datetimeFigureOut">
              <a:rPr lang="ru-RU" smtClean="0"/>
              <a:t>20.11.2021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51858-E1F7-45A7-9B31-0570FAECBC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853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64B0F-5F24-484F-9875-6302AB4FFC86}" type="datetimeFigureOut">
              <a:rPr lang="ru-RU" smtClean="0"/>
              <a:t>20.11.2021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51858-E1F7-45A7-9B31-0570FAECBC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068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764B0F-5F24-484F-9875-6302AB4FFC86}" type="datetimeFigureOut">
              <a:rPr lang="ru-RU" smtClean="0"/>
              <a:t>20.11.2021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A51858-E1F7-45A7-9B31-0570FAECBC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410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 для презентации музыкальная тема - 60 фото для презентаций и картинок  на рабочий стол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«Музыка </a:t>
            </a:r>
            <a:r>
              <a:rPr lang="ru-RU" sz="4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одна из составляющих эстетического развития </a:t>
            </a:r>
            <a:r>
              <a:rPr lang="ru-RU" sz="4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детей»</a:t>
            </a:r>
            <a:endParaRPr lang="ru-RU" sz="4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музыкальный руководитель</a:t>
            </a:r>
          </a:p>
          <a:p>
            <a:r>
              <a:rPr lang="ru-RU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Севрюкова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Ирина Владимировна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10594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Музыка - скачать шаблон PowerPoint бесплатно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455"/>
          <a:stretch/>
        </p:blipFill>
        <p:spPr bwMode="auto">
          <a:xfrm>
            <a:off x="0" y="0"/>
            <a:ext cx="12192000" cy="671279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3048000" y="2551837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226634" y="758283"/>
            <a:ext cx="10348332" cy="59545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600" b="1" u="sng" dirty="0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Музыкально - образовательная деятельность</a:t>
            </a:r>
            <a:r>
              <a:rPr lang="ru-RU" sz="3600" u="sng" dirty="0" smtClean="0">
                <a:solidFill>
                  <a:srgbClr val="008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3600" b="1" u="sng" dirty="0" smtClean="0">
              <a:solidFill>
                <a:srgbClr val="008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rgbClr val="00336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Музыкально - </a:t>
            </a:r>
            <a:r>
              <a:rPr lang="ru-RU" sz="3200" b="1" dirty="0">
                <a:solidFill>
                  <a:srgbClr val="00336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образовательная деятельность не существует изолированно от других видов. Знания, сведения о музыке даются детям не сами по себе, а в процессе восприятия музыки, исполнительства, творчества.</a:t>
            </a:r>
            <a:endParaRPr lang="ru-RU" sz="3200" b="1" dirty="0">
              <a:solidFill>
                <a:srgbClr val="00336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750"/>
              </a:spcAft>
            </a:pPr>
            <a:r>
              <a:rPr lang="ru-RU" sz="3200" b="1" dirty="0">
                <a:solidFill>
                  <a:srgbClr val="00336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Каждый вид музыкальной деятельности требует определенных знаний. Для развития исполнительства, творчества нужны специальные знания о способах, приемах исполнительства, средствах выразительности</a:t>
            </a:r>
            <a:r>
              <a:rPr lang="ru-RU" dirty="0">
                <a:solidFill>
                  <a:srgbClr val="00336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>
              <a:solidFill>
                <a:srgbClr val="003366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57989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0" y="1604655"/>
            <a:ext cx="6096000" cy="37555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Музыка - скачать шаблон PowerPoint бесплатно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883"/>
          <a:stretch/>
        </p:blipFill>
        <p:spPr bwMode="auto">
          <a:xfrm>
            <a:off x="0" y="1"/>
            <a:ext cx="12192000" cy="677994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1193180" y="557561"/>
            <a:ext cx="10013796" cy="53772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ru-RU" sz="3600" b="1" dirty="0">
                <a:solidFill>
                  <a:srgbClr val="FF5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дошкольном возрасте дети чрезвычайно любознательны, у них есть огромное желание познавать окружающий мир. Развитие творческих способностей выступает психологическим ядром одаренности, которая будет развиваться в последующие возрастные периоды. Творчески развиваться ребенок может только в атмосфере доверия, доброжелательности и взаимного уважения.</a:t>
            </a:r>
            <a:endParaRPr lang="ru-RU" sz="3600" b="1" dirty="0">
              <a:solidFill>
                <a:srgbClr val="FF505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16411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0" y="2345563"/>
            <a:ext cx="6096000" cy="37555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Музыка - скачать шаблон PowerPoint бесплатно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455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1605776" y="524108"/>
            <a:ext cx="10147610" cy="5768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6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музыкального воспитания:</a:t>
            </a:r>
            <a:endParaRPr lang="ru-RU" sz="3600" b="1" u="sng" dirty="0">
              <a:solidFill>
                <a:srgbClr val="000099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3600" b="1" dirty="0">
                <a:solidFill>
                  <a:srgbClr val="993300"/>
                </a:solidFill>
                <a:latin typeface="Times New Roman" panose="02020603050405020304" pitchFamily="18" charset="0"/>
              </a:rPr>
              <a:t>- </a:t>
            </a:r>
            <a:r>
              <a:rPr lang="ru-RU" sz="3600" b="1" dirty="0">
                <a:solidFill>
                  <a:srgbClr val="9933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приобщение детей к деятельности в области </a:t>
            </a:r>
            <a:r>
              <a:rPr lang="ru-RU" sz="3600" b="1" dirty="0" smtClean="0">
                <a:solidFill>
                  <a:srgbClr val="9933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искусства;</a:t>
            </a:r>
            <a:endParaRPr lang="ru-RU" sz="3600" b="1" dirty="0">
              <a:solidFill>
                <a:srgbClr val="9933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3600" b="1" dirty="0">
                <a:solidFill>
                  <a:srgbClr val="9933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-развитие эстетического восприятия и эмоциональной отзывчивости на музыкальные </a:t>
            </a:r>
            <a:r>
              <a:rPr lang="ru-RU" sz="3600" b="1" dirty="0" smtClean="0">
                <a:solidFill>
                  <a:srgbClr val="9933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произведения;</a:t>
            </a:r>
            <a:endParaRPr lang="ru-RU" sz="3600" b="1" dirty="0">
              <a:solidFill>
                <a:srgbClr val="9933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3600" b="1" dirty="0">
                <a:solidFill>
                  <a:srgbClr val="9933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-воспитание любви к </a:t>
            </a:r>
            <a:r>
              <a:rPr lang="ru-RU" sz="3600" b="1" dirty="0" smtClean="0">
                <a:solidFill>
                  <a:srgbClr val="9933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музыке;</a:t>
            </a:r>
            <a:endParaRPr lang="ru-RU" sz="3600" b="1" dirty="0">
              <a:solidFill>
                <a:srgbClr val="9933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3600" b="1" dirty="0">
                <a:solidFill>
                  <a:srgbClr val="9933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-развитие музыкальных </a:t>
            </a:r>
            <a:r>
              <a:rPr lang="ru-RU" sz="3600" b="1" dirty="0" smtClean="0">
                <a:solidFill>
                  <a:srgbClr val="9933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способностей;</a:t>
            </a:r>
            <a:endParaRPr lang="ru-RU" sz="3600" b="1" dirty="0">
              <a:solidFill>
                <a:srgbClr val="9933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3600" b="1" dirty="0">
                <a:solidFill>
                  <a:srgbClr val="9933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-формирование музыкального </a:t>
            </a:r>
            <a:r>
              <a:rPr lang="ru-RU" sz="3600" b="1" dirty="0" smtClean="0">
                <a:solidFill>
                  <a:srgbClr val="9933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вкуса;</a:t>
            </a:r>
            <a:endParaRPr lang="ru-RU" sz="3600" b="1" dirty="0">
              <a:solidFill>
                <a:srgbClr val="9933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lnSpc>
                <a:spcPct val="106000"/>
              </a:lnSpc>
              <a:spcAft>
                <a:spcPts val="0"/>
              </a:spcAft>
            </a:pPr>
            <a:r>
              <a:rPr lang="ru-RU" sz="3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36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76867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Музыка - скачать шаблон PowerPoint бесплатно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059"/>
          <a:stretch/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3025697" y="2052415"/>
            <a:ext cx="6096000" cy="37555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16205" y="1137424"/>
            <a:ext cx="999149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3600" b="1" dirty="0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Через русскую народную песню маленький человек получает первые представления о культуре русского народа</a:t>
            </a:r>
            <a:r>
              <a:rPr lang="ru-RU" sz="3600" b="1" dirty="0" smtClean="0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algn="ctr">
              <a:spcAft>
                <a:spcPts val="0"/>
              </a:spcAft>
            </a:pPr>
            <a:r>
              <a:rPr lang="ru-RU" sz="3600" b="1" dirty="0" smtClean="0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ru-RU" sz="3600" b="1" dirty="0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Слушая  музыкальные произведения, ребенок приобретает знания и представления о мире.</a:t>
            </a:r>
          </a:p>
          <a:p>
            <a:pPr algn="ctr">
              <a:spcAft>
                <a:spcPts val="0"/>
              </a:spcAft>
            </a:pPr>
            <a:r>
              <a:rPr lang="ru-RU" sz="3600" b="1" dirty="0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3600" b="1" dirty="0">
              <a:solidFill>
                <a:srgbClr val="008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6538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0" y="1901018"/>
            <a:ext cx="6096000" cy="37555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Музыка - скачать шаблон PowerPoint бесплатно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059"/>
          <a:stretch/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568712" y="501804"/>
            <a:ext cx="10827834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800" b="1" dirty="0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 музыкальных занятиях дети приобщаются к сюжетным музыкальным играм, которые   способствуют развитию навыков выразительной и эмоциональной передачи игровых и сказочных образов: идёт медведь, крадётся кошка, бегают мышата, скачет зайка, ходит важный петушок, клюют зёрнышки цыплята, летают скворушки и т. д.  </a:t>
            </a:r>
            <a:endParaRPr lang="ru-RU" sz="2800" b="1" dirty="0" smtClean="0">
              <a:solidFill>
                <a:srgbClr val="008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2800" b="1" dirty="0" smtClean="0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Своим эмоциональным отношением к музыке, через использование художественного слова, произведений живописи   формируется у детей  представление об эталонах красоты в искусстве и в жизни.</a:t>
            </a:r>
          </a:p>
          <a:p>
            <a:pPr algn="ctr">
              <a:spcAft>
                <a:spcPts val="0"/>
              </a:spcAft>
            </a:pPr>
            <a:r>
              <a:rPr lang="ru-RU" sz="2800" b="1" dirty="0">
                <a:solidFill>
                  <a:srgbClr val="008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На праздниках и развлечениях в   детском саду дети знакомятся с произведениями народного искусства (</a:t>
            </a:r>
            <a:r>
              <a:rPr lang="ru-RU" sz="2800" b="1" dirty="0" err="1">
                <a:solidFill>
                  <a:srgbClr val="008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потешки</a:t>
            </a:r>
            <a:r>
              <a:rPr lang="ru-RU" sz="2800" b="1" dirty="0">
                <a:solidFill>
                  <a:srgbClr val="008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, загадки, сказки, песни, хороводы и т. д., </a:t>
            </a:r>
            <a:endParaRPr lang="ru-RU" sz="2800" b="1" dirty="0">
              <a:solidFill>
                <a:srgbClr val="008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98869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0" y="1859340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endParaRPr lang="ru-RU" dirty="0"/>
          </a:p>
        </p:txBody>
      </p:sp>
      <p:pic>
        <p:nvPicPr>
          <p:cNvPr id="4" name="Рисунок 3" descr="Музыка - скачать шаблон PowerPoint бесплатно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059"/>
          <a:stretch/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624467" y="691376"/>
            <a:ext cx="10671717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800" b="1" dirty="0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Музыка является активно действенным средством эмоциональной коррекции, помогает детям войти в нужное эмоциональное состояние. Она влияет и на ритм дыхания, и на работу сердца. Когда музыка служит фоном, на котором развивается игровое действие, она усиливает эмоции и делает более яркими образные представления детей (импровизация типа «Дождик» «Листики», «Снежинки» и т.д.),</a:t>
            </a:r>
            <a:r>
              <a:rPr lang="ru-RU" sz="2800" b="1" dirty="0">
                <a:solidFill>
                  <a:srgbClr val="008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способствует развитию эмоционально – образного исполнения музыкально – игровых упражнений </a:t>
            </a:r>
            <a:r>
              <a:rPr lang="ru-RU" sz="2800" b="1" i="1" dirty="0">
                <a:solidFill>
                  <a:srgbClr val="008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(кружатся листочки, падают снежинки, журчит ручеёк и т. д.)</a:t>
            </a:r>
            <a:r>
              <a:rPr lang="ru-RU" sz="2800" b="1" dirty="0">
                <a:solidFill>
                  <a:srgbClr val="008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 и сценок, используя мимику и пантомиму </a:t>
            </a:r>
            <a:r>
              <a:rPr lang="ru-RU" sz="2800" b="1" i="1" dirty="0">
                <a:solidFill>
                  <a:srgbClr val="008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(зайка весёлый и грустный, хитрая лиса, сердитый волк и т.</a:t>
            </a:r>
            <a:endParaRPr lang="ru-RU" sz="2800" b="1" dirty="0">
              <a:solidFill>
                <a:srgbClr val="008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67129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0" y="1443841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" name="Рисунок 3" descr="Музыка - скачать шаблон PowerPoint бесплатно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852"/>
          <a:stretch/>
        </p:blipFill>
        <p:spPr bwMode="auto">
          <a:xfrm>
            <a:off x="0" y="0"/>
            <a:ext cx="12192000" cy="6779941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1003610" y="959005"/>
            <a:ext cx="1057135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3200" b="1" dirty="0">
                <a:solidFill>
                  <a:srgbClr val="FF00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Благодаря таким музыкально – игровым упражнениям дети развивают в себе способность наблюдать, всматриваться, вслушиваться в различные явления природы, замечать их динамику, форму, цвет, развивают эстетическое восприятие, дети учатся созерцать красоту окружающего мира. </a:t>
            </a:r>
            <a:endParaRPr lang="ru-RU" sz="3200" b="1" dirty="0">
              <a:solidFill>
                <a:srgbClr val="FF0066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83028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92244" y="1614013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" name="Рисунок 3" descr="Музыка - скачать шаблон PowerPoint бесплатно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059"/>
          <a:stretch/>
        </p:blipFill>
        <p:spPr bwMode="auto">
          <a:xfrm>
            <a:off x="122663" y="0"/>
            <a:ext cx="12069337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1037063" y="479503"/>
            <a:ext cx="1086128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3200" b="1" dirty="0">
                <a:solidFill>
                  <a:srgbClr val="A5002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Значение музыкальной деятельности для  эстетического воспитания заключается и в том, что занятия музыкой проходят в коллективе детей, и это соответствует особенностям детской исполнительской деятельности. </a:t>
            </a:r>
          </a:p>
          <a:p>
            <a:pPr algn="ctr">
              <a:spcAft>
                <a:spcPts val="0"/>
              </a:spcAft>
            </a:pPr>
            <a:r>
              <a:rPr lang="ru-RU" sz="3200" b="1" dirty="0">
                <a:solidFill>
                  <a:srgbClr val="A5002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К.Д. Ушинский отмечал, что хоровое пение особо сближает всех поющих и объединяет их общими переживаниями в «одно сильно чувствующее сердце». </a:t>
            </a:r>
            <a:endParaRPr lang="ru-RU" sz="3200" b="1" dirty="0" smtClean="0">
              <a:solidFill>
                <a:srgbClr val="A5002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3200" b="1" dirty="0" smtClean="0">
                <a:solidFill>
                  <a:srgbClr val="A5002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</a:t>
            </a:r>
            <a:r>
              <a:rPr lang="ru-RU" sz="3200" b="1" dirty="0">
                <a:solidFill>
                  <a:srgbClr val="A5002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условиях совместного пения, движений под музыку хорошо чувствуют себя и неуверенные дети. Этим создаются оптимальные условия для развития каждого.</a:t>
            </a:r>
            <a:endParaRPr lang="ru-RU" sz="3200" b="1" dirty="0">
              <a:solidFill>
                <a:srgbClr val="A5002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35313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0" y="2967335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61585" y="659011"/>
            <a:ext cx="98688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5" name="Рисунок 4" descr="Музыка - скачать шаблон PowerPoint бесплатно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852"/>
          <a:stretch/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929269" y="512955"/>
            <a:ext cx="1048958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3200" b="1" dirty="0">
                <a:solidFill>
                  <a:srgbClr val="FF33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Чтобы </a:t>
            </a:r>
            <a:r>
              <a:rPr lang="ru-RU" sz="3200" b="1" dirty="0" smtClean="0">
                <a:solidFill>
                  <a:srgbClr val="FF33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полностью выполнить программные требования, надо хорошо продумать методы и приемы, которые строятся на основе активного взаимодействия взрослого и ребенка, так как музыкально-эстетическое воспитание направленно не только на развитие музыкальных  способностей</a:t>
            </a:r>
            <a:r>
              <a:rPr lang="ru-RU" sz="3200" b="1" dirty="0">
                <a:solidFill>
                  <a:srgbClr val="FF33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но и на формирование личности ребенка. Следовательно, методы должны быть едины  по своей направленности и обеспечить в конечном счете воспитание эстетического отношения ребенка к музыке.</a:t>
            </a:r>
            <a:endParaRPr lang="ru-RU" sz="3200" b="1" dirty="0">
              <a:solidFill>
                <a:srgbClr val="FF33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63589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0" y="2551837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" name="Рисунок 3" descr="Музыка - скачать шаблон PowerPoint бесплатно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662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1248936" y="802888"/>
            <a:ext cx="11050859" cy="4711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6000"/>
              </a:lnSpc>
              <a:spcAft>
                <a:spcPts val="800"/>
              </a:spcAft>
            </a:pPr>
            <a:r>
              <a:rPr lang="ru-RU" sz="3600" b="1" u="sng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Музыкальное занятие </a:t>
            </a:r>
            <a:r>
              <a:rPr lang="ru-RU" sz="32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sz="28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это основная  организационная форма по осуществлению задач  музыкального воспитания и развития детей.</a:t>
            </a:r>
            <a:endParaRPr lang="ru-RU" sz="2800" b="1" dirty="0">
              <a:solidFill>
                <a:srgbClr val="3333FF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2800" b="1" u="sng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На музыкальных занятиях осуществляется </a:t>
            </a:r>
            <a:endParaRPr lang="ru-RU" sz="2800" b="1" u="sng" dirty="0" smtClean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000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2800" b="1" u="sng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разностороннее </a:t>
            </a:r>
            <a:r>
              <a:rPr lang="ru-RU" sz="2800" b="1" u="sng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воспитание детей:</a:t>
            </a:r>
            <a:endParaRPr lang="ru-RU" sz="2800" b="1" dirty="0">
              <a:solidFill>
                <a:srgbClr val="3333FF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8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sz="28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умственное; </a:t>
            </a:r>
            <a:endParaRPr lang="ru-RU" sz="2800" b="1" dirty="0">
              <a:solidFill>
                <a:srgbClr val="3333FF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8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- нравственное </a:t>
            </a:r>
            <a:r>
              <a:rPr lang="ru-RU" sz="28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– волевое;  </a:t>
            </a:r>
            <a:endParaRPr lang="ru-RU" sz="2800" b="1" dirty="0">
              <a:solidFill>
                <a:srgbClr val="3333FF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8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sz="28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физическое; </a:t>
            </a:r>
            <a:endParaRPr lang="ru-RU" sz="2800" b="1" dirty="0">
              <a:solidFill>
                <a:srgbClr val="3333FF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8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sz="28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эстетические;  </a:t>
            </a:r>
            <a:endParaRPr lang="ru-RU" sz="2800" b="1" dirty="0">
              <a:solidFill>
                <a:srgbClr val="3333FF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8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- певческие </a:t>
            </a:r>
            <a:r>
              <a:rPr lang="ru-RU" sz="28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навыки;</a:t>
            </a:r>
            <a:r>
              <a:rPr lang="ru-RU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  </a:t>
            </a:r>
            <a:endParaRPr lang="ru-RU" dirty="0">
              <a:solidFill>
                <a:srgbClr val="3333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8562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минималистичный музыкальный мастер фон, телефон, Музыка, щенок Фоновое  изображение для бесплатной загрузки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1449659" y="947854"/>
            <a:ext cx="964580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"Музыкальное воспитание </a:t>
            </a:r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endParaRPr lang="ru-RU" sz="4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не воспитание 	музыканта,</a:t>
            </a:r>
          </a:p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а, прежде всего,</a:t>
            </a:r>
          </a:p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воспитание человека.» 	</a:t>
            </a:r>
          </a:p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В.А. Сухомлинский</a:t>
            </a:r>
            <a:endParaRPr lang="ru-RU" sz="4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2922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121" y="735980"/>
            <a:ext cx="96346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48000" y="2690336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endParaRPr lang="ru-RU" dirty="0"/>
          </a:p>
        </p:txBody>
      </p:sp>
      <p:pic>
        <p:nvPicPr>
          <p:cNvPr id="5" name="Рисунок 4" descr="Музыка - скачать шаблон PowerPoint бесплатно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059"/>
          <a:stretch/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1115121" y="880946"/>
            <a:ext cx="10381786" cy="48054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600" b="1" dirty="0">
                <a:solidFill>
                  <a:srgbClr val="FF006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Главным условием успеха, как результата деятельности</a:t>
            </a:r>
            <a:r>
              <a:rPr lang="ru-RU" sz="3600" b="1" dirty="0" smtClean="0">
                <a:solidFill>
                  <a:srgbClr val="FF006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   является радостное   стремление  к творческой деятельности,     т.к. она открывает способности и 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600" b="1" dirty="0" smtClean="0">
                <a:solidFill>
                  <a:srgbClr val="FF006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возможности человека. 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600" b="1" dirty="0" smtClean="0">
                <a:solidFill>
                  <a:srgbClr val="FF006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Развивая творческие способности детей, мы развиваем  индивидуальные способности каждого ребенка.</a:t>
            </a:r>
            <a:endParaRPr lang="ru-RU" sz="3600" b="1" dirty="0">
              <a:solidFill>
                <a:srgbClr val="FF0066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64387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0" y="2551837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dirty="0"/>
          </a:p>
        </p:txBody>
      </p:sp>
      <p:pic>
        <p:nvPicPr>
          <p:cNvPr id="4" name="Рисунок 3" descr="Музыка - скачать шаблон PowerPoint бесплатно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52" t="-5431" r="452" b="5431"/>
          <a:stretch/>
        </p:blipFill>
        <p:spPr bwMode="auto">
          <a:xfrm>
            <a:off x="1" y="0"/>
            <a:ext cx="12192000" cy="705872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869795" y="412596"/>
            <a:ext cx="11017405" cy="59285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600" b="1" u="sng" dirty="0">
                <a:solidFill>
                  <a:srgbClr val="A5002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Этапы развития творческих способностей:</a:t>
            </a:r>
            <a:br>
              <a:rPr lang="ru-RU" sz="3600" b="1" u="sng" dirty="0">
                <a:solidFill>
                  <a:srgbClr val="A5002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FF50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накопление впечатлений (это необходимая предпосылка для будущей музыкальной творческой деятельности);</a:t>
            </a:r>
            <a:br>
              <a:rPr lang="ru-RU" sz="3200" b="1" dirty="0">
                <a:solidFill>
                  <a:srgbClr val="FF50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FF50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выражение творческого начала в зрительных, сенсомоторных, речевых направлениях;</a:t>
            </a:r>
            <a:br>
              <a:rPr lang="ru-RU" sz="3200" b="1" dirty="0">
                <a:solidFill>
                  <a:srgbClr val="FF50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FF50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двигательные, речевые, музыкальные импровизации;</a:t>
            </a:r>
            <a:br>
              <a:rPr lang="ru-RU" sz="3200" b="1" dirty="0">
                <a:solidFill>
                  <a:srgbClr val="FF50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FF50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создание собственных композиций, которые являются отражением художественного впечатления: литературного, музыкального, изобразительного, пластического;</a:t>
            </a:r>
            <a:br>
              <a:rPr lang="ru-RU" sz="3200" b="1" dirty="0">
                <a:solidFill>
                  <a:srgbClr val="FF50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FF50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музыкальное творчество  </a:t>
            </a:r>
            <a:endParaRPr lang="ru-RU" sz="3200" b="1" dirty="0">
              <a:solidFill>
                <a:srgbClr val="FF5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653532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Фон для презентации по Музыке - 64 фото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23023"/>
            <a:ext cx="12192000" cy="708102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3048000" y="1997839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97151" y="367990"/>
            <a:ext cx="9601200" cy="20036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60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Спасибо за внимание!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6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6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2977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Музыка - скачать шаблон PowerPoint бесплатно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130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1494263" y="2330363"/>
            <a:ext cx="94785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91376" y="693251"/>
            <a:ext cx="10381785" cy="1146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solidFill>
                  <a:srgbClr val="CC006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Музыка</a:t>
            </a:r>
            <a:r>
              <a:rPr lang="ru-RU" sz="3200" dirty="0">
                <a:solidFill>
                  <a:srgbClr val="CC006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- </a:t>
            </a:r>
            <a:r>
              <a:rPr lang="ru-RU" sz="3200" b="1" dirty="0">
                <a:solidFill>
                  <a:srgbClr val="CC006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особая форма</a:t>
            </a:r>
            <a:r>
              <a:rPr lang="ru-RU" sz="3200" dirty="0">
                <a:solidFill>
                  <a:srgbClr val="CC006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solidFill>
                  <a:srgbClr val="CC006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отражения действительности</a:t>
            </a:r>
            <a:r>
              <a:rPr lang="ru-RU" sz="3200" b="1" dirty="0" smtClean="0">
                <a:solidFill>
                  <a:srgbClr val="CC006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sz="3200" dirty="0">
              <a:solidFill>
                <a:srgbClr val="CC006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200" b="1" dirty="0">
                <a:solidFill>
                  <a:srgbClr val="CC006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эстетический художественный феномен. </a:t>
            </a:r>
            <a:endParaRPr lang="ru-RU" sz="3200" dirty="0">
              <a:solidFill>
                <a:srgbClr val="CC0066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48000" y="2690336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25191" y="2201187"/>
            <a:ext cx="10359482" cy="316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800" b="1" dirty="0">
                <a:solidFill>
                  <a:srgbClr val="6600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Музыкальная деятельность – одна из центральных составляющих эстетического </a:t>
            </a:r>
            <a:r>
              <a:rPr lang="ru-RU" sz="2800" b="1" dirty="0" smtClean="0">
                <a:solidFill>
                  <a:srgbClr val="6600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воспитания, которая    играет </a:t>
            </a:r>
            <a:r>
              <a:rPr lang="ru-RU" sz="2800" b="1" dirty="0">
                <a:solidFill>
                  <a:srgbClr val="6600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особую роль во всестороннем развитии дошкольника, которая определяется спецификой музыки как вида искусства, с одной стороны, и спецификой детского возраста – с другой.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solidFill>
                  <a:srgbClr val="660066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Музыкально-эстетическое воспитание есть не самоцель, а средство всестороннего, гармонического развития </a:t>
            </a:r>
            <a:r>
              <a:rPr lang="ru-RU" sz="2800" b="1" dirty="0" smtClean="0">
                <a:solidFill>
                  <a:srgbClr val="660066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личности</a:t>
            </a:r>
            <a:r>
              <a:rPr lang="ru-RU" sz="2800" b="1" dirty="0" smtClean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b="1" dirty="0">
              <a:solidFill>
                <a:srgbClr val="660066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86111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Музыка - скачать шаблон PowerPoint бесплатно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130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1483112" y="423747"/>
            <a:ext cx="9634654" cy="59666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Умение чувствовать, понимать и ценить прекрасное не приходит само, его надо систематически развивать с ранних лет. </a:t>
            </a:r>
            <a:r>
              <a:rPr lang="ru-RU" sz="4800" b="1" dirty="0">
                <a:solidFill>
                  <a:srgbClr val="CC006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Стремиться к этой цели – это и значит осуществлять эстетическое воспитание, которое способствует развитию гармонической личности.</a:t>
            </a:r>
            <a:endParaRPr lang="ru-RU" sz="4800" b="1" dirty="0">
              <a:solidFill>
                <a:srgbClr val="CC0066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17544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Музыка - скачать шаблон PowerPoint бесплатно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059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3048000" y="1752836"/>
            <a:ext cx="6096000" cy="37555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13678" y="1326995"/>
            <a:ext cx="10493298" cy="3854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600" b="1" u="sng" dirty="0">
                <a:solidFill>
                  <a:srgbClr val="CC0066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Музыкальная деятельность дошкольников</a:t>
            </a:r>
            <a:r>
              <a:rPr lang="ru-RU" sz="3600" b="1" dirty="0">
                <a:solidFill>
                  <a:srgbClr val="CC0066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– </a:t>
            </a:r>
            <a:endParaRPr lang="ru-RU" sz="3600" b="1" dirty="0" smtClean="0">
              <a:solidFill>
                <a:srgbClr val="CC0066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это </a:t>
            </a:r>
            <a:r>
              <a:rPr lang="ru-RU" sz="3600" b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различные способы, средства </a:t>
            </a:r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познания </a:t>
            </a:r>
            <a:r>
              <a:rPr lang="ru-RU" sz="3600" b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детьми музыкального искусства (а через него и окружающей жизни, и </a:t>
            </a:r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самого </a:t>
            </a:r>
            <a:r>
              <a:rPr lang="ru-RU" sz="3600" b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себя), с помощью которых осуществляется музыкальное и </a:t>
            </a:r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общее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600" b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развитие.</a:t>
            </a:r>
            <a:endParaRPr lang="ru-RU" sz="3600" b="1" dirty="0">
              <a:solidFill>
                <a:srgbClr val="7030A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33379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Музыка - скачать шаблон PowerPoint бесплатно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059"/>
          <a:stretch/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3048000" y="1752836"/>
            <a:ext cx="6096000" cy="37555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70156" y="613317"/>
            <a:ext cx="10738624" cy="54878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6000"/>
              </a:lnSpc>
              <a:spcAft>
                <a:spcPts val="0"/>
              </a:spcAft>
            </a:pPr>
            <a:r>
              <a:rPr lang="ru-RU" sz="3600" b="1" u="sng" dirty="0" smtClean="0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Виды </a:t>
            </a:r>
            <a:r>
              <a:rPr lang="ru-RU" sz="3600" b="1" u="sng" dirty="0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музыкальной деятельности:</a:t>
            </a:r>
            <a:endParaRPr lang="ru-RU" sz="3600" u="sng" dirty="0">
              <a:solidFill>
                <a:srgbClr val="008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endParaRPr lang="ru-RU" sz="3200" b="1" dirty="0" smtClean="0">
              <a:solidFill>
                <a:srgbClr val="8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rgbClr val="8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200" b="1" dirty="0">
                <a:solidFill>
                  <a:srgbClr val="8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Музыкальное восприятие дошкольников. </a:t>
            </a:r>
            <a:endParaRPr lang="ru-RU" sz="3200" b="1" dirty="0">
              <a:solidFill>
                <a:srgbClr val="8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endParaRPr lang="ru-RU" sz="3200" b="1" dirty="0" smtClean="0">
              <a:solidFill>
                <a:srgbClr val="8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rgbClr val="8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200" b="1" dirty="0">
                <a:solidFill>
                  <a:srgbClr val="8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Детское музыкальное   исполнительство.</a:t>
            </a:r>
            <a:endParaRPr lang="ru-RU" sz="3200" b="1" dirty="0">
              <a:solidFill>
                <a:srgbClr val="8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rgbClr val="8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rgbClr val="8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- </a:t>
            </a:r>
            <a:r>
              <a:rPr lang="ru-RU" sz="3200" b="1" dirty="0">
                <a:solidFill>
                  <a:srgbClr val="8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Детское музыкальное творчество.</a:t>
            </a:r>
            <a:endParaRPr lang="ru-RU" sz="3200" b="1" dirty="0">
              <a:solidFill>
                <a:srgbClr val="8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rgbClr val="8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rgbClr val="8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- </a:t>
            </a:r>
            <a:r>
              <a:rPr lang="ru-RU" sz="3200" b="1" dirty="0">
                <a:solidFill>
                  <a:srgbClr val="8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Музыкально-образовательная деятельнос</a:t>
            </a:r>
            <a:r>
              <a:rPr lang="ru-RU" sz="3200" b="1" dirty="0">
                <a:solidFill>
                  <a:srgbClr val="9933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ть.</a:t>
            </a:r>
            <a:endParaRPr lang="ru-RU" sz="3200" b="1" dirty="0">
              <a:solidFill>
                <a:srgbClr val="9933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600" dirty="0">
                <a:solidFill>
                  <a:srgbClr val="CC99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3600" dirty="0">
              <a:solidFill>
                <a:srgbClr val="CC99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28592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Музыка - скачать шаблон PowerPoint бесплатно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059"/>
          <a:stretch/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3048000" y="1160110"/>
            <a:ext cx="6096000" cy="37555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05054" y="591016"/>
            <a:ext cx="10247970" cy="37807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4000" b="1" u="sng" dirty="0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Восприятие музыки</a:t>
            </a:r>
            <a:r>
              <a:rPr lang="ru-RU" sz="4000" dirty="0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3600" b="1" dirty="0">
                <a:solidFill>
                  <a:srgbClr val="66006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ведущий вид музыкальной деятельности во всех возрастных периодах дошкольного детства. Слышать, воспринимать музыку – это значит различать ее характер, следить за развитием образа: сменой интонации, настроений</a:t>
            </a:r>
            <a:r>
              <a:rPr lang="ru-RU" sz="4000" b="1" dirty="0">
                <a:solidFill>
                  <a:srgbClr val="66006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4000" b="1" dirty="0">
              <a:solidFill>
                <a:srgbClr val="660066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5367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Музыка - скачать шаблон PowerPoint бесплатно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455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1070517" y="680223"/>
            <a:ext cx="10482146" cy="375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46049" y="680223"/>
            <a:ext cx="11106614" cy="49664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ru-RU" sz="4000" b="1" u="sng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Детское музыкальное  исполнительство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rgbClr val="8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Музыкальное </a:t>
            </a:r>
            <a:r>
              <a:rPr lang="ru-RU" sz="3200" b="1" dirty="0">
                <a:solidFill>
                  <a:srgbClr val="8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исполнительство осуществляется в пении, музыкально -ритмических движениях, игре на музыкальных инструментах. Для освоения различных видов исполнительской деятельности необходимо формировать у детей определенные навыки и умения. </a:t>
            </a:r>
            <a:endParaRPr lang="ru-RU" sz="3200" b="1" dirty="0" smtClean="0">
              <a:solidFill>
                <a:srgbClr val="8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rgbClr val="8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 правило, </a:t>
            </a:r>
            <a:r>
              <a:rPr lang="ru-RU" sz="3200" b="1" dirty="0">
                <a:solidFill>
                  <a:srgbClr val="8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детское исполнительство не несет в себе ценности для других людей, но оно необходимо самим детям для дальнейшего музыкального развития.</a:t>
            </a:r>
            <a:endParaRPr lang="ru-RU" sz="3200" b="1" dirty="0">
              <a:solidFill>
                <a:srgbClr val="8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60508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Музыка - скачать шаблон PowerPoint бесплатно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662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3048000" y="1504884"/>
            <a:ext cx="6096000" cy="37555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91376" y="423746"/>
            <a:ext cx="10995102" cy="50320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600" b="1" u="sng" dirty="0">
                <a:solidFill>
                  <a:srgbClr val="CC33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Детское музыкальное творчество </a:t>
            </a:r>
            <a:endParaRPr lang="ru-RU" sz="3600" b="1" u="sng" dirty="0" smtClean="0">
              <a:solidFill>
                <a:srgbClr val="CC33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8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Детское </a:t>
            </a:r>
            <a:r>
              <a:rPr lang="ru-RU" sz="2400" b="1" dirty="0">
                <a:solidFill>
                  <a:srgbClr val="8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музыкальное творчество по природе синтетическая деятельность</a:t>
            </a:r>
            <a:r>
              <a:rPr lang="ru-RU" sz="2400" b="1" dirty="0" smtClean="0">
                <a:solidFill>
                  <a:srgbClr val="8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400" b="1" dirty="0">
                <a:solidFill>
                  <a:srgbClr val="8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Оно может проявляться во всех видах музыкальной деятельности: в пении, ритмике, игре на детских музыкальных инструментах. Музыкальное творчество важно формировать, начиная с младшего дошкольного возраста, используя посильные детям творческие задания.</a:t>
            </a:r>
            <a:r>
              <a:rPr lang="ru-RU" sz="2400" b="1" dirty="0">
                <a:solidFill>
                  <a:srgbClr val="8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Детское музыкальное творчество, как и детское исполнительство, обычно не имеет художественной ценности для окружающих людей. Оно важно для самого ребенка. Критериями его успешности является не художественная ценность музыкального образа, созданного ребенком, а наличие эмоционального содержания, выразительности самого образа и его воплощения, вариативности, оригинальности.</a:t>
            </a:r>
            <a:endParaRPr lang="ru-RU" sz="2400" b="1" dirty="0">
              <a:solidFill>
                <a:srgbClr val="8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441473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</TotalTime>
  <Words>734</Words>
  <Application>Microsoft Office PowerPoint</Application>
  <PresentationFormat>Широкоэкранный</PresentationFormat>
  <Paragraphs>93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7" baseType="lpstr">
      <vt:lpstr>Arial</vt:lpstr>
      <vt:lpstr>Calibri</vt:lpstr>
      <vt:lpstr>Calibri Light</vt:lpstr>
      <vt:lpstr>Times New Roman</vt:lpstr>
      <vt:lpstr>Тема Office</vt:lpstr>
      <vt:lpstr>«Музыка – одна из составляющих эстетического развития детей»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Музыка – одна из составляющих эстетического развития детей</dc:title>
  <dc:creator>Сергей</dc:creator>
  <cp:lastModifiedBy>Сергей</cp:lastModifiedBy>
  <cp:revision>29</cp:revision>
  <dcterms:created xsi:type="dcterms:W3CDTF">2021-11-20T10:03:06Z</dcterms:created>
  <dcterms:modified xsi:type="dcterms:W3CDTF">2021-11-20T15:52:50Z</dcterms:modified>
</cp:coreProperties>
</file>