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2" r:id="rId2"/>
    <p:sldId id="283" r:id="rId3"/>
    <p:sldId id="257" r:id="rId4"/>
    <p:sldId id="277" r:id="rId5"/>
    <p:sldId id="276" r:id="rId6"/>
    <p:sldId id="274" r:id="rId7"/>
    <p:sldId id="273" r:id="rId8"/>
    <p:sldId id="275" r:id="rId9"/>
    <p:sldId id="278" r:id="rId10"/>
    <p:sldId id="279" r:id="rId11"/>
    <p:sldId id="280" r:id="rId12"/>
    <p:sldId id="285" r:id="rId13"/>
    <p:sldId id="260" r:id="rId14"/>
    <p:sldId id="281" r:id="rId15"/>
    <p:sldId id="261" r:id="rId16"/>
    <p:sldId id="284" r:id="rId17"/>
    <p:sldId id="286" r:id="rId18"/>
    <p:sldId id="287" r:id="rId19"/>
    <p:sldId id="288" r:id="rId20"/>
    <p:sldId id="263" r:id="rId21"/>
    <p:sldId id="264" r:id="rId22"/>
    <p:sldId id="265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34" autoAdjust="0"/>
    <p:restoredTop sz="94624" autoAdjust="0"/>
  </p:normalViewPr>
  <p:slideViewPr>
    <p:cSldViewPr>
      <p:cViewPr varScale="1">
        <p:scale>
          <a:sx n="65" d="100"/>
          <a:sy n="65" d="100"/>
        </p:scale>
        <p:origin x="-144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gi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8"/>
            <a:ext cx="7886728" cy="3643338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ПМ 01 Техническое обслуживание и ремонт автотранспортных средств </a:t>
            </a:r>
            <a:br>
              <a:rPr lang="ru-RU" sz="32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МДК 01.06 Техническое обслуживание и ремонт шасси автомобилей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000" b="1" dirty="0" smtClean="0"/>
              <a:t>Специальность 23.02.07 Техническое обслуживание и ремонт двигателей, систем и агрегатов автомобилей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b="1" dirty="0" smtClean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38" y="4143380"/>
            <a:ext cx="7215238" cy="1614502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Практическая работа 1. 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Удаление воздуха из гидропривода выключения сцепления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74638"/>
            <a:ext cx="4286280" cy="1011222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Рабочий цилиндр сцепления 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500174"/>
            <a:ext cx="3071834" cy="4929222"/>
          </a:xfrm>
        </p:spPr>
        <p:txBody>
          <a:bodyPr>
            <a:normAutofit fontScale="70000" lnSpcReduction="20000"/>
          </a:bodyPr>
          <a:lstStyle/>
          <a:p>
            <a:pPr marL="0" indent="354013">
              <a:buNone/>
            </a:pPr>
            <a:r>
              <a:rPr lang="ru-RU" b="1" dirty="0" smtClean="0"/>
              <a:t>Рабочий цилиндр сцепления газели</a:t>
            </a:r>
            <a:r>
              <a:rPr lang="ru-RU" dirty="0" smtClean="0"/>
              <a:t>  устанавливается на кронштейне, который расположен на картере сцепления и упирается толкателем в вилку сцепления. </a:t>
            </a:r>
          </a:p>
          <a:p>
            <a:pPr marL="0" indent="354013">
              <a:buNone/>
            </a:pPr>
            <a:r>
              <a:rPr lang="ru-RU" dirty="0" smtClean="0"/>
              <a:t>Для того что бы удалить из привода воздух на рабочем цилиндре нужно ввернуть клапан 2, который закрывается резиновым колпачком.</a:t>
            </a:r>
          </a:p>
          <a:p>
            <a:endParaRPr lang="ru-RU" dirty="0"/>
          </a:p>
        </p:txBody>
      </p:sp>
      <p:pic>
        <p:nvPicPr>
          <p:cNvPr id="4" name="Рисунок 3" descr="https://automobile-zip.ru/wp-content/uploads/9/5/9/959cfd91035fab29f9168a55b61b7abc.jpe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8992" y="2401869"/>
            <a:ext cx="5429256" cy="4456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0" name="Picture 4" descr="https://detaligaz63.ru/product14847/4_270x180.jpg"/>
          <p:cNvPicPr>
            <a:picLocks noChangeAspect="1" noChangeArrowheads="1"/>
          </p:cNvPicPr>
          <p:nvPr/>
        </p:nvPicPr>
        <p:blipFill>
          <a:blip r:embed="rId3"/>
          <a:srcRect l="11321" t="31132" r="9434" b="6604"/>
          <a:stretch>
            <a:fillRect/>
          </a:stretch>
        </p:blipFill>
        <p:spPr bwMode="auto">
          <a:xfrm>
            <a:off x="4643438" y="428604"/>
            <a:ext cx="3786214" cy="19832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6" name="Picture 4" descr="https://www.shop.volteh.ru/upload/iblock/487/487ab9364fcf05755d8823db8cd1a30a.jpeg"/>
          <p:cNvPicPr>
            <a:picLocks noChangeAspect="1" noChangeArrowheads="1"/>
          </p:cNvPicPr>
          <p:nvPr/>
        </p:nvPicPr>
        <p:blipFill>
          <a:blip r:embed="rId2" cstate="print"/>
          <a:srcRect t="12538" r="18503"/>
          <a:stretch>
            <a:fillRect/>
          </a:stretch>
        </p:blipFill>
        <p:spPr bwMode="auto">
          <a:xfrm>
            <a:off x="5825394" y="0"/>
            <a:ext cx="3318606" cy="2671145"/>
          </a:xfrm>
          <a:prstGeom prst="rect">
            <a:avLst/>
          </a:prstGeom>
          <a:noFill/>
        </p:spPr>
      </p:pic>
      <p:pic>
        <p:nvPicPr>
          <p:cNvPr id="33802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2071678"/>
            <a:ext cx="1438275" cy="455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2" descr="https://konspekta.net/lektsianew/baza5/1281774154597.files/image083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14810" y="2786058"/>
            <a:ext cx="2152664" cy="342902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186370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Вилка и выжимной подшипник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3328982" cy="4525963"/>
          </a:xfrm>
        </p:spPr>
        <p:txBody>
          <a:bodyPr>
            <a:normAutofit fontScale="70000" lnSpcReduction="20000"/>
          </a:bodyPr>
          <a:lstStyle/>
          <a:p>
            <a:pPr marL="0" indent="354013" algn="just">
              <a:buNone/>
            </a:pPr>
            <a:r>
              <a:rPr lang="ru-RU" dirty="0" smtClean="0"/>
              <a:t>Вилка и выжимной подшипник с отводкой являются механической частью гидропривода выключения сцепления.</a:t>
            </a:r>
          </a:p>
          <a:p>
            <a:pPr marL="0" indent="354013" algn="just">
              <a:buNone/>
            </a:pPr>
            <a:r>
              <a:rPr lang="ru-RU" dirty="0" smtClean="0"/>
              <a:t> Вилка устанавливается на опоре в картере сцепления, подшипник с отводкой на втулке передней крышки коробки перемены передач.</a:t>
            </a:r>
            <a:endParaRPr lang="ru-RU" dirty="0"/>
          </a:p>
        </p:txBody>
      </p:sp>
      <p:pic>
        <p:nvPicPr>
          <p:cNvPr id="33799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929454" y="3643314"/>
            <a:ext cx="1713023" cy="14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3" name="Прямая соединительная линия 12"/>
          <p:cNvCxnSpPr/>
          <p:nvPr/>
        </p:nvCxnSpPr>
        <p:spPr>
          <a:xfrm rot="5400000">
            <a:off x="4822033" y="3250405"/>
            <a:ext cx="1428760" cy="2143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 flipH="1" flipV="1">
            <a:off x="4857755" y="5572141"/>
            <a:ext cx="1285883" cy="2857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57232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Признаки </a:t>
            </a:r>
            <a:r>
              <a:rPr lang="ru-RU" sz="3600" b="1" dirty="0" err="1" smtClean="0">
                <a:solidFill>
                  <a:srgbClr val="FF0000"/>
                </a:solidFill>
              </a:rPr>
              <a:t>завоздушенности</a:t>
            </a:r>
            <a:r>
              <a:rPr lang="ru-RU" sz="3600" b="1" dirty="0" smtClean="0">
                <a:solidFill>
                  <a:srgbClr val="FF0000"/>
                </a:solidFill>
              </a:rPr>
              <a:t> системы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928670"/>
            <a:ext cx="8572560" cy="5786478"/>
          </a:xfrm>
        </p:spPr>
        <p:txBody>
          <a:bodyPr>
            <a:normAutofit fontScale="55000" lnSpcReduction="20000"/>
          </a:bodyPr>
          <a:lstStyle/>
          <a:p>
            <a:pPr marL="0" indent="354013" algn="just" fontAlgn="base">
              <a:buNone/>
            </a:pPr>
            <a:r>
              <a:rPr lang="ru-RU" sz="3600" dirty="0" smtClean="0"/>
              <a:t>Наличие воздуха в приводе выключения сцеплении важно своевременно определить, это можно сделать по следующим характерным признакам:</a:t>
            </a:r>
          </a:p>
          <a:p>
            <a:pPr marL="0" lvl="0" indent="354013" algn="just" fontAlgn="base">
              <a:buNone/>
            </a:pPr>
            <a:r>
              <a:rPr lang="ru-RU" sz="3600" dirty="0" smtClean="0"/>
              <a:t>1. </a:t>
            </a:r>
            <a:r>
              <a:rPr lang="ru-RU" sz="3600" b="1" i="1" dirty="0" smtClean="0"/>
              <a:t>Чрезмерно легкое нажатие педали сцепления. </a:t>
            </a:r>
            <a:r>
              <a:rPr lang="ru-RU" sz="3600" dirty="0" smtClean="0"/>
              <a:t>При этом скорость включается нормально или с необходимостью создания дополнительного усилия, явной вибрацией/хрустом. Иногда появляется сильный удар в руку. После повторного срабатывания педали все включается без проблем.</a:t>
            </a:r>
          </a:p>
          <a:p>
            <a:pPr marL="0" lvl="0" indent="354013" algn="just" fontAlgn="base">
              <a:buNone/>
            </a:pPr>
            <a:r>
              <a:rPr lang="ru-RU" sz="3600" dirty="0" smtClean="0"/>
              <a:t>2</a:t>
            </a:r>
            <a:r>
              <a:rPr lang="ru-RU" sz="3600" b="1" i="1" dirty="0" smtClean="0"/>
              <a:t>. Сцепление выжимается легко, но переключить скорость уже не получается.</a:t>
            </a:r>
          </a:p>
          <a:p>
            <a:pPr marL="0" lvl="0" indent="354013" algn="just" fontAlgn="base">
              <a:buNone/>
            </a:pPr>
            <a:r>
              <a:rPr lang="ru-RU" sz="3600" b="1" i="1" dirty="0" smtClean="0"/>
              <a:t>3. Педаль после нажатия не возвращается к первоначальной позиции. </a:t>
            </a:r>
            <a:r>
              <a:rPr lang="ru-RU" sz="3600" dirty="0" smtClean="0"/>
              <a:t>В таком случае причиной может быть поломка возвратной пружины, к примеру, ее повреждение. Но возможна и другая ситуация, когда в жидкости есть воздух. При надавливании он выходит и педаль продолжает проваливаться, хотя ранее казалось, что она выжата до упора.</a:t>
            </a:r>
          </a:p>
          <a:p>
            <a:pPr marL="0" lvl="0" indent="354013" algn="just" fontAlgn="base">
              <a:buNone/>
            </a:pPr>
            <a:r>
              <a:rPr lang="ru-RU" sz="3600" b="1" i="1" dirty="0" smtClean="0"/>
              <a:t>4. Повышение уровня жидкости в бачке. </a:t>
            </a:r>
            <a:r>
              <a:rPr lang="ru-RU" sz="3600" dirty="0" smtClean="0"/>
              <a:t>Если рабочий состав всегда был на одном уровне или постепенно уменьшался, это не является проблемой. Если же происходит обратная ситуация, и уровень увеличивается, это свидетельствует о появлении воздуха и необходимости прокачки.</a:t>
            </a:r>
          </a:p>
          <a:p>
            <a:pPr marL="0" indent="354013" algn="just" fontAlgn="base">
              <a:buNone/>
            </a:pPr>
            <a:r>
              <a:rPr lang="ru-RU" sz="3600" dirty="0" smtClean="0"/>
              <a:t>Также обратите внимание, что явно потемневшая жидкость в бачке указывает на то, что одна, а может быть несколько манжет в системе, работают на пределе и возможно вскоре будут проблемы с </a:t>
            </a:r>
            <a:r>
              <a:rPr lang="ru-RU" sz="3600" dirty="0" err="1" smtClean="0"/>
              <a:t>завоздушенностью</a:t>
            </a:r>
            <a:r>
              <a:rPr lang="ru-RU" sz="3600" dirty="0" smtClean="0"/>
              <a:t> системы.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82726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Удаление воздуха из системы гидропривода выключения сцепления</a:t>
            </a:r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071678"/>
            <a:ext cx="4900618" cy="3643338"/>
          </a:xfrm>
        </p:spPr>
        <p:txBody>
          <a:bodyPr>
            <a:normAutofit fontScale="77500" lnSpcReduction="20000"/>
          </a:bodyPr>
          <a:lstStyle/>
          <a:p>
            <a:pPr marL="0" indent="354013" algn="just">
              <a:buNone/>
            </a:pPr>
            <a:r>
              <a:rPr lang="ru-RU" i="1" dirty="0" smtClean="0"/>
              <a:t>Сцепление на газель нуждается в замене гидравлической жидкости как минимум 1 раз в 2 года, ведь она гигроскопична, что служит образованию ржавчины в системе.</a:t>
            </a:r>
          </a:p>
          <a:p>
            <a:pPr marL="0" indent="354013" algn="just">
              <a:buNone/>
            </a:pPr>
            <a:r>
              <a:rPr lang="ru-RU" dirty="0" smtClean="0"/>
              <a:t>Работу выполняют два человека.</a:t>
            </a:r>
            <a:endParaRPr lang="ru-RU" b="1" i="1" dirty="0" smtClean="0"/>
          </a:p>
          <a:p>
            <a:pPr marL="0" indent="354013">
              <a:buNone/>
            </a:pPr>
            <a:r>
              <a:rPr lang="ru-RU" dirty="0" smtClean="0"/>
              <a:t>1.  Заполнить бачёк главного цилиндра до отметки «мах»;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5934670"/>
            <a:ext cx="878687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 smtClean="0"/>
              <a:t>Гигроскопи́чность</a:t>
            </a:r>
            <a:r>
              <a:rPr lang="ru-RU" dirty="0" smtClean="0"/>
              <a:t> — способность некоторых веществ поглощать водяные пары из воздуха. Примерами </a:t>
            </a:r>
            <a:r>
              <a:rPr lang="ru-RU" b="1" dirty="0" smtClean="0"/>
              <a:t>гигроскопичных</a:t>
            </a:r>
            <a:r>
              <a:rPr lang="ru-RU" dirty="0" smtClean="0"/>
              <a:t> веществ являются: мёд, этанол, метанол, глицерин.</a:t>
            </a:r>
            <a:endParaRPr lang="ru-RU" dirty="0"/>
          </a:p>
        </p:txBody>
      </p:sp>
      <p:pic>
        <p:nvPicPr>
          <p:cNvPr id="5" name="Рисунок 4" descr="Прокачка гидропривода сцепления и замена рабочей жидкости в газели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4942" y="2214555"/>
            <a:ext cx="3714744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257676" cy="114300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Удаление воздуха из системы гидропривода выключения сцепления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4400552" cy="4972071"/>
          </a:xfrm>
        </p:spPr>
        <p:txBody>
          <a:bodyPr>
            <a:normAutofit fontScale="77500" lnSpcReduction="20000"/>
          </a:bodyPr>
          <a:lstStyle/>
          <a:p>
            <a:pPr marL="0" indent="354013">
              <a:buNone/>
            </a:pPr>
            <a:r>
              <a:rPr lang="ru-RU" dirty="0" smtClean="0"/>
              <a:t>2. Снимаем защитный колпачок со штуцера перепускного клапана рабочего цилиндра гидропривода …</a:t>
            </a:r>
          </a:p>
          <a:p>
            <a:pPr marL="0" indent="354013">
              <a:buNone/>
            </a:pPr>
            <a:r>
              <a:rPr lang="ru-RU" dirty="0" smtClean="0"/>
              <a:t>3. … надеть резиновый шланг …</a:t>
            </a:r>
          </a:p>
          <a:p>
            <a:pPr marL="0" indent="354013">
              <a:buNone/>
            </a:pPr>
            <a:r>
              <a:rPr lang="ru-RU" dirty="0" smtClean="0"/>
              <a:t>4. … другой конец шланга опустить в сосуд с тормозной жидкостью;</a:t>
            </a:r>
          </a:p>
          <a:p>
            <a:pPr marL="0" indent="354013">
              <a:buNone/>
            </a:pPr>
            <a:r>
              <a:rPr lang="ru-RU" dirty="0" smtClean="0"/>
              <a:t>5. Нажать на педаль сцепления 4-5 раз  с интервалом 1-2 с, после чего удерживаем педаль нажатой; </a:t>
            </a:r>
          </a:p>
          <a:p>
            <a:pPr marL="0" indent="354013"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Прокачка гидропривода сцепления и замена рабочей жидкости в газели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2" y="285728"/>
            <a:ext cx="3714776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Прокачка гидропривода сцепления и замена рабочей жидкости в газели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4" y="3071810"/>
            <a:ext cx="3357586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>
              <a:rot lat="0" lon="0" rev="16200000"/>
            </a:camera>
            <a:lightRig rig="threePt" dir="t"/>
          </a:scene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57158" y="571480"/>
            <a:ext cx="8572560" cy="6072230"/>
          </a:xfrm>
        </p:spPr>
        <p:txBody>
          <a:bodyPr>
            <a:normAutofit fontScale="70000" lnSpcReduction="20000"/>
          </a:bodyPr>
          <a:lstStyle/>
          <a:p>
            <a:pPr marL="0" indent="354013" algn="just">
              <a:buNone/>
            </a:pPr>
            <a:r>
              <a:rPr lang="ru-RU" dirty="0" smtClean="0"/>
              <a:t>6. Ключом «на 10» отворачиваем штуцер перепускного клапана на </a:t>
            </a:r>
            <a:r>
              <a:rPr lang="ru-RU" sz="3800" dirty="0" smtClean="0"/>
              <a:t>⅓ – ½ </a:t>
            </a:r>
            <a:r>
              <a:rPr lang="ru-RU" dirty="0" smtClean="0"/>
              <a:t>оборота. При этом часть рабочей жидкости и пузырьки воздуха вытесняются в емкость, а педаль сцепления опускается </a:t>
            </a:r>
            <a:r>
              <a:rPr lang="en-US" dirty="0" smtClean="0"/>
              <a:t>“</a:t>
            </a:r>
            <a:r>
              <a:rPr lang="ru-RU" dirty="0" smtClean="0"/>
              <a:t>до пола</a:t>
            </a:r>
            <a:r>
              <a:rPr lang="en-US" dirty="0" smtClean="0"/>
              <a:t>”</a:t>
            </a:r>
            <a:r>
              <a:rPr lang="ru-RU" dirty="0" smtClean="0"/>
              <a:t>;</a:t>
            </a:r>
          </a:p>
          <a:p>
            <a:pPr marL="0" indent="354013" algn="just">
              <a:buNone/>
            </a:pPr>
            <a:r>
              <a:rPr lang="ru-RU" dirty="0" smtClean="0"/>
              <a:t>7.  Не отпуская педаль, заворачиваем штуцер перепускного клапана (закрутить клапан с усилием в 5-7 Н·м (0,5-0,7 кгс·м) и после отпустить педаль сцепления;</a:t>
            </a:r>
          </a:p>
          <a:p>
            <a:pPr marL="0" indent="354013" algn="just">
              <a:buNone/>
            </a:pPr>
            <a:r>
              <a:rPr lang="ru-RU" dirty="0" smtClean="0"/>
              <a:t>8.  Повторить данные операции столько раз, пока жидкость не будет выходить без воздуха (пузырьков);</a:t>
            </a:r>
          </a:p>
          <a:p>
            <a:pPr marL="0" indent="354013" algn="just">
              <a:buNone/>
            </a:pPr>
            <a:r>
              <a:rPr lang="ru-RU" dirty="0" smtClean="0"/>
              <a:t>9.  После окончания прокачки и надеть обратно защитный колпачок.</a:t>
            </a:r>
          </a:p>
          <a:p>
            <a:pPr marL="0" indent="354013" algn="just">
              <a:buNone/>
            </a:pPr>
            <a:r>
              <a:rPr lang="ru-RU" i="1" dirty="0" smtClean="0"/>
              <a:t>При выполнении операции постоянно следим за уровнем рабочей жидкости в бачке главного цилиндра и при необходимости доливаем ее.</a:t>
            </a:r>
          </a:p>
          <a:p>
            <a:pPr marL="0" indent="354013" algn="just">
              <a:buNone/>
            </a:pPr>
            <a:r>
              <a:rPr lang="ru-RU" dirty="0" smtClean="0"/>
              <a:t>Для полной замены рабочей жидкости, отворачиваем штуцер перепускного клапана и нажимаем на педаль сцепления до тех пор, пока рабочая жидкости не перестанет вытекать из шланга.</a:t>
            </a:r>
          </a:p>
          <a:p>
            <a:pPr marL="0" indent="354013" algn="just">
              <a:buNone/>
            </a:pPr>
            <a:r>
              <a:rPr lang="ru-RU" dirty="0" smtClean="0"/>
              <a:t>Заворачиваем штуцер перепускного клапана и заливаем, свежую рабочую жидкость в бачок главного цилиндра до метки «МАХ», после чего прокачиваем гидропривод, как было указано выше.</a:t>
            </a:r>
          </a:p>
          <a:p>
            <a:pPr marL="0" indent="354013" algn="just">
              <a:buNone/>
            </a:pPr>
            <a:endParaRPr lang="ru-RU" i="1" dirty="0" smtClean="0"/>
          </a:p>
          <a:p>
            <a:pPr marL="0" indent="354013">
              <a:buNone/>
            </a:pPr>
            <a:endParaRPr lang="ru-RU" i="1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Установка для замены тормозной жидкости Модель КС-122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928670"/>
            <a:ext cx="4142592" cy="369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928670"/>
            <a:ext cx="4124325" cy="317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3857628"/>
            <a:ext cx="2286016" cy="12005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Прямоугольник 9"/>
          <p:cNvSpPr/>
          <p:nvPr/>
        </p:nvSpPr>
        <p:spPr>
          <a:xfrm>
            <a:off x="285720" y="5072074"/>
            <a:ext cx="864399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/>
              <a:t>1. Корпус установки; 2. Крышка бака новой жидкости; 3. Канистра сбора старой жидкости; 4. Манометр; 5. Регулятор давления; 6. Переключатель «НАПОР – ОТКАЧКА»; 7. Предохранитель; 8. Шланг «Насос – бачок»; 9. Краник; 10. Шланг «Насос – канистра/бак»; 11. Удлинитель шланга; 12. Адаптер бачка; 13. Адаптер штуцера; 14. Провод питания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Удаление воздуха из гидропривода с использованием установки КС-122 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471873"/>
          </a:xfrm>
        </p:spPr>
        <p:txBody>
          <a:bodyPr>
            <a:normAutofit fontScale="70000" lnSpcReduction="20000"/>
          </a:bodyPr>
          <a:lstStyle/>
          <a:p>
            <a:pPr marL="0" indent="354013">
              <a:buNone/>
            </a:pPr>
            <a:r>
              <a:rPr lang="ru-RU" dirty="0" smtClean="0"/>
              <a:t>Установка подключается «крокодилами» провода питания (14) к аккумулятору обслуживаемого автомобиля, клемма красного цвета подключается к положительной клемме батареи, клемма черного цвета на корпус автомобиля.</a:t>
            </a:r>
          </a:p>
          <a:p>
            <a:pPr marL="0" indent="354013">
              <a:buNone/>
            </a:pPr>
            <a:r>
              <a:rPr lang="ru-RU" dirty="0" smtClean="0"/>
              <a:t>1.  Установите  установку  на  инструментальную  тележку  рядом  с обслуживаемым автомобилем.</a:t>
            </a:r>
          </a:p>
          <a:p>
            <a:pPr marL="0" indent="354013">
              <a:buNone/>
            </a:pPr>
            <a:r>
              <a:rPr lang="ru-RU" dirty="0" smtClean="0"/>
              <a:t>2.  Заполните бак установки тормозной жидкостью в количестве, необходимым для обслуживания автомобиля.</a:t>
            </a:r>
          </a:p>
          <a:p>
            <a:pPr marL="0" indent="354013">
              <a:buNone/>
            </a:pPr>
            <a:r>
              <a:rPr lang="ru-RU" dirty="0" smtClean="0"/>
              <a:t>3.  Подсоедините  провода  питания  (14)  установки  к  аккумулятору обслуживаемого  автомобиля,  переключатель  в  среднем  положении, выключено.</a:t>
            </a:r>
          </a:p>
          <a:p>
            <a:endParaRPr lang="ru-RU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4864706"/>
            <a:ext cx="4714908" cy="19932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4876" y="274638"/>
            <a:ext cx="3971924" cy="1797040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Удаление воздуха из гидропривода с использованием установки КС-122 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85728"/>
            <a:ext cx="4500594" cy="6357982"/>
          </a:xfrm>
        </p:spPr>
        <p:txBody>
          <a:bodyPr>
            <a:noAutofit/>
          </a:bodyPr>
          <a:lstStyle/>
          <a:p>
            <a:pPr marL="0" indent="354013">
              <a:spcBef>
                <a:spcPts val="0"/>
              </a:spcBef>
              <a:buNone/>
            </a:pPr>
            <a:r>
              <a:rPr lang="ru-RU" sz="1900" dirty="0" smtClean="0"/>
              <a:t>5.  Отсоедините шланг (10) от канистры сбора старой жидкости и подсоедините его к штуцеру на установке. Долейте в бачок тормозной системы автомобиля новой жидкости, переключив переключатель в положение «НАПОР». При достижении на баке установки уровня «МАХ», переведите переключатель в среднее положение. Закройте краник на шланге (8), отсоедините удлинитель.</a:t>
            </a:r>
          </a:p>
          <a:p>
            <a:pPr marL="0" indent="354013">
              <a:spcBef>
                <a:spcPts val="0"/>
              </a:spcBef>
              <a:buNone/>
            </a:pPr>
            <a:r>
              <a:rPr lang="ru-RU" sz="1900" dirty="0" smtClean="0"/>
              <a:t>6.  Установите  на  бачок  адаптер  (12)  соответствующего  размера  и зафиксируйте его с помощью цепочки из комплекта установки.</a:t>
            </a:r>
          </a:p>
          <a:p>
            <a:pPr marL="0" indent="354013">
              <a:spcBef>
                <a:spcPts val="0"/>
              </a:spcBef>
              <a:buNone/>
            </a:pPr>
            <a:r>
              <a:rPr lang="ru-RU" sz="1900" dirty="0" smtClean="0"/>
              <a:t>7.  Подсоедините к адаптеру шланг (8). Переведите переключатель в положение «НАПОР», установите регулятором необходимое давление.</a:t>
            </a:r>
          </a:p>
          <a:p>
            <a:pPr marL="0" indent="354013">
              <a:spcBef>
                <a:spcPts val="0"/>
              </a:spcBef>
              <a:buNone/>
            </a:pPr>
            <a:r>
              <a:rPr lang="ru-RU" sz="1900" dirty="0" smtClean="0"/>
              <a:t>8. Плавно откройте краник на шланге (8) и убедитесь, в герметичности соединений адаптера.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2428868"/>
            <a:ext cx="3936291" cy="3643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Удаление воздуха из гидропривода с использованием установки КС-122 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7"/>
            <a:ext cx="8229600" cy="5357850"/>
          </a:xfrm>
        </p:spPr>
        <p:txBody>
          <a:bodyPr>
            <a:normAutofit fontScale="55000" lnSpcReduction="20000"/>
          </a:bodyPr>
          <a:lstStyle/>
          <a:p>
            <a:pPr marL="0" indent="354013">
              <a:buNone/>
            </a:pPr>
            <a:r>
              <a:rPr lang="ru-RU" dirty="0" smtClean="0"/>
              <a:t>9.  Поднимите обслуживаемый автомобиль на подъёмнике.</a:t>
            </a:r>
          </a:p>
          <a:p>
            <a:pPr marL="0" indent="354013">
              <a:buNone/>
            </a:pPr>
            <a:r>
              <a:rPr lang="ru-RU" dirty="0" smtClean="0"/>
              <a:t>10.  Подсоединяйте адаптер штуцера (13) к штуцеру прокачки сначала на главном цилиндре (при наличии). </a:t>
            </a:r>
          </a:p>
          <a:p>
            <a:pPr marL="0" indent="354013">
              <a:buNone/>
            </a:pPr>
            <a:r>
              <a:rPr lang="ru-RU" dirty="0" smtClean="0"/>
              <a:t>Откройте штуцер прокачки и следите, как из системы выходит тормозная жидкость с пузырьками воздуха. Установка при этом будет поддерживать давление в системе, и выдавливать старую тормозную жидкость новой.</a:t>
            </a:r>
          </a:p>
          <a:p>
            <a:pPr marL="0" indent="354013">
              <a:buNone/>
            </a:pPr>
            <a:r>
              <a:rPr lang="ru-RU" dirty="0" smtClean="0"/>
              <a:t>11.  Убедившись, что весь воздух удален (отсутствие пузырьков воздуха), закройте штуцер прокачки.</a:t>
            </a:r>
          </a:p>
          <a:p>
            <a:pPr marL="0" indent="354013">
              <a:buNone/>
            </a:pPr>
            <a:r>
              <a:rPr lang="ru-RU" dirty="0" smtClean="0"/>
              <a:t>Отсоедините адаптер штуцера и перейдите к штуцеру прокачки сначала на рабочем цилиндре. Повторить процедуру.</a:t>
            </a:r>
          </a:p>
          <a:p>
            <a:pPr marL="0" indent="354013">
              <a:buNone/>
            </a:pPr>
            <a:r>
              <a:rPr lang="ru-RU" dirty="0" smtClean="0"/>
              <a:t>Следите за уровнем новой жидкости в баке установки. Если жидкость закончится, установка сама отключится и раздастся звуковой сигнал.</a:t>
            </a:r>
          </a:p>
          <a:p>
            <a:pPr marL="0" indent="354013">
              <a:buNone/>
            </a:pPr>
            <a:r>
              <a:rPr lang="ru-RU" dirty="0" smtClean="0"/>
              <a:t>Закончив  процесс  замены,  переведите  переключатель  в  среднее положение. Давление постепенно снизится. Для ускорения сброса давления кратковременно переведите переключатель в положение «ОТКАЧКА».</a:t>
            </a:r>
          </a:p>
          <a:p>
            <a:pPr marL="0" indent="354013">
              <a:buNone/>
            </a:pPr>
            <a:r>
              <a:rPr lang="ru-RU" dirty="0" smtClean="0"/>
              <a:t>17.  Снимите адаптер (12) с бачка автомобиля.</a:t>
            </a:r>
          </a:p>
          <a:p>
            <a:pPr marL="0" indent="354013">
              <a:buNone/>
            </a:pPr>
            <a:r>
              <a:rPr lang="ru-RU" dirty="0" smtClean="0"/>
              <a:t>18.  Отрегулируйте уровень жидкости в бачке автомобиля. Откачайте излишки или долейте.</a:t>
            </a:r>
          </a:p>
          <a:p>
            <a:pPr marL="0" indent="354013">
              <a:buNone/>
            </a:pPr>
            <a:r>
              <a:rPr lang="ru-RU" dirty="0" smtClean="0"/>
              <a:t>19.  Установите штатную крышку на бачок главного цилиндра системы, отсоедините провода питания. Процесс замены завершен.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Цель и планируемые результаты освоения </a:t>
            </a:r>
            <a:endParaRPr lang="ru-RU" dirty="0" smtClean="0">
              <a:solidFill>
                <a:srgbClr val="FF0000"/>
              </a:solidFill>
            </a:endParaRPr>
          </a:p>
        </p:txBody>
      </p:sp>
      <p:sp>
        <p:nvSpPr>
          <p:cNvPr id="14338" name="Содержимое 2"/>
          <p:cNvSpPr>
            <a:spLocks noGrp="1"/>
          </p:cNvSpPr>
          <p:nvPr>
            <p:ph idx="1"/>
          </p:nvPr>
        </p:nvSpPr>
        <p:spPr>
          <a:xfrm>
            <a:off x="500034" y="1600200"/>
            <a:ext cx="8358216" cy="4186254"/>
          </a:xfrm>
        </p:spPr>
        <p:txBody>
          <a:bodyPr rtlCol="0">
            <a:normAutofit/>
          </a:bodyPr>
          <a:lstStyle/>
          <a:p>
            <a:pPr marL="0" indent="360363" algn="just">
              <a:buNone/>
            </a:pPr>
            <a:endParaRPr lang="ru-RU" dirty="0" smtClean="0"/>
          </a:p>
          <a:p>
            <a:pPr marL="0" indent="360363" algn="just">
              <a:buNone/>
            </a:pPr>
            <a:r>
              <a:rPr lang="ru-RU" dirty="0" smtClean="0"/>
              <a:t>Овладение обучающимися видом профессиональной деятельности (ВПД) </a:t>
            </a:r>
            <a:r>
              <a:rPr lang="ru-RU" b="1" dirty="0" smtClean="0"/>
              <a:t>Техническое обслуживание и ремонт автотранспортных средств, </a:t>
            </a:r>
            <a:r>
              <a:rPr lang="ru-RU" dirty="0" smtClean="0"/>
              <a:t>в том</a:t>
            </a:r>
            <a:r>
              <a:rPr lang="ru-RU" b="1" dirty="0" smtClean="0"/>
              <a:t> </a:t>
            </a:r>
            <a:r>
              <a:rPr lang="ru-RU" dirty="0" smtClean="0"/>
              <a:t>числе профессиональными (ПК 3.1-3.3</a:t>
            </a:r>
            <a:r>
              <a:rPr lang="ru-RU" dirty="0" smtClean="0"/>
              <a:t>),  </a:t>
            </a:r>
            <a:r>
              <a:rPr lang="ru-RU" dirty="0" smtClean="0"/>
              <a:t>общими (</a:t>
            </a:r>
            <a:r>
              <a:rPr lang="ru-RU" i="1" dirty="0" smtClean="0"/>
              <a:t>ОК 2; ОК 4; ОК 9</a:t>
            </a:r>
            <a:r>
              <a:rPr lang="ru-RU" dirty="0" smtClean="0"/>
              <a:t>) </a:t>
            </a:r>
            <a:r>
              <a:rPr lang="ru-RU" dirty="0" smtClean="0"/>
              <a:t>и личностными (ЛР-13, 14) компетенциями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ПРЕДУПРЕЖДЕНИЕ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ru-RU" b="1" dirty="0" smtClean="0"/>
              <a:t>Не допускается доливать, выпущенную при прокачке жидкость доливать обратно в бачок во время прокачки. Такую жидкость можно заливать только после того как она отстоится течение суток и полностью уйдут пузыри воздуха!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5" y="214290"/>
            <a:ext cx="8229600" cy="1285876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Карта технологического процесса: Удаление воздуха из системы гидропривода выключения сцепления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614353"/>
          </a:xfrm>
        </p:spPr>
        <p:txBody>
          <a:bodyPr>
            <a:normAutofit fontScale="85000" lnSpcReduction="20000"/>
          </a:bodyPr>
          <a:lstStyle/>
          <a:p>
            <a:pPr marL="0" lvl="0" indent="0">
              <a:buNone/>
            </a:pPr>
            <a:r>
              <a:rPr lang="ru-RU" sz="2400" dirty="0" smtClean="0"/>
              <a:t>Исполнитель: Слесарь по ремонту автомобилей, водитель</a:t>
            </a:r>
            <a:br>
              <a:rPr lang="ru-RU" sz="2400" dirty="0" smtClean="0"/>
            </a:br>
            <a:r>
              <a:rPr lang="ru-RU" sz="2400" dirty="0" smtClean="0"/>
              <a:t>Оборудование, инструмент, приспособления: </a:t>
            </a:r>
            <a:r>
              <a:rPr lang="ru-RU" sz="2400" dirty="0" smtClean="0">
                <a:cs typeface="Times New Roman" pitchFamily="18" charset="0"/>
              </a:rPr>
              <a:t>Ключ </a:t>
            </a:r>
            <a:r>
              <a:rPr lang="en-US" sz="2400" dirty="0" smtClean="0">
                <a:cs typeface="Times New Roman" pitchFamily="18" charset="0"/>
              </a:rPr>
              <a:t>S</a:t>
            </a:r>
            <a:r>
              <a:rPr lang="ru-RU" sz="2400" dirty="0" smtClean="0">
                <a:cs typeface="Times New Roman" pitchFamily="18" charset="0"/>
              </a:rPr>
              <a:t> = 10 мм, …</a:t>
            </a:r>
          </a:p>
        </p:txBody>
      </p:sp>
      <p:graphicFrame>
        <p:nvGraphicFramePr>
          <p:cNvPr id="4" name="Group 32"/>
          <p:cNvGraphicFramePr>
            <a:graphicFrameLocks/>
          </p:cNvGraphicFramePr>
          <p:nvPr/>
        </p:nvGraphicFramePr>
        <p:xfrm>
          <a:off x="214282" y="2193357"/>
          <a:ext cx="8643998" cy="4487437"/>
        </p:xfrm>
        <a:graphic>
          <a:graphicData uri="http://schemas.openxmlformats.org/drawingml/2006/table">
            <a:tbl>
              <a:tblPr/>
              <a:tblGrid>
                <a:gridCol w="2645595"/>
                <a:gridCol w="2212499"/>
                <a:gridCol w="3785904"/>
              </a:tblGrid>
              <a:tr h="119712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Переход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66675" marR="66675" marT="66675" marB="6667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Оборудование, инструменты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и приспособления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66675" marR="66675" marT="66675" marB="6667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Технические условия</a:t>
                      </a:r>
                    </a:p>
                  </a:txBody>
                  <a:tcPr marL="66675" marR="66675" marT="66675" marB="6667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4211">
                <a:tc gridSpan="3">
                  <a:txBody>
                    <a:bodyPr/>
                    <a:lstStyle/>
                    <a:p>
                      <a:pPr marL="0" indent="354013" algn="just">
                        <a:buNone/>
                      </a:pPr>
                      <a:r>
                        <a:rPr lang="ru-RU" dirty="0" smtClean="0">
                          <a:latin typeface="+mn-lt"/>
                        </a:rPr>
                        <a:t>Работу выполняют два человека. Один – нажимает на педаль сцепления, другой – отворачивает штуцер перепускного клапана.</a:t>
                      </a:r>
                      <a:endParaRPr lang="ru-RU" b="1" i="1" dirty="0" smtClean="0">
                        <a:latin typeface="+mn-lt"/>
                      </a:endParaRPr>
                    </a:p>
                  </a:txBody>
                  <a:tcPr marL="66675" marR="66675" marT="66675" marB="6667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66675" marR="66675" marT="66675" marB="6667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675" marR="66675" marT="66675" marB="6667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68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1. Установить автомобиль на эстакаду</a:t>
                      </a:r>
                    </a:p>
                  </a:txBody>
                  <a:tcPr marL="66675" marR="66675" marT="66675" marB="6667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Противооткатные устройства</a:t>
                      </a:r>
                    </a:p>
                  </a:txBody>
                  <a:tcPr marL="66675" marR="66675" marT="66675" marB="6667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Включит стояночный тормоз. Установить противооткатные устройства.</a:t>
                      </a:r>
                    </a:p>
                  </a:txBody>
                  <a:tcPr marL="66675" marR="66675" marT="66675" marB="6667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68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800" dirty="0" smtClean="0">
                          <a:latin typeface="+mn-lt"/>
                        </a:rPr>
                        <a:t>2. Заполнить бачёк главного цилиндра тормозной</a:t>
                      </a:r>
                      <a:r>
                        <a:rPr lang="ru-RU" sz="1800" baseline="0" dirty="0" smtClean="0">
                          <a:latin typeface="+mn-lt"/>
                        </a:rPr>
                        <a:t> жидкостью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66675" marR="66675" marT="66675" marB="6667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Тормозная жидкость …</a:t>
                      </a:r>
                    </a:p>
                  </a:txBody>
                  <a:tcPr marL="66675" marR="66675" marT="66675" marB="6667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800" dirty="0" smtClean="0">
                          <a:latin typeface="+mn-lt"/>
                        </a:rPr>
                        <a:t>Заполнить бачёк главного цилиндра до отметки «мах», …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66675" marR="66675" marT="66675" marB="6667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76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3.</a:t>
                      </a:r>
                    </a:p>
                  </a:txBody>
                  <a:tcPr marL="66675" marR="66675" marT="66675" marB="6667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66675" marR="66675" marT="66675" marB="6667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66675" marR="66675" marT="66675" marB="6667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Дома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28802"/>
            <a:ext cx="8401080" cy="4197362"/>
          </a:xfrm>
        </p:spPr>
        <p:txBody>
          <a:bodyPr/>
          <a:lstStyle/>
          <a:p>
            <a:pPr marL="0" indent="354013">
              <a:buNone/>
            </a:pPr>
            <a:r>
              <a:rPr lang="ru-RU" dirty="0" smtClean="0"/>
              <a:t>1. Повторить материал темы, подготовиться к защите работы</a:t>
            </a:r>
          </a:p>
          <a:p>
            <a:pPr marL="0" indent="354013">
              <a:buNone/>
            </a:pPr>
            <a:r>
              <a:rPr lang="ru-RU" dirty="0" smtClean="0"/>
              <a:t>2. Рассмотреть неисправности </a:t>
            </a:r>
            <a:r>
              <a:rPr lang="ru-RU" smtClean="0"/>
              <a:t>гидропривода 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Задание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71678"/>
            <a:ext cx="8229600" cy="405448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1. Повторить устройство и работу сцепления.</a:t>
            </a:r>
          </a:p>
          <a:p>
            <a:pPr>
              <a:buNone/>
            </a:pPr>
            <a:r>
              <a:rPr lang="ru-RU" dirty="0" smtClean="0"/>
              <a:t>2. Рассмотреть порядок удаления воздуха из гидропривода выключения сцепления.</a:t>
            </a:r>
          </a:p>
          <a:p>
            <a:pPr>
              <a:buNone/>
            </a:pPr>
            <a:r>
              <a:rPr lang="ru-RU" dirty="0" smtClean="0"/>
              <a:t>3. Практическая работа: Удаление воздуха из системы гидропривода выключения сцепления. Составить карту технологического процесса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971924" cy="1143000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Сцепление диафрагменного типа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600201"/>
            <a:ext cx="4071966" cy="3829063"/>
          </a:xfrm>
        </p:spPr>
        <p:txBody>
          <a:bodyPr>
            <a:normAutofit fontScale="62500" lnSpcReduction="20000"/>
          </a:bodyPr>
          <a:lstStyle/>
          <a:p>
            <a:pPr marL="0" indent="354013">
              <a:buNone/>
            </a:pPr>
            <a:r>
              <a:rPr lang="ru-RU" dirty="0" smtClean="0"/>
              <a:t>1 — картер; 2 — маховик; 3 — ведомый диск; 4, 5 — опорные кольца; 6 — нажимной диск; 7 — нажимная диафрагменная пружина; 8 — подшипник выключения сцепления; 9 — защитные поролоновые кольца; 10 — муфта подшипника выключения сцепления; 11 — шаровая опора; 12 — кожух (</a:t>
            </a:r>
            <a:r>
              <a:rPr lang="ru-RU" dirty="0" err="1" smtClean="0"/>
              <a:t>карзинка</a:t>
            </a:r>
            <a:r>
              <a:rPr lang="ru-RU" dirty="0" smtClean="0"/>
              <a:t>); 13 — вилка выключения сцепления; 14 — толкатель рабочего цилиндра; 15 — соединительные пластины; 16 — рабочий цилиндр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http://s7.automn.ru/gaz-2705/images/170.jpg"/>
          <p:cNvPicPr/>
          <p:nvPr/>
        </p:nvPicPr>
        <p:blipFill>
          <a:blip r:embed="rId2"/>
          <a:srcRect l="9859" t="3333" r="9859" b="2222"/>
          <a:stretch>
            <a:fillRect/>
          </a:stretch>
        </p:blipFill>
        <p:spPr bwMode="auto">
          <a:xfrm>
            <a:off x="5143504" y="285728"/>
            <a:ext cx="3786182" cy="5286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0" y="5429264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/>
              <a:t>Сцепление</a:t>
            </a:r>
            <a:r>
              <a:rPr lang="ru-RU" dirty="0" smtClean="0"/>
              <a:t> служит для передачи крутящего момента от двигателя к трансмиссии и кратковременного разъединения их при кратковременной остановке, плавного </a:t>
            </a:r>
            <a:r>
              <a:rPr lang="ru-RU" dirty="0" err="1" smtClean="0"/>
              <a:t>трогании</a:t>
            </a:r>
            <a:r>
              <a:rPr lang="ru-RU" dirty="0" smtClean="0"/>
              <a:t> с места, а также при переключении передач. Сцепление состоит из привода и механизма сцепления.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43570" y="214290"/>
            <a:ext cx="3043230" cy="1203348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Гидропривод выключения сцепления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429256" y="1600201"/>
            <a:ext cx="3500462" cy="5043509"/>
          </a:xfrm>
        </p:spPr>
        <p:txBody>
          <a:bodyPr>
            <a:normAutofit fontScale="70000" lnSpcReduction="20000"/>
          </a:bodyPr>
          <a:lstStyle/>
          <a:p>
            <a:pPr marL="0" indent="354013" algn="just">
              <a:buNone/>
            </a:pPr>
            <a:r>
              <a:rPr lang="ru-RU" b="1" dirty="0" smtClean="0"/>
              <a:t>Привод  сцепления</a:t>
            </a:r>
            <a:r>
              <a:rPr lang="ru-RU" dirty="0" smtClean="0"/>
              <a:t> передает усилие, создаваемое водителем при нажатии на педаль, к механизму сцепления для его выключения, что обеспечивает плавное выключение сцепления.</a:t>
            </a:r>
          </a:p>
          <a:p>
            <a:pPr marL="0" indent="354013" algn="just">
              <a:buNone/>
            </a:pPr>
            <a:r>
              <a:rPr lang="ru-RU" dirty="0" smtClean="0"/>
              <a:t> Гидропривод – это усилитель, он  уменьшает усилие на педаль для водителя, чем повышает комфортабельность при вождении автомобиля.</a:t>
            </a:r>
          </a:p>
          <a:p>
            <a:endParaRPr lang="ru-RU" dirty="0"/>
          </a:p>
        </p:txBody>
      </p:sp>
      <p:pic>
        <p:nvPicPr>
          <p:cNvPr id="32770" name="Picture 2" descr="https://a.d-cd.net/9187756s-960.jpg"/>
          <p:cNvPicPr>
            <a:picLocks noChangeAspect="1" noChangeArrowheads="1"/>
          </p:cNvPicPr>
          <p:nvPr/>
        </p:nvPicPr>
        <p:blipFill>
          <a:blip r:embed="rId2"/>
          <a:srcRect b="3681"/>
          <a:stretch>
            <a:fillRect/>
          </a:stretch>
        </p:blipFill>
        <p:spPr bwMode="auto">
          <a:xfrm>
            <a:off x="285720" y="285728"/>
            <a:ext cx="5143536" cy="63579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gazel-rukovodstvo.ru/GAZ/shtain/165-19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0"/>
            <a:ext cx="5940425" cy="4220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86446" y="274638"/>
            <a:ext cx="3143272" cy="251142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Гидравлический привод выключения сцепления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429132"/>
            <a:ext cx="8229600" cy="2143140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dirty="0" smtClean="0"/>
              <a:t>1 — педаль сцепления; 2 — ось толкателя; 3 — проушина толкателя; 4 — гайка; 5 — толкатель; 6 — стопорное кольцо; 7 — манжета; 8 — поршень; 9 — клапан; 10 — внутренняя манжета; 11 — пружина; 12 — обойма клапана; 13 — упорное кольцо; 14 — прокладка; 15, 16 — штуцера; 17 — бачок; 18 — главный цилиндр; 19 — упорная шайба; 20 — защитный колпак; 21 — ось педали сцепления; 22 — кронштейн; 23 — возвратная пружина; 24 — трубка; 25 — шланг; 26 — рабочий цилиндр сцепления; 27 — педаль тормоза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257676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Главный цилиндр сцепления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143115"/>
            <a:ext cx="3500462" cy="4500595"/>
          </a:xfrm>
        </p:spPr>
        <p:txBody>
          <a:bodyPr>
            <a:normAutofit fontScale="70000" lnSpcReduction="20000"/>
          </a:bodyPr>
          <a:lstStyle/>
          <a:p>
            <a:pPr marL="0" indent="354013" algn="just">
              <a:buNone/>
            </a:pPr>
            <a:r>
              <a:rPr lang="ru-RU" dirty="0" smtClean="0"/>
              <a:t>Главный гидравлический цилиндр сцепления  крепится помощью двух болтов к щитку передней части кабины в моторном отсеке.</a:t>
            </a:r>
          </a:p>
          <a:p>
            <a:pPr marL="0" indent="354013" algn="just">
              <a:buNone/>
            </a:pPr>
            <a:r>
              <a:rPr lang="ru-RU" dirty="0" smtClean="0"/>
              <a:t>В главном цилиндре сцепления при нажатии на педаль создается давление жидкости, которое передается дальше по трубопроводам к рабочему (исполнительному) цилиндру.</a:t>
            </a:r>
          </a:p>
        </p:txBody>
      </p:sp>
      <p:pic>
        <p:nvPicPr>
          <p:cNvPr id="5" name="Picture 2" descr="ремонт главного цилиндра сцепления газель "/>
          <p:cNvPicPr>
            <a:picLocks noChangeAspect="1" noChangeArrowheads="1"/>
          </p:cNvPicPr>
          <p:nvPr/>
        </p:nvPicPr>
        <p:blipFill>
          <a:blip r:embed="rId2"/>
          <a:srcRect l="8750" t="3297" r="7500"/>
          <a:stretch>
            <a:fillRect/>
          </a:stretch>
        </p:blipFill>
        <p:spPr bwMode="auto">
          <a:xfrm>
            <a:off x="4500562" y="214290"/>
            <a:ext cx="4186116" cy="3386354"/>
          </a:xfrm>
          <a:prstGeom prst="rect">
            <a:avLst/>
          </a:prstGeom>
          <a:noFill/>
        </p:spPr>
      </p:pic>
      <p:pic>
        <p:nvPicPr>
          <p:cNvPr id="6" name="Рисунок 5" descr="https://automobile-zip.ru/wp-content/uploads/4/2/2/42290fb648da62d4a1fe5a5fcb8a6716.jpg"/>
          <p:cNvPicPr/>
          <p:nvPr/>
        </p:nvPicPr>
        <p:blipFill>
          <a:blip r:embed="rId3" cstate="print"/>
          <a:srcRect l="4497" t="1964" r="9999" b="16964"/>
          <a:stretch>
            <a:fillRect/>
          </a:stretch>
        </p:blipFill>
        <p:spPr bwMode="auto">
          <a:xfrm>
            <a:off x="4500562" y="3571876"/>
            <a:ext cx="4357718" cy="28765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8572560" cy="642942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Главный цилиндр привода выключения сцепления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4857760"/>
            <a:ext cx="8472518" cy="1714512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dirty="0" smtClean="0"/>
              <a:t>1, 4 — манжеты; 2 — поршень; 3 — пластинка; 5 — корпус главного цилиндра; 6 — пружина; 7 — крышка; 8 — отражатель; 9 — бачок главного цилиндра; 10 — штуцер; 11 — проушина; 12 — контргайка; 13 — толкатель рабочего цилиндра; 14 — чехол; 15 — упорная шайба; 16 — стопорное кольцо; 17 — упорное кольцо; 18 — обойма клапана; 19 — клапан; А — компенсационное отверстие; В — перепускное отверстие</a:t>
            </a:r>
          </a:p>
          <a:p>
            <a:endParaRPr lang="ru-RU" dirty="0"/>
          </a:p>
        </p:txBody>
      </p:sp>
      <p:pic>
        <p:nvPicPr>
          <p:cNvPr id="4" name="Рисунок 3" descr="https://gazel-rukovodstvo.ru/GAZ/shtain/166-19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43306" y="928670"/>
            <a:ext cx="5500694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142844" y="857232"/>
            <a:ext cx="35719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indent="35401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Пружина 6 постоянно отжимает поршень в крайнее заднее положение до упора в шайбу 15. Между головкой толкателя и сферической впадиной на поршне предусмотрен постоянный зазор 0,3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—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0,9 мм, который обеспечивает гарантированный свободный ход педали выключения сцепления.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Трубопровод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3714752"/>
            <a:ext cx="8229600" cy="1857388"/>
          </a:xfrm>
        </p:spPr>
        <p:txBody>
          <a:bodyPr>
            <a:normAutofit fontScale="85000" lnSpcReduction="10000"/>
          </a:bodyPr>
          <a:lstStyle/>
          <a:p>
            <a:pPr marL="0" indent="354013">
              <a:buNone/>
            </a:pPr>
            <a:r>
              <a:rPr lang="ru-RU" b="1" dirty="0" smtClean="0"/>
              <a:t>Трубопровод гидропривода сцепления</a:t>
            </a:r>
            <a:r>
              <a:rPr lang="ru-RU" dirty="0" smtClean="0"/>
              <a:t> , который соединяет главный и рабочий цилиндры, имеет съемное крепление в виде штуцеров  и крепится специальными скобами к кабине.</a:t>
            </a:r>
          </a:p>
          <a:p>
            <a:endParaRPr lang="ru-RU" dirty="0"/>
          </a:p>
        </p:txBody>
      </p:sp>
      <p:pic>
        <p:nvPicPr>
          <p:cNvPr id="35844" name="Picture 4" descr="Трубка к цилиндру привода выключения сцепления а/м ГАЗель Бизнес дв.Cummins 2.8 006270000290"/>
          <p:cNvPicPr>
            <a:picLocks noChangeAspect="1" noChangeArrowheads="1"/>
          </p:cNvPicPr>
          <p:nvPr/>
        </p:nvPicPr>
        <p:blipFill>
          <a:blip r:embed="rId2"/>
          <a:srcRect b="19895"/>
          <a:stretch>
            <a:fillRect/>
          </a:stretch>
        </p:blipFill>
        <p:spPr bwMode="auto">
          <a:xfrm>
            <a:off x="357158" y="1071546"/>
            <a:ext cx="8548726" cy="242889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57158" y="5286388"/>
            <a:ext cx="85725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 smtClean="0"/>
              <a:t>Шту́цер</a:t>
            </a:r>
            <a:r>
              <a:rPr lang="ru-RU" dirty="0" smtClean="0"/>
              <a:t> (от нем. </a:t>
            </a:r>
            <a:r>
              <a:rPr lang="ru-RU" i="1" dirty="0" err="1" smtClean="0"/>
              <a:t>stutzen</a:t>
            </a:r>
            <a:r>
              <a:rPr lang="ru-RU" dirty="0" smtClean="0"/>
              <a:t> «</a:t>
            </a:r>
            <a:r>
              <a:rPr lang="ru-RU" dirty="0" err="1" smtClean="0"/>
              <a:t>обреза́ть</a:t>
            </a:r>
            <a:r>
              <a:rPr lang="ru-RU" dirty="0" smtClean="0"/>
              <a:t> коротко, укоротить») — патрубок для соединения трубопровода, ёмкостей, вентилей и других деталей газовых и жидкостных передаточных и преобразующих систем.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494</TotalTime>
  <Words>1633</Words>
  <Application>Microsoft Office PowerPoint</Application>
  <PresentationFormat>Экран (4:3)</PresentationFormat>
  <Paragraphs>99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ПМ 01 Техническое обслуживание и ремонт автотранспортных средств  МДК 01.06 Техническое обслуживание и ремонт шасси автомобилей  Специальность 23.02.07 Техническое обслуживание и ремонт двигателей, систем и агрегатов автомобилей </vt:lpstr>
      <vt:lpstr>Цель и планируемые результаты освоения </vt:lpstr>
      <vt:lpstr>Задание</vt:lpstr>
      <vt:lpstr>Сцепление диафрагменного типа</vt:lpstr>
      <vt:lpstr>Гидропривод выключения сцепления</vt:lpstr>
      <vt:lpstr>Гидравлический привод выключения сцепления</vt:lpstr>
      <vt:lpstr>Главный цилиндр сцепления</vt:lpstr>
      <vt:lpstr>Главный цилиндр привода выключения сцепления</vt:lpstr>
      <vt:lpstr>Трубопровод</vt:lpstr>
      <vt:lpstr>Рабочий цилиндр сцепления </vt:lpstr>
      <vt:lpstr>Вилка и выжимной подшипник</vt:lpstr>
      <vt:lpstr>Признаки завоздушенности системы</vt:lpstr>
      <vt:lpstr>Удаление воздуха из системы гидропривода выключения сцепления </vt:lpstr>
      <vt:lpstr>Удаление воздуха из системы гидропривода выключения сцепления</vt:lpstr>
      <vt:lpstr>Слайд 15</vt:lpstr>
      <vt:lpstr>Установка для замены тормозной жидкости Модель КС-122</vt:lpstr>
      <vt:lpstr>Удаление воздуха из гидропривода с использованием установки КС-122 </vt:lpstr>
      <vt:lpstr>Удаление воздуха из гидропривода с использованием установки КС-122 </vt:lpstr>
      <vt:lpstr>Удаление воздуха из гидропривода с использованием установки КС-122 </vt:lpstr>
      <vt:lpstr>ПРЕДУПРЕЖДЕНИЕ</vt:lpstr>
      <vt:lpstr>Карта технологического процесса: Удаление воздуха из системы гидропривода выключения сцепления</vt:lpstr>
      <vt:lpstr>Дома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МДК 01.06</dc:title>
  <dc:creator>User</dc:creator>
  <cp:lastModifiedBy>User</cp:lastModifiedBy>
  <cp:revision>54</cp:revision>
  <dcterms:created xsi:type="dcterms:W3CDTF">2020-09-15T19:56:53Z</dcterms:created>
  <dcterms:modified xsi:type="dcterms:W3CDTF">2022-09-30T17:02:01Z</dcterms:modified>
</cp:coreProperties>
</file>