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A8595-E2C9-4E57-A6B7-D4690D015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85A000-088C-4E99-8236-4B88119C70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5A3357-D347-4765-9F25-5B9301F6F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9E5375-4940-48C3-AAC1-469A27077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69573C-9800-442C-B272-F72DF454F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0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10C84-25F7-474B-8972-B27A2DAD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2DC2D8F-2DD9-47B1-A090-EA14A3F1E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3596C3-E8BE-4ADF-AEE4-15180115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CE9C8A-DA32-4E45-B9DB-84E8738E6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5DDABD-F4B4-4D4A-B8FB-52351AFCE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5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5A06381-9D1E-4071-BAD0-0D5663723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E1E92B-01B0-411F-A9D3-732DE1F3F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A8ACBF-8569-41FD-8391-083D11330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EC18C4-33CF-4147-84F5-43EFD0385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EA4613-4A78-4119-A96D-78C7B8ACE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5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94893-78FA-47AB-AF37-E66CF461E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2BF04D-016A-4743-90C6-D2DA00EAA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978BBC-3221-4439-8817-F121D0BDF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0DEF71-F9EA-4423-A58C-9B6AFAECB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21CB06-5305-41C8-BBCA-B876997E4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61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2CA32-1F90-410E-B2C9-154672E7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DEB846-C37D-475B-A01E-984A3F808C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CEB458-17A1-49EA-83FE-CD41CF1EF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FA7352-A4AF-407E-A493-D2EA2BBE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BAA374-FB68-4505-92F8-7E53470B2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1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0CEF4E-B8E2-4CEA-AE1B-24C953788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00664A-EF88-46E9-82CB-4F5E962EE3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2388E0-C6DD-43AB-9013-96797DBB02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EBCA77-958C-4697-AFA7-6BD76C120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5F326C-AB37-44B6-893C-A9B9705E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222685-B4F8-48AC-8BBE-6D4F875E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997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AE19B-5453-4738-948C-753C8725D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17569B-9674-4337-BFBC-E1FD7E736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17E677-0E5C-442D-88ED-04D3A8FB5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53123AB-21C5-4717-BF39-764686CCA2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23C152-CE5B-4A42-9D1E-664EE780CA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9AA460F-70EC-42D6-BB62-0CC33FCDF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3EF2660-3702-46AD-8C53-CDF8138A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798C0F-9BD0-4AB1-AB5A-D221BB041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20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5F986-82F7-46B0-B8D9-9DC4EB9A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EDA862A-BC26-4B01-BBF7-D0241202C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DFC4B0-66E8-4F98-B0E3-509997DFB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5A3207D-FCCF-4F98-86F0-746D69967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86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4D453F-35C0-42B4-AC27-55E92B64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383309B-0E3E-4CED-BA31-779B102C2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929991E-8578-4BB7-8205-1E34E0A3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79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149E86-219B-4041-BE3B-2830141BE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A54C61-44F7-49DA-BED4-E5483AE91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CB688D-AF60-4AD6-88E3-982151AAD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E3EEA2-A685-4A73-BFBB-BC7485ED8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0F68A7-40E2-4872-94D7-D59BC4DAA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6B89C6-D0F5-4EAA-B60A-DE6C01F4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77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4B4B50-36D5-4F8E-8BAC-13ECA8E64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151551-A6B7-46A4-8249-0187E51649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E66523-E55E-45C1-8502-AC9BFE1E5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27BFAC-A790-418D-B279-B5509A75C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464B6C-7D67-4F1F-9D5E-E8F455FC6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F1CBCE-FD2E-4EFD-8E25-363B08CE5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70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767CE-B12E-4A98-9923-4FC0B4BB1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C04C49-75F8-43EA-AF77-1AFA9C41A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EC2234-CF03-4532-A780-70228BE719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3D509-17DB-42B3-B5AB-BCE02ACD3715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E9432-6C33-4732-B307-163C9F106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594836-8158-43FB-BFD7-6A691B1A49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4D0F9-F0F1-4C36-8EDE-49CC2078B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35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1CE697-0751-4635-89FA-59868031D2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48677"/>
            <a:ext cx="9144000" cy="12612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Тема:</a:t>
            </a:r>
            <a:r>
              <a:rPr lang="ru-RU" dirty="0"/>
              <a:t> </a:t>
            </a:r>
            <a:r>
              <a:rPr lang="ru-RU" u="sng" dirty="0">
                <a:solidFill>
                  <a:srgbClr val="0070C0"/>
                </a:solidFill>
                <a:latin typeface="Bahnschrift" panose="020B0502040204020203" pitchFamily="34" charset="0"/>
              </a:rPr>
              <a:t>Слово и его значение.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263FA9-16EE-43C9-8BEB-15827A77C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8686" y="924153"/>
            <a:ext cx="9144000" cy="848664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4 класс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Русский язык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468996A5-0617-42CE-AEE9-BEE66CF42480}"/>
              </a:ext>
            </a:extLst>
          </p:cNvPr>
          <p:cNvSpPr txBox="1">
            <a:spLocks/>
          </p:cNvSpPr>
          <p:nvPr/>
        </p:nvSpPr>
        <p:spPr>
          <a:xfrm>
            <a:off x="1524000" y="4827459"/>
            <a:ext cx="9144000" cy="848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3200" i="1" dirty="0">
                <a:solidFill>
                  <a:schemeClr val="accent1">
                    <a:lumMod val="50000"/>
                  </a:schemeClr>
                </a:solidFill>
              </a:rPr>
              <a:t>Подготовил:</a:t>
            </a:r>
            <a:br>
              <a:rPr lang="ru-RU" sz="32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</a:rPr>
              <a:t>Попов Дмитрий Сергеевич.</a:t>
            </a:r>
          </a:p>
        </p:txBody>
      </p:sp>
    </p:spTree>
    <p:extLst>
      <p:ext uri="{BB962C8B-B14F-4D97-AF65-F5344CB8AC3E}">
        <p14:creationId xmlns:p14="http://schemas.microsoft.com/office/powerpoint/2010/main" val="3508009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A2E9B-0826-46A0-9401-66AEE8497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5497"/>
            <a:ext cx="10515600" cy="893503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Группа специалистов, присуждающая премии на выставках, конкурсах и состязаниях.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A97ACB-4647-4981-B731-B7E1E2B0EB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Слова для справок: </a:t>
            </a:r>
            <a:r>
              <a:rPr lang="ru-RU" dirty="0">
                <a:solidFill>
                  <a:srgbClr val="0070C0"/>
                </a:solidFill>
              </a:rPr>
              <a:t>ж…</a:t>
            </a:r>
            <a:r>
              <a:rPr lang="ru-RU" dirty="0" err="1">
                <a:solidFill>
                  <a:srgbClr val="0070C0"/>
                </a:solidFill>
              </a:rPr>
              <a:t>ри</a:t>
            </a:r>
            <a:r>
              <a:rPr lang="ru-RU" dirty="0">
                <a:solidFill>
                  <a:srgbClr val="0070C0"/>
                </a:solidFill>
              </a:rPr>
              <a:t>, г…</a:t>
            </a:r>
            <a:r>
              <a:rPr lang="ru-RU" dirty="0" err="1">
                <a:solidFill>
                  <a:srgbClr val="0070C0"/>
                </a:solidFill>
              </a:rPr>
              <a:t>ризонт</a:t>
            </a:r>
            <a:r>
              <a:rPr lang="ru-RU" dirty="0">
                <a:solidFill>
                  <a:srgbClr val="0070C0"/>
                </a:solidFill>
              </a:rPr>
              <a:t>, б…</a:t>
            </a:r>
            <a:r>
              <a:rPr lang="ru-RU" dirty="0" err="1">
                <a:solidFill>
                  <a:srgbClr val="0070C0"/>
                </a:solidFill>
              </a:rPr>
              <a:t>дминтон</a:t>
            </a:r>
            <a:r>
              <a:rPr lang="ru-RU" dirty="0">
                <a:solidFill>
                  <a:srgbClr val="0070C0"/>
                </a:solidFill>
              </a:rPr>
              <a:t>, ж...</a:t>
            </a:r>
            <a:r>
              <a:rPr lang="ru-RU" dirty="0" err="1">
                <a:solidFill>
                  <a:srgbClr val="0070C0"/>
                </a:solidFill>
              </a:rPr>
              <a:t>лудь</a:t>
            </a:r>
            <a:r>
              <a:rPr lang="ru-RU" dirty="0">
                <a:solidFill>
                  <a:srgbClr val="0070C0"/>
                </a:solidFill>
              </a:rPr>
              <a:t>, ц…тата, в…</a:t>
            </a:r>
            <a:r>
              <a:rPr lang="ru-RU" dirty="0" err="1">
                <a:solidFill>
                  <a:srgbClr val="0070C0"/>
                </a:solidFill>
              </a:rPr>
              <a:t>кзал</a:t>
            </a:r>
            <a:r>
              <a:rPr lang="ru-RU" dirty="0">
                <a:solidFill>
                  <a:srgbClr val="0070C0"/>
                </a:solidFill>
              </a:rPr>
              <a:t>, к…</a:t>
            </a:r>
            <a:r>
              <a:rPr lang="ru-RU" dirty="0" err="1">
                <a:solidFill>
                  <a:srgbClr val="0070C0"/>
                </a:solidFill>
              </a:rPr>
              <a:t>никулы</a:t>
            </a:r>
            <a:r>
              <a:rPr lang="ru-RU" dirty="0">
                <a:solidFill>
                  <a:srgbClr val="0070C0"/>
                </a:solidFill>
              </a:rPr>
              <a:t>, …</a:t>
            </a:r>
            <a:r>
              <a:rPr lang="ru-RU" dirty="0" err="1">
                <a:solidFill>
                  <a:srgbClr val="0070C0"/>
                </a:solidFill>
              </a:rPr>
              <a:t>бзац</a:t>
            </a:r>
            <a:r>
              <a:rPr lang="ru-RU" dirty="0">
                <a:solidFill>
                  <a:srgbClr val="0070C0"/>
                </a:solidFill>
              </a:rPr>
              <a:t>, </a:t>
            </a:r>
            <a:r>
              <a:rPr lang="ru-RU" dirty="0" err="1">
                <a:solidFill>
                  <a:srgbClr val="0070C0"/>
                </a:solidFill>
              </a:rPr>
              <a:t>ябл</a:t>
            </a:r>
            <a:r>
              <a:rPr lang="ru-RU" dirty="0">
                <a:solidFill>
                  <a:srgbClr val="0070C0"/>
                </a:solidFill>
              </a:rPr>
              <a:t>…ко, ба…</a:t>
            </a:r>
            <a:r>
              <a:rPr lang="ru-RU" dirty="0" err="1">
                <a:solidFill>
                  <a:srgbClr val="0070C0"/>
                </a:solidFill>
              </a:rPr>
              <a:t>ейн</a:t>
            </a:r>
            <a:r>
              <a:rPr lang="ru-RU" dirty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CBF1CCB-EC7A-4F83-A40D-FC2CFC397B65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431A304-AC6B-448B-9134-5BEEC7C77155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Жюри</a:t>
            </a:r>
          </a:p>
        </p:txBody>
      </p:sp>
    </p:spTree>
    <p:extLst>
      <p:ext uri="{BB962C8B-B14F-4D97-AF65-F5344CB8AC3E}">
        <p14:creationId xmlns:p14="http://schemas.microsoft.com/office/powerpoint/2010/main" val="355022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97FCE85-6594-4561-A55E-39B868D2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0715" y="1928813"/>
            <a:ext cx="10515600" cy="1500187"/>
          </a:xfrm>
        </p:spPr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Комплекс из одного или нескольких зданий и сооружений, находящихся в пункте пассажирских перевозок путей сообщения, предназначенный для обслуживания пассажиров и обработки их багажа. </a:t>
            </a: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2D9499-C4A9-4C09-8649-572F6BE3A812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456DB82F-5E9D-4F6A-8908-69F73D56A4DD}"/>
              </a:ext>
            </a:extLst>
          </p:cNvPr>
          <p:cNvSpPr txBox="1">
            <a:spLocks/>
          </p:cNvSpPr>
          <p:nvPr/>
        </p:nvSpPr>
        <p:spPr>
          <a:xfrm>
            <a:off x="984250" y="47418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FF0000"/>
                </a:solidFill>
              </a:rPr>
              <a:t>Слова для справок: </a:t>
            </a:r>
            <a:r>
              <a:rPr lang="ru-RU">
                <a:solidFill>
                  <a:srgbClr val="0070C0"/>
                </a:solidFill>
              </a:rPr>
              <a:t>ж…ри, г…ризонт, б…дминтон, ж...лудь, ц…тата, в…кзал, к…никулы, …бзац, ябл…ко, ба…ейн.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5124AD1-2318-44A1-8858-49480D4C5526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Вокзал</a:t>
            </a:r>
          </a:p>
        </p:txBody>
      </p:sp>
    </p:spTree>
    <p:extLst>
      <p:ext uri="{BB962C8B-B14F-4D97-AF65-F5344CB8AC3E}">
        <p14:creationId xmlns:p14="http://schemas.microsoft.com/office/powerpoint/2010/main" val="106377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97FCE85-6594-4561-A55E-39B868D2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0715" y="1928813"/>
            <a:ext cx="10515600" cy="1500187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YS Text"/>
              </a:rPr>
              <a:t>Спортивная игра в волан, перебрасываемый ракетами через сетку от одного игрока к другому.</a:t>
            </a: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2D9499-C4A9-4C09-8649-572F6BE3A812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456DB82F-5E9D-4F6A-8908-69F73D56A4DD}"/>
              </a:ext>
            </a:extLst>
          </p:cNvPr>
          <p:cNvSpPr txBox="1">
            <a:spLocks/>
          </p:cNvSpPr>
          <p:nvPr/>
        </p:nvSpPr>
        <p:spPr>
          <a:xfrm>
            <a:off x="984250" y="47418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FF0000"/>
                </a:solidFill>
              </a:rPr>
              <a:t>Слова для справок: </a:t>
            </a:r>
            <a:r>
              <a:rPr lang="ru-RU">
                <a:solidFill>
                  <a:srgbClr val="0070C0"/>
                </a:solidFill>
              </a:rPr>
              <a:t>ж…ри, г…ризонт, б…дминтон, ж...лудь, ц…тата, в…кзал, к…никулы, …бзац, ябл…ко, ба…ейн.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5124AD1-2318-44A1-8858-49480D4C5526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Бадминтон</a:t>
            </a:r>
          </a:p>
        </p:txBody>
      </p:sp>
    </p:spTree>
    <p:extLst>
      <p:ext uri="{BB962C8B-B14F-4D97-AF65-F5344CB8AC3E}">
        <p14:creationId xmlns:p14="http://schemas.microsoft.com/office/powerpoint/2010/main" val="19268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97FCE85-6594-4561-A55E-39B868D2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0715" y="1928813"/>
            <a:ext cx="10515600" cy="1500187"/>
          </a:xfrm>
        </p:spPr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Красная строка, отрезок письменной речи, состоящий из одного или нескольких предложений, который способствует правильному и быстрому восприятию </a:t>
            </a:r>
            <a:r>
              <a:rPr lang="ru-RU" i="0" dirty="0">
                <a:solidFill>
                  <a:srgbClr val="333333"/>
                </a:solidFill>
                <a:effectLst/>
                <a:latin typeface="YS Text"/>
              </a:rPr>
              <a:t>текста.</a:t>
            </a: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2D9499-C4A9-4C09-8649-572F6BE3A812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456DB82F-5E9D-4F6A-8908-69F73D56A4DD}"/>
              </a:ext>
            </a:extLst>
          </p:cNvPr>
          <p:cNvSpPr txBox="1">
            <a:spLocks/>
          </p:cNvSpPr>
          <p:nvPr/>
        </p:nvSpPr>
        <p:spPr>
          <a:xfrm>
            <a:off x="984250" y="47418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FF0000"/>
                </a:solidFill>
              </a:rPr>
              <a:t>Слова для справок: </a:t>
            </a:r>
            <a:r>
              <a:rPr lang="ru-RU">
                <a:solidFill>
                  <a:srgbClr val="0070C0"/>
                </a:solidFill>
              </a:rPr>
              <a:t>ж…ри, г…ризонт, б…дминтон, ж...лудь, ц…тата, в…кзал, к…никулы, …бзац, ябл…ко, ба…ейн.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5124AD1-2318-44A1-8858-49480D4C5526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Абзац</a:t>
            </a:r>
          </a:p>
        </p:txBody>
      </p:sp>
    </p:spTree>
    <p:extLst>
      <p:ext uri="{BB962C8B-B14F-4D97-AF65-F5344CB8AC3E}">
        <p14:creationId xmlns:p14="http://schemas.microsoft.com/office/powerpoint/2010/main" val="40725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97FCE85-6594-4561-A55E-39B868D2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0715" y="2369976"/>
            <a:ext cx="10515600" cy="1059024"/>
          </a:xfrm>
        </p:spPr>
        <p:txBody>
          <a:bodyPr>
            <a:normAutofit/>
          </a:bodyPr>
          <a:lstStyle/>
          <a:p>
            <a:pPr algn="ctr"/>
            <a:r>
              <a:rPr lang="ru-RU" sz="4000" b="0" i="0" dirty="0">
                <a:solidFill>
                  <a:srgbClr val="333333"/>
                </a:solidFill>
                <a:effectLst/>
                <a:latin typeface="YS Text"/>
              </a:rPr>
              <a:t>Плод дуба.</a:t>
            </a:r>
            <a:endParaRPr lang="ru-RU" sz="4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2D9499-C4A9-4C09-8649-572F6BE3A812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456DB82F-5E9D-4F6A-8908-69F73D56A4DD}"/>
              </a:ext>
            </a:extLst>
          </p:cNvPr>
          <p:cNvSpPr txBox="1">
            <a:spLocks/>
          </p:cNvSpPr>
          <p:nvPr/>
        </p:nvSpPr>
        <p:spPr>
          <a:xfrm>
            <a:off x="984250" y="47418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FF0000"/>
                </a:solidFill>
              </a:rPr>
              <a:t>Слова для справок: </a:t>
            </a:r>
            <a:r>
              <a:rPr lang="ru-RU">
                <a:solidFill>
                  <a:srgbClr val="0070C0"/>
                </a:solidFill>
              </a:rPr>
              <a:t>ж…ри, г…ризонт, б…дминтон, ж...лудь, ц…тата, в…кзал, к…никулы, …бзац, ябл…ко, ба…ейн.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5124AD1-2318-44A1-8858-49480D4C5526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Жёлудь</a:t>
            </a:r>
          </a:p>
        </p:txBody>
      </p:sp>
    </p:spTree>
    <p:extLst>
      <p:ext uri="{BB962C8B-B14F-4D97-AF65-F5344CB8AC3E}">
        <p14:creationId xmlns:p14="http://schemas.microsoft.com/office/powerpoint/2010/main" val="109394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97FCE85-6594-4561-A55E-39B868D2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0715" y="2369976"/>
            <a:ext cx="10515600" cy="105902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333333"/>
                </a:solidFill>
                <a:latin typeface="YS Text"/>
              </a:rPr>
              <a:t>П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YS Text"/>
              </a:rPr>
              <a:t>овторение предложения, фразы или отрывка из речи или текста, которые кто-то сказал или написал</a:t>
            </a:r>
            <a:endParaRPr lang="ru-RU" sz="4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2D9499-C4A9-4C09-8649-572F6BE3A812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456DB82F-5E9D-4F6A-8908-69F73D56A4DD}"/>
              </a:ext>
            </a:extLst>
          </p:cNvPr>
          <p:cNvSpPr txBox="1">
            <a:spLocks/>
          </p:cNvSpPr>
          <p:nvPr/>
        </p:nvSpPr>
        <p:spPr>
          <a:xfrm>
            <a:off x="984250" y="47418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FF0000"/>
                </a:solidFill>
              </a:rPr>
              <a:t>Слова для справок: </a:t>
            </a:r>
            <a:r>
              <a:rPr lang="ru-RU">
                <a:solidFill>
                  <a:srgbClr val="0070C0"/>
                </a:solidFill>
              </a:rPr>
              <a:t>ж…ри, г…ризонт, б…дминтон, ж...лудь, ц…тата, в…кзал, к…никулы, …бзац, ябл…ко, ба…ейн.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5124AD1-2318-44A1-8858-49480D4C5526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Цитата</a:t>
            </a:r>
          </a:p>
        </p:txBody>
      </p:sp>
    </p:spTree>
    <p:extLst>
      <p:ext uri="{BB962C8B-B14F-4D97-AF65-F5344CB8AC3E}">
        <p14:creationId xmlns:p14="http://schemas.microsoft.com/office/powerpoint/2010/main" val="340760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97FCE85-6594-4561-A55E-39B868D2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0715" y="2219455"/>
            <a:ext cx="10515600" cy="105902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333333"/>
                </a:solidFill>
                <a:latin typeface="YS Text"/>
              </a:rPr>
              <a:t>Плод яблони</a:t>
            </a:r>
            <a:endParaRPr lang="ru-RU" sz="4800" b="1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2D9499-C4A9-4C09-8649-572F6BE3A812}"/>
              </a:ext>
            </a:extLst>
          </p:cNvPr>
          <p:cNvSpPr txBox="1">
            <a:spLocks/>
          </p:cNvSpPr>
          <p:nvPr/>
        </p:nvSpPr>
        <p:spPr>
          <a:xfrm>
            <a:off x="1360715" y="3841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456DB82F-5E9D-4F6A-8908-69F73D56A4DD}"/>
              </a:ext>
            </a:extLst>
          </p:cNvPr>
          <p:cNvSpPr txBox="1">
            <a:spLocks/>
          </p:cNvSpPr>
          <p:nvPr/>
        </p:nvSpPr>
        <p:spPr>
          <a:xfrm>
            <a:off x="984250" y="47418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FF0000"/>
                </a:solidFill>
              </a:rPr>
              <a:t>Слова для справок: </a:t>
            </a:r>
            <a:r>
              <a:rPr lang="ru-RU">
                <a:solidFill>
                  <a:srgbClr val="0070C0"/>
                </a:solidFill>
              </a:rPr>
              <a:t>ж…ри, г…ризонт, б…дминтон, ж...лудь, ц…тата, в…кзал, к…никулы, …бзац, ябл…ко, ба…ейн.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5124AD1-2318-44A1-8858-49480D4C5526}"/>
              </a:ext>
            </a:extLst>
          </p:cNvPr>
          <p:cNvSpPr txBox="1">
            <a:spLocks/>
          </p:cNvSpPr>
          <p:nvPr/>
        </p:nvSpPr>
        <p:spPr>
          <a:xfrm>
            <a:off x="5691673" y="3610947"/>
            <a:ext cx="5999584" cy="7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Яблоко</a:t>
            </a:r>
          </a:p>
        </p:txBody>
      </p:sp>
    </p:spTree>
    <p:extLst>
      <p:ext uri="{BB962C8B-B14F-4D97-AF65-F5344CB8AC3E}">
        <p14:creationId xmlns:p14="http://schemas.microsoft.com/office/powerpoint/2010/main" val="237522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96E22-0F5E-4692-A14A-52544AB53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080" y="3248284"/>
            <a:ext cx="7836159" cy="1325563"/>
          </a:xfrm>
        </p:spPr>
        <p:txBody>
          <a:bodyPr/>
          <a:lstStyle/>
          <a:p>
            <a:pPr algn="ctr"/>
            <a:r>
              <a:rPr lang="ru-RU" dirty="0"/>
              <a:t>Знакомы ли тебе эти слова?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2568029-E853-4953-B3DA-D4526AD71A03}"/>
              </a:ext>
            </a:extLst>
          </p:cNvPr>
          <p:cNvSpPr txBox="1">
            <a:spLocks/>
          </p:cNvSpPr>
          <p:nvPr/>
        </p:nvSpPr>
        <p:spPr>
          <a:xfrm>
            <a:off x="2006080" y="1690688"/>
            <a:ext cx="99371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Терем, ушат, сусек, душегрея, кушак.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4EFC197-CB8D-4D58-A9A7-2D71126FFC60}"/>
              </a:ext>
            </a:extLst>
          </p:cNvPr>
          <p:cNvSpPr txBox="1">
            <a:spLocks/>
          </p:cNvSpPr>
          <p:nvPr/>
        </p:nvSpPr>
        <p:spPr>
          <a:xfrm>
            <a:off x="3670040" y="517525"/>
            <a:ext cx="78361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/>
              <a:t>Прочитай слова:</a:t>
            </a: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7A3A1A7-4792-4803-928F-2C88D27D3446}"/>
              </a:ext>
            </a:extLst>
          </p:cNvPr>
          <p:cNvSpPr txBox="1">
            <a:spLocks/>
          </p:cNvSpPr>
          <p:nvPr/>
        </p:nvSpPr>
        <p:spPr>
          <a:xfrm>
            <a:off x="569167" y="4371067"/>
            <a:ext cx="111127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которые вышли из активного повседневного употребления, называются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устаревшими.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23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FCC9C-1876-4EE3-ACDF-BFDE505D2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151" y="710358"/>
            <a:ext cx="10515600" cy="18928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Познакомься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 устаревшими словами: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DC9E9E-EA57-4A9D-A124-323BAA9AFE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1" y="2087392"/>
            <a:ext cx="6004249" cy="406025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8D06059-BA0A-4AFC-BC62-4CA5427B5FDE}"/>
              </a:ext>
            </a:extLst>
          </p:cNvPr>
          <p:cNvSpPr txBox="1">
            <a:spLocks/>
          </p:cNvSpPr>
          <p:nvPr/>
        </p:nvSpPr>
        <p:spPr>
          <a:xfrm>
            <a:off x="7091265" y="3428999"/>
            <a:ext cx="4889241" cy="2467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во мне звучат едва – едва,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Старинные, забытые слова.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«Долонь», «десница», «выя», «рамена»,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некогда в иные времена.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Перкин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482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85AC2B-F747-4DD8-83FE-1F0AA5624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82" y="2249552"/>
            <a:ext cx="10791825" cy="3571875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658101D-7AE3-490F-994A-A5F094897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151" y="710358"/>
            <a:ext cx="10515600" cy="18928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Познакомься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 устаревшими словами: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59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D577F8-F873-4542-93E0-4E375CE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893502"/>
          </a:xfrm>
        </p:spPr>
        <p:txBody>
          <a:bodyPr>
            <a:normAutofit/>
          </a:bodyPr>
          <a:lstStyle/>
          <a:p>
            <a:r>
              <a:rPr lang="ru-RU" sz="4400" dirty="0"/>
              <a:t>Откройте тетрадь и сделайте запись: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2B5ABC-235A-4C55-866F-54FAE5ECC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863300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Тридцатое сентября</a:t>
            </a:r>
          </a:p>
          <a:p>
            <a:pPr algn="ctr"/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575509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163139-7FD3-4E21-8B00-350A43CB9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90" y="2129031"/>
            <a:ext cx="10763250" cy="4410075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161BBAF-16D1-428E-A2E9-301D7F11CDDA}"/>
              </a:ext>
            </a:extLst>
          </p:cNvPr>
          <p:cNvSpPr txBox="1">
            <a:spLocks/>
          </p:cNvSpPr>
          <p:nvPr/>
        </p:nvSpPr>
        <p:spPr>
          <a:xfrm>
            <a:off x="1006151" y="710358"/>
            <a:ext cx="10515600" cy="18928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>
                <a:solidFill>
                  <a:srgbClr val="FF0000"/>
                </a:solidFill>
              </a:rPr>
              <a:t>Познакомься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с устаревшими словами:</a:t>
            </a:r>
            <a:br>
              <a:rPr lang="ru-RU" b="1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955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161BBAF-16D1-428E-A2E9-301D7F11CDDA}"/>
              </a:ext>
            </a:extLst>
          </p:cNvPr>
          <p:cNvSpPr txBox="1">
            <a:spLocks/>
          </p:cNvSpPr>
          <p:nvPr/>
        </p:nvSpPr>
        <p:spPr>
          <a:xfrm>
            <a:off x="1006151" y="710358"/>
            <a:ext cx="10515600" cy="18928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>
                <a:solidFill>
                  <a:srgbClr val="FF0000"/>
                </a:solidFill>
              </a:rPr>
              <a:t>Познакомься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с устаревшими словами:</a:t>
            </a:r>
            <a:br>
              <a:rPr lang="ru-RU" b="1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006E83-67E8-4560-88A3-C9D36C966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423" y="1978089"/>
            <a:ext cx="8772525" cy="47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161BBAF-16D1-428E-A2E9-301D7F11CDDA}"/>
              </a:ext>
            </a:extLst>
          </p:cNvPr>
          <p:cNvSpPr txBox="1">
            <a:spLocks/>
          </p:cNvSpPr>
          <p:nvPr/>
        </p:nvSpPr>
        <p:spPr>
          <a:xfrm>
            <a:off x="1006151" y="710358"/>
            <a:ext cx="10515600" cy="18928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>
                <a:solidFill>
                  <a:srgbClr val="FF0000"/>
                </a:solidFill>
              </a:rPr>
              <a:t>Познакомься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с устаревшими словами:</a:t>
            </a:r>
            <a:br>
              <a:rPr lang="ru-RU" b="1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25533E-21E7-4F13-93E6-D36072402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13" y="2150901"/>
            <a:ext cx="10277475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184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B314F-578B-41EF-81BA-AAAB357FA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978" y="570399"/>
            <a:ext cx="7864151" cy="2639332"/>
          </a:xfrm>
        </p:spPr>
        <p:txBody>
          <a:bodyPr>
            <a:normAutofit fontScale="90000"/>
          </a:bodyPr>
          <a:lstStyle/>
          <a:p>
            <a:r>
              <a:rPr lang="ru-RU" dirty="0"/>
              <a:t>Лексическое значение слова мы можем узнать с помощью толкового словаря. Толковый словарь можно взять в библиотеке.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4F233D-8E64-45B2-B446-AAD0C879F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39" y="3209731"/>
            <a:ext cx="6372322" cy="313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73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32A470-F7CB-49A9-99DE-55CEBD6EA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10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6F633-0470-49C8-B58A-EDD7E2D84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528" y="2427984"/>
            <a:ext cx="11244943" cy="20020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</a:t>
            </a:r>
            <a:r>
              <a:rPr lang="ru-RU" dirty="0"/>
              <a:t> Выполни звуко-буквенный анализ слова </a:t>
            </a:r>
            <a:r>
              <a:rPr lang="ru-RU" i="1" dirty="0">
                <a:solidFill>
                  <a:srgbClr val="0070C0"/>
                </a:solidFill>
              </a:rPr>
              <a:t>Яблоко.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b="1" dirty="0"/>
              <a:t>2.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dirty="0"/>
              <a:t>Выполни упражнения 59 и 61.</a:t>
            </a:r>
            <a:br>
              <a:rPr lang="ru-RU" i="1" dirty="0">
                <a:solidFill>
                  <a:srgbClr val="0070C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351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41375E-5143-4885-8589-3F894787C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148" y="1476473"/>
            <a:ext cx="10515600" cy="958817"/>
          </a:xfrm>
        </p:spPr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8AC917-1811-49A5-927C-346BEC55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796" y="3013788"/>
            <a:ext cx="10768952" cy="1810139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Выучи правило на странице 42.</a:t>
            </a:r>
          </a:p>
        </p:txBody>
      </p:sp>
    </p:spTree>
    <p:extLst>
      <p:ext uri="{BB962C8B-B14F-4D97-AF65-F5344CB8AC3E}">
        <p14:creationId xmlns:p14="http://schemas.microsoft.com/office/powerpoint/2010/main" val="4169198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E6D35-E397-45E6-9955-603471775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9019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Минутка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чистописания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920E20-3FE5-49BF-A613-40854F159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11" y="2311659"/>
            <a:ext cx="93535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432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36ED1-1653-46A8-82E4-05088CD6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951" y="1288856"/>
            <a:ext cx="10515600" cy="106245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притчу: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A74AB9-A0A1-4180-9E37-7173CCBFA506}"/>
              </a:ext>
            </a:extLst>
          </p:cNvPr>
          <p:cNvSpPr txBox="1">
            <a:spLocks/>
          </p:cNvSpPr>
          <p:nvPr/>
        </p:nvSpPr>
        <p:spPr>
          <a:xfrm>
            <a:off x="1567543" y="2202025"/>
            <a:ext cx="9249749" cy="416145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слепому объясняли, что такое белый цвет. Слыша о нём, слепой спрашивал: какой это белый цвет, на что он похож? Слепому отвечали: белый цвет, как белый заяц. Слепой спрашивал: что ж, он такой же пушистый? Нет! Отвечали: белый цвет, как белая мука! А слепой говорит: что ж, он такой же мягкий и рассыпчатый? Нет! Говорят слепому: белый цвет, как снег белый. Что ж, он такой же холодный? Нет! Возражали слепому: белый цвет, как чистый белый творог. Что ж, он такой же сырой?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09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E057BC-B4A3-4206-A1DD-EDA368EF27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4894" y="1712783"/>
            <a:ext cx="10515600" cy="34324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человек не мог определить значение слова «белый»? Без значения нет и слова. Вспомните, звучание слова «белый» не помогло понять, что же такое белый цвет, ведь он не знал значения этого слова, потому что никогда не видел ничего белого.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75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6049C-76F2-41C1-88DF-07069B550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6521"/>
            <a:ext cx="10515600" cy="188355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Незнакомые слова для нас – это «пустой звук», сосуды с неизвестным содержимым, пустые оболочки слов.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о слове мы будем говорить сегодня на уроке, а точнее о его лексическом значении.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157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25FFD5-1AF7-446F-AD50-A118D0372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8652"/>
            <a:ext cx="10515600" cy="433750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общаться, нам нужны слова. Чтобы понимать собеседника в обычном разговоре достаточно 4 – 5 тысяч слов, но и этого мало. Чем больше слов и их значений знает и использует в речи человек, тем точнее он может выражать свои мысли, тем он интереснее. Думаю, что каждый из нас хочет быть интересным собеседником и человеком. </a:t>
            </a:r>
          </a:p>
        </p:txBody>
      </p:sp>
    </p:spTree>
    <p:extLst>
      <p:ext uri="{BB962C8B-B14F-4D97-AF65-F5344CB8AC3E}">
        <p14:creationId xmlns:p14="http://schemas.microsoft.com/office/powerpoint/2010/main" val="2959761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6C183-90EE-4C8D-9BC1-605A2AF8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176" y="757011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вспомним, 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 о слове!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C6B084-A7D8-4BE6-AEF8-18C727AF4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647" y="2082574"/>
            <a:ext cx="7864706" cy="421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82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8A014-D4CF-405C-A91E-837F74F6A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425" y="14194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Игра «УГАДАЙ СЛОВО»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B37ACC8-B685-4877-B009-9F65858FB938}"/>
              </a:ext>
            </a:extLst>
          </p:cNvPr>
          <p:cNvSpPr txBox="1">
            <a:spLocks/>
          </p:cNvSpPr>
          <p:nvPr/>
        </p:nvSpPr>
        <p:spPr>
          <a:xfrm>
            <a:off x="1211425" y="2745047"/>
            <a:ext cx="10515600" cy="1883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слова, соответствующие толкованиям.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 слова для справок.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101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913</Words>
  <Application>Microsoft Office PowerPoint</Application>
  <PresentationFormat>Широкоэкранный</PresentationFormat>
  <Paragraphs>59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Bahnschrift</vt:lpstr>
      <vt:lpstr>Bahnschrift SemiBold Condensed</vt:lpstr>
      <vt:lpstr>Calibri</vt:lpstr>
      <vt:lpstr>Calibri Light</vt:lpstr>
      <vt:lpstr>Times New Roman</vt:lpstr>
      <vt:lpstr>YS Text</vt:lpstr>
      <vt:lpstr>Тема Office</vt:lpstr>
      <vt:lpstr>Тема: Слово и его значение.</vt:lpstr>
      <vt:lpstr>Откройте тетрадь и сделайте запись:</vt:lpstr>
      <vt:lpstr>Минутка  чистописания</vt:lpstr>
      <vt:lpstr>Прочитай притчу: </vt:lpstr>
      <vt:lpstr>Почему человек не мог определить значение слова «белый»? Без значения нет и слова. Вспомните, звучание слова «белый» не помогло понять, что же такое белый цвет, ведь он не знал значения этого слова, потому что никогда не видел ничего белого.</vt:lpstr>
      <vt:lpstr>Незнакомые слова для нас – это «пустой звук», сосуды с неизвестным содержимым, пустые оболочки слов.  Именно о слове мы будем говорить сегодня на уроке, а точнее о его лексическом значении.</vt:lpstr>
      <vt:lpstr>Для того чтобы общаться, нам нужны слова. Чтобы понимать собеседника в обычном разговоре достаточно 4 – 5 тысяч слов, но и этого мало. Чем больше слов и их значений знает и использует в речи человек, тем точнее он может выражать свои мысли, тем он интереснее. Думаю, что каждый из нас хочет быть интересным собеседником и человеком. </vt:lpstr>
      <vt:lpstr>Давайте вспомним,  что мы знаем о слове!</vt:lpstr>
      <vt:lpstr>Игра «УГАДАЙ СЛОВО»</vt:lpstr>
      <vt:lpstr>Группа специалистов, присуждающая премии на выставках, конкурсах и состязаниях.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Знакомы ли тебе эти слова?</vt:lpstr>
      <vt:lpstr>Познакомься  с устаревшими словами: </vt:lpstr>
      <vt:lpstr>Познакомься  с устаревшими словами: </vt:lpstr>
      <vt:lpstr>Презентация PowerPoint</vt:lpstr>
      <vt:lpstr>Презентация PowerPoint</vt:lpstr>
      <vt:lpstr>Презентация PowerPoint</vt:lpstr>
      <vt:lpstr>Лексическое значение слова мы можем узнать с помощью толкового словаря. Толковый словарь можно взять в библиотеке.</vt:lpstr>
      <vt:lpstr>Презентация PowerPoint</vt:lpstr>
      <vt:lpstr>1. Выполни звуко-буквенный анализ слова Яблоко. 2. Выполни упражнения 59 и 61. 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Слово и его значение.</dc:title>
  <dc:creator>Дмитрий Попов</dc:creator>
  <cp:lastModifiedBy>Дмитрий Попов</cp:lastModifiedBy>
  <cp:revision>8</cp:revision>
  <dcterms:created xsi:type="dcterms:W3CDTF">2022-09-30T15:55:47Z</dcterms:created>
  <dcterms:modified xsi:type="dcterms:W3CDTF">2022-09-30T17:11:47Z</dcterms:modified>
</cp:coreProperties>
</file>