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65" r:id="rId5"/>
    <p:sldId id="268" r:id="rId6"/>
    <p:sldId id="261" r:id="rId7"/>
    <p:sldId id="259" r:id="rId8"/>
    <p:sldId id="260" r:id="rId9"/>
    <p:sldId id="263" r:id="rId10"/>
    <p:sldId id="258" r:id="rId11"/>
    <p:sldId id="266" r:id="rId12"/>
    <p:sldId id="262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8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B2E3F0-501D-45BA-AA79-4545BE6AE4BA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4CAE19-F645-4AB5-B9A4-F08A21A49C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872808" cy="316835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Arial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200" i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КУКЛА-ЗАКРУТКА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200" i="1" dirty="0" smtClean="0">
                <a:solidFill>
                  <a:srgbClr val="C00000"/>
                </a:solidFill>
                <a:effectLst/>
                <a:latin typeface="Arial"/>
                <a:ea typeface="Times New Roman"/>
                <a:cs typeface="Times New Roman"/>
              </a:rPr>
              <a:t> из салфеток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C00000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  <a:latin typeface="Arial"/>
                <a:ea typeface="Calibri"/>
                <a:cs typeface="Times New Roman"/>
              </a:rPr>
              <a:t>    </a:t>
            </a:r>
            <a:endParaRPr lang="ru-RU" sz="2800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 </a:t>
            </a:r>
            <a:r>
              <a:rPr lang="ru-RU" i="1" dirty="0" smtClean="0">
                <a:solidFill>
                  <a:schemeClr val="accent5"/>
                </a:solidFill>
                <a:effectLst/>
                <a:latin typeface="Arial"/>
                <a:ea typeface="Times New Roman"/>
                <a:cs typeface="Times New Roman"/>
              </a:rPr>
              <a:t>подготовила воспитатель </a:t>
            </a:r>
            <a:endParaRPr lang="ru-RU" i="1" dirty="0">
              <a:solidFill>
                <a:schemeClr val="accent5"/>
              </a:solidFill>
              <a:latin typeface="Arial"/>
              <a:ea typeface="Times New Roman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chemeClr val="accent5"/>
                </a:solidFill>
                <a:effectLst/>
                <a:latin typeface="Arial"/>
                <a:ea typeface="Times New Roman"/>
                <a:cs typeface="Times New Roman"/>
              </a:rPr>
              <a:t>МБДОУ детского сада №21 комбинированного вида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chemeClr val="accent5"/>
                </a:solidFill>
                <a:latin typeface="Arial"/>
                <a:ea typeface="Calibri"/>
                <a:cs typeface="Times New Roman"/>
              </a:rPr>
              <a:t>Ордынская Н.Н.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2800" i="1" dirty="0">
              <a:solidFill>
                <a:schemeClr val="accent5"/>
              </a:solidFill>
              <a:latin typeface="Arial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900" i="1" dirty="0">
                <a:solidFill>
                  <a:schemeClr val="accent5"/>
                </a:solidFill>
                <a:latin typeface="Arial"/>
                <a:ea typeface="Calibri"/>
                <a:cs typeface="Times New Roman"/>
              </a:rPr>
              <a:t>г</a:t>
            </a:r>
            <a:r>
              <a:rPr lang="ru-RU" sz="1900" i="1" dirty="0" smtClean="0">
                <a:solidFill>
                  <a:schemeClr val="accent5"/>
                </a:solidFill>
                <a:latin typeface="Arial"/>
                <a:ea typeface="Calibri"/>
                <a:cs typeface="Times New Roman"/>
              </a:rPr>
              <a:t>. Одинцово, </a:t>
            </a:r>
            <a:r>
              <a:rPr lang="ru-RU" sz="1900" i="1" dirty="0" smtClean="0">
                <a:solidFill>
                  <a:schemeClr val="accent5"/>
                </a:solidFill>
                <a:latin typeface="Arial"/>
                <a:ea typeface="Calibri"/>
                <a:cs typeface="Times New Roman"/>
              </a:rPr>
              <a:t>2021г</a:t>
            </a:r>
            <a:r>
              <a:rPr lang="ru-RU" sz="1900" i="1" dirty="0" smtClean="0">
                <a:solidFill>
                  <a:schemeClr val="accent5"/>
                </a:solidFill>
                <a:latin typeface="Arial"/>
                <a:ea typeface="Calibri"/>
                <a:cs typeface="Times New Roman"/>
              </a:rPr>
              <a:t>.</a:t>
            </a:r>
            <a:endParaRPr lang="ru-RU" sz="1900" dirty="0">
              <a:solidFill>
                <a:schemeClr val="accent5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i="1" dirty="0" smtClean="0">
                <a:solidFill>
                  <a:srgbClr val="00B0F0"/>
                </a:solidFill>
                <a:effectLst/>
                <a:latin typeface="Arial"/>
                <a:ea typeface="Times New Roman"/>
                <a:cs typeface="Times New Roman"/>
              </a:rPr>
              <a:t>Мастер-класс для педагогов и </a:t>
            </a:r>
            <a:r>
              <a:rPr lang="ru-RU" sz="3200" i="1" dirty="0">
                <a:solidFill>
                  <a:srgbClr val="00B0F0"/>
                </a:solidFill>
                <a:effectLst/>
                <a:latin typeface="Arial"/>
                <a:ea typeface="Times New Roman"/>
                <a:cs typeface="Times New Roman"/>
              </a:rPr>
              <a:t>детей старшего дошкольного</a:t>
            </a:r>
            <a:r>
              <a:rPr lang="ru-RU" sz="3200" i="1" dirty="0" smtClean="0">
                <a:solidFill>
                  <a:srgbClr val="00B0F0"/>
                </a:soli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3200" i="1" dirty="0" smtClean="0">
                <a:solidFill>
                  <a:srgbClr val="00B0F0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sz="3200" i="1" dirty="0" smtClean="0">
                <a:solidFill>
                  <a:srgbClr val="00B0F0"/>
                </a:solidFill>
                <a:effectLst/>
                <a:latin typeface="Arial"/>
                <a:ea typeface="Times New Roman"/>
                <a:cs typeface="Times New Roman"/>
              </a:rPr>
              <a:t>возраста</a:t>
            </a:r>
            <a:endParaRPr lang="ru-RU" sz="32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6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27943"/>
            <a:ext cx="6318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Ход мастер-класса</a:t>
            </a:r>
            <a:r>
              <a:rPr lang="ru-RU" sz="2400" b="1" dirty="0" smtClean="0">
                <a:solidFill>
                  <a:prstClr val="black"/>
                </a:solidFill>
              </a:rPr>
              <a:t>:</a:t>
            </a:r>
          </a:p>
          <a:p>
            <a:pPr algn="ctr"/>
            <a:endParaRPr lang="ru-RU" sz="24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Материал </a:t>
            </a:r>
            <a:r>
              <a:rPr lang="ru-RU" sz="2400" b="1" i="1" dirty="0">
                <a:solidFill>
                  <a:srgbClr val="7030A0"/>
                </a:solidFill>
              </a:rPr>
              <a:t>для </a:t>
            </a:r>
            <a:r>
              <a:rPr lang="ru-RU" sz="2400" b="1" i="1" dirty="0" smtClean="0">
                <a:solidFill>
                  <a:srgbClr val="7030A0"/>
                </a:solidFill>
              </a:rPr>
              <a:t>изготовления куклы</a:t>
            </a:r>
            <a:r>
              <a:rPr lang="ru-RU" sz="2400" b="1" i="1" dirty="0">
                <a:solidFill>
                  <a:srgbClr val="7030A0"/>
                </a:solidFill>
              </a:rPr>
              <a:t>:</a:t>
            </a:r>
            <a:r>
              <a:rPr lang="ru-RU" sz="2400" i="1" dirty="0">
                <a:solidFill>
                  <a:srgbClr val="7030A0"/>
                </a:solidFill>
              </a:rPr>
              <a:t> </a:t>
            </a:r>
            <a:endParaRPr lang="ru-RU" sz="2400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7030A0"/>
                </a:solidFill>
              </a:rPr>
              <a:t>салфетки </a:t>
            </a:r>
            <a:r>
              <a:rPr lang="ru-RU" sz="2400" i="1" dirty="0">
                <a:solidFill>
                  <a:srgbClr val="7030A0"/>
                </a:solidFill>
              </a:rPr>
              <a:t>разных цветов, цветные резинки, </a:t>
            </a:r>
            <a:r>
              <a:rPr lang="ru-RU" sz="2400" i="1" dirty="0" smtClean="0">
                <a:solidFill>
                  <a:srgbClr val="7030A0"/>
                </a:solidFill>
              </a:rPr>
              <a:t> клей, тесьма</a:t>
            </a:r>
            <a:r>
              <a:rPr lang="ru-RU" sz="2400" i="1" dirty="0" smtClean="0">
                <a:solidFill>
                  <a:prstClr val="black"/>
                </a:solidFill>
              </a:rPr>
              <a:t>.</a:t>
            </a:r>
            <a:r>
              <a:rPr lang="ru-RU" sz="2400" i="1" dirty="0">
                <a:solidFill>
                  <a:prstClr val="black"/>
                </a:solidFill>
              </a:rPr>
              <a:t/>
            </a:r>
            <a:br>
              <a:rPr lang="ru-RU" sz="2400" i="1" dirty="0">
                <a:solidFill>
                  <a:prstClr val="black"/>
                </a:solidFill>
              </a:rPr>
            </a:br>
            <a:endParaRPr lang="ru-RU" sz="24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16"/>
          <a:stretch/>
        </p:blipFill>
        <p:spPr>
          <a:xfrm>
            <a:off x="2267744" y="2564904"/>
            <a:ext cx="4896544" cy="385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313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" r="2814" b="1884"/>
          <a:stretch/>
        </p:blipFill>
        <p:spPr>
          <a:xfrm>
            <a:off x="4860032" y="260648"/>
            <a:ext cx="3888432" cy="64087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16632"/>
            <a:ext cx="47525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КУКЛА-ЗАКРУТКА </a:t>
            </a:r>
          </a:p>
          <a:p>
            <a:pPr algn="ctr"/>
            <a:r>
              <a:rPr lang="ru-RU" i="1" dirty="0" smtClean="0">
                <a:solidFill>
                  <a:srgbClr val="7030A0"/>
                </a:solidFill>
              </a:rPr>
              <a:t>(Из салфеток)</a:t>
            </a:r>
            <a:endParaRPr lang="ru-RU" i="1" dirty="0">
              <a:solidFill>
                <a:srgbClr val="7030A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Технологическая карта</a:t>
            </a:r>
            <a:endParaRPr lang="ru-RU" b="1" i="1" dirty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1.Берем салфетку любого цвета и скатываем трубочку;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2.Берем салфетку белого цвета и накрываем трубочку сверху (уголком);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3.Надеваем резинку по линии шеи;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4.Складываем оба конца для рук;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5.Перевязываем резинками у запястий куклы;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6.Небольшой кусочек розового цвета накладываем на лицо и закрепляем резинкой вокруг шеи;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7.Обматываем голову куклы тесьмой или ленточкой(фиксируем клеем);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8. Завязываем треугольный платочек(промазываем концы клеем);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9.Берем цветную салфетку и обматываем нижнюю часть туловища, чтобы получилась юбка(фиксируем клеем);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10.Одеваем передник, фиксируем резинкой вокруг талии.</a:t>
            </a:r>
          </a:p>
        </p:txBody>
      </p:sp>
    </p:spTree>
    <p:extLst>
      <p:ext uri="{BB962C8B-B14F-4D97-AF65-F5344CB8AC3E}">
        <p14:creationId xmlns:p14="http://schemas.microsoft.com/office/powerpoint/2010/main" val="400284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56784" cy="595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/>
                <a:ea typeface="Calibri"/>
                <a:cs typeface="Times New Roman"/>
              </a:rPr>
              <a:t>Наша куколка готова.</a:t>
            </a:r>
            <a:b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/>
                <a:ea typeface="Calibri"/>
                <a:cs typeface="Times New Roman"/>
              </a:rPr>
            </a:b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/>
                <a:ea typeface="Calibri"/>
                <a:cs typeface="Times New Roman"/>
              </a:rPr>
              <a:t>Пусть она приносит  Вам радость и приятные эмоции!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/>
                <a:ea typeface="Calibri"/>
                <a:cs typeface="Times New Roman"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/>
                <a:ea typeface="Calibri"/>
                <a:cs typeface="Times New Roman"/>
              </a:rPr>
            </a:b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Arial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solidFill>
                <a:schemeClr val="accent6">
                  <a:lumMod val="75000"/>
                </a:schemeClr>
              </a:solidFill>
              <a:effectLst/>
              <a:latin typeface="Arial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solidFill>
                <a:schemeClr val="accent6">
                  <a:lumMod val="75000"/>
                </a:schemeClr>
              </a:solidFill>
              <a:latin typeface="Arial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solidFill>
                <a:schemeClr val="accent6">
                  <a:lumMod val="75000"/>
                </a:schemeClr>
              </a:solidFill>
              <a:effectLst/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>
                <a:solidFill>
                  <a:srgbClr val="F14124">
                    <a:lumMod val="75000"/>
                  </a:srgbClr>
                </a:solidFill>
                <a:latin typeface="Arial"/>
                <a:ea typeface="Calibri"/>
                <a:cs typeface="Times New Roman"/>
              </a:rPr>
              <a:t>Спасибо за внимание!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9" t="29805" r="5119" b="7559"/>
          <a:stretch/>
        </p:blipFill>
        <p:spPr>
          <a:xfrm>
            <a:off x="3059832" y="2060848"/>
            <a:ext cx="331236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77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08720"/>
            <a:ext cx="7272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Используемая литература:</a:t>
            </a:r>
          </a:p>
          <a:p>
            <a:endParaRPr lang="ru-RU" i="1" dirty="0">
              <a:solidFill>
                <a:srgbClr val="7030A0"/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1.И.А. Лыкова журнал «Цветной мир», №1 2009г.</a:t>
            </a: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2.Журнал «</a:t>
            </a:r>
            <a:r>
              <a:rPr lang="ru-RU" i="1" dirty="0" err="1" smtClean="0">
                <a:solidFill>
                  <a:srgbClr val="7030A0"/>
                </a:solidFill>
              </a:rPr>
              <a:t>Мастерилка</a:t>
            </a:r>
            <a:r>
              <a:rPr lang="ru-RU" i="1" dirty="0" smtClean="0">
                <a:solidFill>
                  <a:srgbClr val="7030A0"/>
                </a:solidFill>
              </a:rPr>
              <a:t>» Тряпичные куколки изд. Карапуз,2012г.</a:t>
            </a:r>
          </a:p>
          <a:p>
            <a:endParaRPr lang="ru-RU" i="1" dirty="0">
              <a:solidFill>
                <a:srgbClr val="7030A0"/>
              </a:solidFill>
            </a:endParaRPr>
          </a:p>
          <a:p>
            <a:r>
              <a:rPr lang="ru-RU" dirty="0" smtClean="0"/>
              <a:t>3. </a:t>
            </a:r>
            <a:r>
              <a:rPr lang="ru-RU" dirty="0" smtClean="0">
                <a:solidFill>
                  <a:srgbClr val="7030A0"/>
                </a:solidFill>
                <a:latin typeface="Arial"/>
              </a:rPr>
              <a:t>И</a:t>
            </a:r>
            <a:r>
              <a:rPr lang="ru-RU" dirty="0">
                <a:solidFill>
                  <a:srgbClr val="7030A0"/>
                </a:solidFill>
                <a:latin typeface="Arial"/>
              </a:rPr>
              <a:t>. Н. Котова, А. С. Котова «Русские обряды и традиции. Народная кукла», СПб, «Паритет», 2003 г</a:t>
            </a:r>
            <a:r>
              <a:rPr lang="ru-RU" dirty="0" smtClean="0">
                <a:solidFill>
                  <a:srgbClr val="7030A0"/>
                </a:solidFill>
                <a:latin typeface="Arial"/>
              </a:rPr>
              <a:t>.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/>
              </a:rPr>
              <a:t>4.Интернет –ресурсы.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27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5"/>
            <a:ext cx="86409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Кукла –Закрутка» из 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</a:rPr>
              <a:t>салфеток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lvl="0" algn="ctr"/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Цель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ru-RU" sz="2800" dirty="0">
                <a:solidFill>
                  <a:srgbClr val="4E67C8">
                    <a:lumMod val="75000"/>
                  </a:srgbClr>
                </a:solidFill>
              </a:rPr>
              <a:t>- привить интерес и любовь к русской тряпичной кукле как виду народного художественного творчества</a:t>
            </a:r>
            <a:r>
              <a:rPr lang="ru-RU" sz="2800" dirty="0" smtClean="0">
                <a:solidFill>
                  <a:srgbClr val="4E67C8">
                    <a:lumMod val="75000"/>
                  </a:srgbClr>
                </a:solidFill>
              </a:rPr>
              <a:t>.</a:t>
            </a:r>
            <a:endParaRPr lang="ru-RU" sz="2800" dirty="0">
              <a:solidFill>
                <a:srgbClr val="4E67C8">
                  <a:lumMod val="75000"/>
                </a:srgbClr>
              </a:solidFill>
            </a:endParaRPr>
          </a:p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Задачи:</a:t>
            </a:r>
          </a:p>
          <a:p>
            <a:r>
              <a:rPr lang="ru-RU" sz="2800" b="1" dirty="0" smtClean="0">
                <a:solidFill>
                  <a:schemeClr val="accent1"/>
                </a:solidFill>
              </a:rPr>
              <a:t> -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Познакомить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с историей и видами народных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тряпичных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кукол.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- Обучить приемам изготовления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кукол из салфеток. 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- Воспитывать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бережное отношение к продуктам рукотворного творчества.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- Формировать творческую активность, самостоятельность,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трудолюбия.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1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332656"/>
            <a:ext cx="748883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prstClr val="black"/>
              </a:solidFill>
            </a:endParaRPr>
          </a:p>
          <a:p>
            <a:r>
              <a:rPr lang="ru-RU" sz="2000" i="1" dirty="0" smtClean="0">
                <a:solidFill>
                  <a:srgbClr val="7030A0"/>
                </a:solidFill>
              </a:rPr>
              <a:t>Традиционной игрушкой в быту на Руси с древних времен была тряпичная кукла.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Изготавливались такие куклы из подручных материалов: из мягких шерстяных или хлопчатобумажных тканей, льна и ниток. Их мастерили неспешно, с хорошим настроением, большой любовью и надеждой на будущее. При их изготовлении мастерица загадывала желание.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Поэтому эти куколки такие милые, добрые, от них веет семейным теплом и домашним уютом!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Куклы </a:t>
            </a:r>
            <a:r>
              <a:rPr lang="ru-RU" sz="2000" b="1" i="1" dirty="0">
                <a:solidFill>
                  <a:srgbClr val="7030A0"/>
                </a:solidFill>
              </a:rPr>
              <a:t>делились на </a:t>
            </a:r>
            <a:r>
              <a:rPr lang="ru-RU" sz="2000" b="1" i="1" dirty="0" smtClean="0">
                <a:solidFill>
                  <a:srgbClr val="7030A0"/>
                </a:solidFill>
              </a:rPr>
              <a:t>группы</a:t>
            </a:r>
            <a:r>
              <a:rPr lang="ru-RU" sz="2000" b="1" i="1" dirty="0">
                <a:solidFill>
                  <a:srgbClr val="7030A0"/>
                </a:solidFill>
              </a:rPr>
              <a:t>:</a:t>
            </a:r>
            <a:r>
              <a:rPr lang="ru-RU" sz="2000" i="1" dirty="0">
                <a:solidFill>
                  <a:srgbClr val="7030A0"/>
                </a:solidFill>
              </a:rPr>
              <a:t> обереги, обрядовые, игровые</a:t>
            </a:r>
            <a:r>
              <a:rPr lang="ru-RU" sz="2000" i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Кукла была символом продолжения рода. Она «росла» и менялась  вместе с ростом и развитием человека. В колыбель к ребенку клали куклу-оберег, полагая, что она охраняет </a:t>
            </a:r>
            <a:r>
              <a:rPr lang="ru-RU" i="1" dirty="0" smtClean="0">
                <a:solidFill>
                  <a:srgbClr val="7030A0"/>
                </a:solidFill>
              </a:rPr>
              <a:t>его покой и </a:t>
            </a:r>
            <a:r>
              <a:rPr lang="ru-RU" i="1" dirty="0" err="1" smtClean="0">
                <a:solidFill>
                  <a:srgbClr val="7030A0"/>
                </a:solidFill>
              </a:rPr>
              <a:t>сон.Куклы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i="1" dirty="0">
                <a:solidFill>
                  <a:srgbClr val="7030A0"/>
                </a:solidFill>
              </a:rPr>
              <a:t>обереги изготавливали безликими</a:t>
            </a:r>
            <a:r>
              <a:rPr lang="ru-RU" i="1" dirty="0" smtClean="0">
                <a:solidFill>
                  <a:srgbClr val="7030A0"/>
                </a:solidFill>
              </a:rPr>
              <a:t>.  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Куклы, </a:t>
            </a:r>
            <a:r>
              <a:rPr lang="ru-RU" sz="2000" i="1" dirty="0">
                <a:solidFill>
                  <a:srgbClr val="7030A0"/>
                </a:solidFill>
              </a:rPr>
              <a:t>в которые играли дети, рисовали угольком глаза. </a:t>
            </a:r>
            <a:r>
              <a:rPr lang="ru-RU" sz="2000" i="1" dirty="0" smtClean="0">
                <a:solidFill>
                  <a:srgbClr val="7030A0"/>
                </a:solidFill>
              </a:rPr>
              <a:t>Она была </a:t>
            </a:r>
            <a:r>
              <a:rPr lang="ru-RU" sz="2000" i="1" dirty="0">
                <a:solidFill>
                  <a:srgbClr val="7030A0"/>
                </a:solidFill>
              </a:rPr>
              <a:t>на </a:t>
            </a:r>
            <a:r>
              <a:rPr lang="ru-RU" sz="2000" i="1" dirty="0" smtClean="0">
                <a:solidFill>
                  <a:srgbClr val="7030A0"/>
                </a:solidFill>
              </a:rPr>
              <a:t>палочке.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01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3" t="8299" r="8387" b="8509"/>
          <a:stretch/>
        </p:blipFill>
        <p:spPr>
          <a:xfrm>
            <a:off x="6309867" y="188640"/>
            <a:ext cx="1920967" cy="24125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1880" y="5715952"/>
            <a:ext cx="26014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3366" y="2348880"/>
            <a:ext cx="29551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ru-RU" sz="2000" b="1" i="1" dirty="0" smtClean="0">
                <a:solidFill>
                  <a:srgbClr val="C00000"/>
                </a:solidFill>
              </a:rPr>
              <a:t>«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Кормилка</a:t>
            </a:r>
            <a:r>
              <a:rPr lang="ru-RU" sz="2000" b="1" i="1" dirty="0" smtClean="0">
                <a:solidFill>
                  <a:srgbClr val="C00000"/>
                </a:solidFill>
              </a:rPr>
              <a:t> »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lvl="0"/>
            <a:r>
              <a:rPr lang="ru-RU" i="1" u="sng" dirty="0">
                <a:solidFill>
                  <a:srgbClr val="C00000"/>
                </a:solidFill>
              </a:rPr>
              <a:t>Обрядовая </a:t>
            </a:r>
            <a:r>
              <a:rPr lang="ru-RU" i="1" u="sng" dirty="0" smtClean="0">
                <a:solidFill>
                  <a:srgbClr val="C00000"/>
                </a:solidFill>
              </a:rPr>
              <a:t>кукла</a:t>
            </a:r>
          </a:p>
          <a:p>
            <a:pPr lvl="0"/>
            <a:endParaRPr lang="ru-RU" dirty="0" smtClean="0">
              <a:solidFill>
                <a:srgbClr val="C00000"/>
              </a:solidFill>
            </a:endParaRPr>
          </a:p>
          <a:p>
            <a:r>
              <a:rPr lang="ru-RU" i="1" dirty="0" smtClean="0">
                <a:solidFill>
                  <a:srgbClr val="C00000"/>
                </a:solidFill>
              </a:rPr>
              <a:t>Еще </a:t>
            </a:r>
            <a:r>
              <a:rPr lang="ru-RU" i="1" dirty="0">
                <a:solidFill>
                  <a:srgbClr val="C00000"/>
                </a:solidFill>
              </a:rPr>
              <a:t>до рождения малыша ее делала мама и клала в колыбельку, чтобы «согреть» ее. После рождения ребенка она висела над колыбелькой, охраняя малыша от порчи и сглаза. Когда ребенок подрастал, ее отдавали ему играть.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Аналог из салфеток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88640"/>
            <a:ext cx="1800200" cy="2448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63888" y="2601198"/>
            <a:ext cx="252947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   «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Пеленашка</a:t>
            </a:r>
            <a:r>
              <a:rPr lang="ru-RU" sz="2000" b="1" i="1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i="1" u="sng" dirty="0" smtClean="0">
                <a:solidFill>
                  <a:srgbClr val="C00000"/>
                </a:solidFill>
              </a:rPr>
              <a:t>Обрядовая кукла</a:t>
            </a:r>
          </a:p>
          <a:p>
            <a:endParaRPr lang="ru-RU" i="1" u="sng" dirty="0" smtClean="0">
              <a:solidFill>
                <a:srgbClr val="C00000"/>
              </a:solidFill>
            </a:endParaRPr>
          </a:p>
          <a:p>
            <a:r>
              <a:rPr lang="ru-RU" i="1" dirty="0" smtClean="0">
                <a:solidFill>
                  <a:srgbClr val="C00000"/>
                </a:solidFill>
              </a:rPr>
              <a:t>Оберег от сглаза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ее, клали в колыбель и там она лежала до крещения ребенка.</a:t>
            </a: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Аналог из салфеток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332656"/>
            <a:ext cx="345638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Для изготовления кукол мы использовали салфетки. Ведь сегодня это доступный материал, обладающий огромным выбором красивых расцветок!</a:t>
            </a:r>
          </a:p>
          <a:p>
            <a:pPr lvl="0"/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В изготовлении куколок не возникает сложности.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</a:rPr>
              <a:t> Приемы изготовления куколок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из салфеток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</a:rPr>
              <a:t>такие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же,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</a:rPr>
              <a:t>как и у тряпичных.</a:t>
            </a:r>
          </a:p>
          <a:p>
            <a:endParaRPr lang="ru-RU" sz="20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Вместо ниток я решила использовать цветные резинки.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47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957" y="116632"/>
            <a:ext cx="3466439" cy="318318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626242" cy="325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752" y="3433870"/>
            <a:ext cx="3851920" cy="31700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Игровая </a:t>
            </a:r>
            <a:r>
              <a:rPr lang="ru-RU" sz="2000" i="1" dirty="0" smtClean="0">
                <a:solidFill>
                  <a:srgbClr val="C00000"/>
                </a:solidFill>
              </a:rPr>
              <a:t>Куколка    «Закрутка</a:t>
            </a:r>
            <a:r>
              <a:rPr lang="ru-RU" i="1" dirty="0">
                <a:solidFill>
                  <a:srgbClr val="C00000"/>
                </a:solidFill>
              </a:rPr>
              <a:t>» </a:t>
            </a:r>
            <a:endParaRPr lang="ru-RU" i="1" dirty="0" smtClean="0">
              <a:solidFill>
                <a:srgbClr val="C00000"/>
              </a:solidFill>
            </a:endParaRP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предназначались для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детский забав. Особо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распространены были в Московской области. Шила беременная женщина оберег для люльки от болезней, чтобы ребенок родился здоровым.</a:t>
            </a:r>
          </a:p>
          <a:p>
            <a:r>
              <a:rPr lang="ru-RU" i="1" dirty="0">
                <a:solidFill>
                  <a:srgbClr val="0070C0"/>
                </a:solidFill>
              </a:rPr>
              <a:t>Аналог из </a:t>
            </a:r>
            <a:r>
              <a:rPr lang="ru-RU" i="1" dirty="0" smtClean="0">
                <a:solidFill>
                  <a:srgbClr val="0070C0"/>
                </a:solidFill>
              </a:rPr>
              <a:t>салфеток</a:t>
            </a:r>
          </a:p>
          <a:p>
            <a:endParaRPr lang="ru-RU" i="1" dirty="0">
              <a:solidFill>
                <a:srgbClr val="0070C0"/>
              </a:solidFill>
            </a:endParaRPr>
          </a:p>
          <a:p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140969"/>
            <a:ext cx="446449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 smtClean="0">
              <a:solidFill>
                <a:srgbClr val="C00000"/>
              </a:solidFill>
            </a:endParaRPr>
          </a:p>
          <a:p>
            <a:pPr lvl="0"/>
            <a:r>
              <a:rPr lang="ru-RU" sz="2000" dirty="0" smtClean="0">
                <a:solidFill>
                  <a:srgbClr val="C00000"/>
                </a:solidFill>
              </a:rPr>
              <a:t>Обрядовая куколка- «</a:t>
            </a:r>
            <a:r>
              <a:rPr lang="ru-RU" sz="2000" dirty="0" err="1" smtClean="0">
                <a:solidFill>
                  <a:srgbClr val="C00000"/>
                </a:solidFill>
              </a:rPr>
              <a:t>Кувадка</a:t>
            </a:r>
            <a:r>
              <a:rPr lang="ru-RU" sz="2000" dirty="0" smtClean="0">
                <a:solidFill>
                  <a:srgbClr val="C00000"/>
                </a:solidFill>
              </a:rPr>
              <a:t>»</a:t>
            </a:r>
          </a:p>
          <a:p>
            <a:pPr lvl="0"/>
            <a:r>
              <a:rPr lang="ru-RU" i="1" dirty="0" smtClean="0">
                <a:solidFill>
                  <a:srgbClr val="C00000"/>
                </a:solidFill>
                <a:latin typeface="Times New Roman"/>
              </a:rPr>
              <a:t>Считалось</a:t>
            </a:r>
            <a:r>
              <a:rPr lang="ru-RU" i="1" dirty="0">
                <a:solidFill>
                  <a:srgbClr val="C00000"/>
                </a:solidFill>
                <a:latin typeface="Times New Roman"/>
              </a:rPr>
              <a:t>, что </a:t>
            </a:r>
            <a:r>
              <a:rPr lang="ru-RU" i="1" dirty="0" err="1">
                <a:solidFill>
                  <a:srgbClr val="C00000"/>
                </a:solidFill>
                <a:latin typeface="Times New Roman"/>
              </a:rPr>
              <a:t>кувадка</a:t>
            </a:r>
            <a:r>
              <a:rPr lang="ru-RU" i="1" dirty="0">
                <a:solidFill>
                  <a:srgbClr val="C00000"/>
                </a:solidFill>
                <a:latin typeface="Times New Roman"/>
              </a:rPr>
              <a:t> исполняла важную роль при рождении ребенка. Куколки помогали отвлечь нечистую силу от матери и новорожденного. Позже </a:t>
            </a:r>
            <a:r>
              <a:rPr lang="ru-RU" i="1" dirty="0" err="1" smtClean="0">
                <a:solidFill>
                  <a:srgbClr val="C00000"/>
                </a:solidFill>
                <a:latin typeface="Times New Roman"/>
              </a:rPr>
              <a:t>Кувадки</a:t>
            </a:r>
            <a:r>
              <a:rPr lang="ru-RU" i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i="1" dirty="0">
                <a:solidFill>
                  <a:srgbClr val="C00000"/>
                </a:solidFill>
                <a:latin typeface="Times New Roman"/>
              </a:rPr>
              <a:t>просто подвешивали над колыбелькой, как погремушки. Число </a:t>
            </a:r>
            <a:r>
              <a:rPr lang="ru-RU" i="1" dirty="0" err="1" smtClean="0">
                <a:solidFill>
                  <a:srgbClr val="C00000"/>
                </a:solidFill>
                <a:latin typeface="Times New Roman"/>
              </a:rPr>
              <a:t>Кувадок</a:t>
            </a:r>
            <a:r>
              <a:rPr lang="ru-RU" i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i="1" dirty="0">
                <a:solidFill>
                  <a:srgbClr val="C00000"/>
                </a:solidFill>
                <a:latin typeface="Times New Roman"/>
              </a:rPr>
              <a:t>в связке должно быть обязательно нечетным. </a:t>
            </a:r>
            <a:r>
              <a:rPr lang="ru-RU" i="1" dirty="0" err="1">
                <a:solidFill>
                  <a:srgbClr val="C00000"/>
                </a:solidFill>
                <a:latin typeface="Times New Roman"/>
              </a:rPr>
              <a:t>К</a:t>
            </a:r>
            <a:r>
              <a:rPr lang="ru-RU" i="1" dirty="0" err="1" smtClean="0">
                <a:solidFill>
                  <a:srgbClr val="C00000"/>
                </a:solidFill>
                <a:latin typeface="Times New Roman"/>
              </a:rPr>
              <a:t>увадку</a:t>
            </a:r>
            <a:r>
              <a:rPr lang="ru-RU" i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i="1" dirty="0">
                <a:solidFill>
                  <a:srgbClr val="C00000"/>
                </a:solidFill>
                <a:latin typeface="Times New Roman"/>
              </a:rPr>
              <a:t>не сложно сделать, поэтому, подрастая, дети сами могли сделать такую куколку своим младшим братьям и сестрам.</a:t>
            </a: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182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7" r="13155"/>
          <a:stretch/>
        </p:blipFill>
        <p:spPr>
          <a:xfrm rot="5400000">
            <a:off x="2963535" y="500960"/>
            <a:ext cx="3024337" cy="31197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50734" y="4326530"/>
            <a:ext cx="2829144" cy="20421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57703" y="1007192"/>
            <a:ext cx="2952326" cy="2035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3" y="4077072"/>
            <a:ext cx="3233824" cy="26773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352707"/>
            <a:ext cx="2412776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</a:rPr>
              <a:t>Знакомство с историей народной игрушки и технологией ее изготовления в условиях работы художественной студии.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Эти формы работы имеют большие возможности для творческого самовыражения детей.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668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9" r="5768" b="5568"/>
          <a:stretch/>
        </p:blipFill>
        <p:spPr>
          <a:xfrm>
            <a:off x="6660232" y="260648"/>
            <a:ext cx="1943782" cy="27363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r="5750" b="11596"/>
          <a:stretch/>
        </p:blipFill>
        <p:spPr>
          <a:xfrm>
            <a:off x="6732240" y="3585684"/>
            <a:ext cx="1946847" cy="25076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47"/>
          <a:stretch/>
        </p:blipFill>
        <p:spPr>
          <a:xfrm>
            <a:off x="3275856" y="3558683"/>
            <a:ext cx="2881256" cy="25346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60648"/>
            <a:ext cx="3312368" cy="27363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86" y="620688"/>
            <a:ext cx="29418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i="1" dirty="0" smtClean="0">
                <a:solidFill>
                  <a:srgbClr val="7030A0"/>
                </a:solidFill>
              </a:rPr>
              <a:t>В рамках знакомства детей с народным праздником «Масленица» проводилось занятие </a:t>
            </a:r>
          </a:p>
          <a:p>
            <a:pPr lvl="0"/>
            <a:r>
              <a:rPr lang="ru-RU" i="1" dirty="0" smtClean="0">
                <a:solidFill>
                  <a:srgbClr val="7030A0"/>
                </a:solidFill>
              </a:rPr>
              <a:t> по продуктивной деятельности-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Изготовление и рисование куколки-масленицы.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Такие занятия позволяют познакомить детей с миром народных кукол, с русскими праздниками и обрядами и, тем самым, приобщить детей к традиционной культуре России!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26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473" y="737038"/>
            <a:ext cx="2027976" cy="24949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3674164"/>
            <a:ext cx="2348802" cy="26351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57" y="3861046"/>
            <a:ext cx="1950092" cy="244827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2348803" cy="2755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04379" y="550233"/>
            <a:ext cx="347209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</a:rPr>
              <a:t>Эти куколки, сделанные своими руками, станут для детей  единственными и неповторимыми, самыми любимыми!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Ребенку важно не просто изготовить игрушку, а обязательно ее «обыграть», он начинает фантазировать и придумывать истории.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Поэтому, подбирая задания по продуктивной детской деятельности, мы должны стремиться к тому, чтобы детская работа стала основой для 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сюжетно-ролевой игры.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57158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27117"/>
            <a:ext cx="6264696" cy="56221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6309320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Старшая группа «Игровая куколка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68819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769</TotalTime>
  <Words>663</Words>
  <Application>Microsoft Office PowerPoint</Application>
  <PresentationFormat>Экран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Мастер-класс для педагогов и детей старшего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предназначен для педагогов, родителей и детей подготовительной к школе группы</dc:title>
  <dc:creator>User</dc:creator>
  <cp:lastModifiedBy>User</cp:lastModifiedBy>
  <cp:revision>54</cp:revision>
  <dcterms:created xsi:type="dcterms:W3CDTF">2018-03-05T18:01:52Z</dcterms:created>
  <dcterms:modified xsi:type="dcterms:W3CDTF">2022-09-30T17:05:11Z</dcterms:modified>
</cp:coreProperties>
</file>