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6381" autoAdjust="0"/>
  </p:normalViewPr>
  <p:slideViewPr>
    <p:cSldViewPr>
      <p:cViewPr>
        <p:scale>
          <a:sx n="80" d="100"/>
          <a:sy n="80" d="100"/>
        </p:scale>
        <p:origin x="-1512" y="-1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8CC5B-CC8D-4CCE-8768-64F327C650B8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DE68A-0FCF-46FD-9A23-8F83F4AD5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050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DE68A-0FCF-46FD-9A23-8F83F4AD5DE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09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2763BA-2B4B-4FE8-B8CB-6A741E81AC9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738DB30-4E0C-493A-B8B8-014D6D6FA6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80920" cy="28083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         Презентация на тему: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sz="3600" dirty="0" smtClean="0">
                <a:solidFill>
                  <a:schemeClr val="accent3"/>
                </a:solidFill>
              </a:rPr>
              <a:t>Педагогические технологии в             работе с детьми по   художественному </a:t>
            </a:r>
            <a:r>
              <a:rPr lang="ru-RU" sz="3600" dirty="0">
                <a:solidFill>
                  <a:schemeClr val="accent3"/>
                </a:solidFill>
              </a:rPr>
              <a:t/>
            </a:r>
            <a:br>
              <a:rPr lang="ru-RU" sz="3600" dirty="0">
                <a:solidFill>
                  <a:schemeClr val="accent3"/>
                </a:solidFill>
              </a:rPr>
            </a:br>
            <a:r>
              <a:rPr lang="ru-RU" sz="3600" dirty="0" smtClean="0">
                <a:solidFill>
                  <a:schemeClr val="accent3"/>
                </a:solidFill>
              </a:rPr>
              <a:t>творчеству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5003322"/>
            <a:ext cx="2952329" cy="1378006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Ордынская Наталья</a:t>
            </a:r>
          </a:p>
          <a:p>
            <a:r>
              <a:rPr lang="ru-RU" dirty="0" smtClean="0"/>
              <a:t>Николаевна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48702" y="1857983"/>
            <a:ext cx="3552320" cy="424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87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469"/>
            <a:ext cx="8136904" cy="586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675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3" y="908720"/>
            <a:ext cx="1473103" cy="1934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46332"/>
            <a:ext cx="1440160" cy="19202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971" y="977611"/>
            <a:ext cx="1350151" cy="19298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950524"/>
            <a:ext cx="1440159" cy="19202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5583"/>
          <a:stretch/>
        </p:blipFill>
        <p:spPr>
          <a:xfrm>
            <a:off x="351517" y="3323524"/>
            <a:ext cx="1590298" cy="208366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57246"/>
            <a:ext cx="1530474" cy="20162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065" y="3404965"/>
            <a:ext cx="1545104" cy="206013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5" y="3381639"/>
            <a:ext cx="1515216" cy="20202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857" y="899434"/>
            <a:ext cx="1216657" cy="19442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41815" y="116632"/>
            <a:ext cx="5150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Методические пособия по изобразительной деятельности для работы с детьми в ДОУ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63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49817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Т.С. </a:t>
            </a:r>
            <a:r>
              <a:rPr lang="ru-RU" sz="1800" b="1" dirty="0" smtClean="0"/>
              <a:t>Комарова-</a:t>
            </a:r>
            <a:r>
              <a:rPr lang="ru-RU" sz="1800" dirty="0" smtClean="0"/>
              <a:t>автор многочисленных трудов  по различным вопросов педагогики. В данных пособиях представлены методические рекомендации и конспекты занятий с детьми  для всех возрастных групп по рисованию,</a:t>
            </a:r>
            <a:r>
              <a:rPr lang="ru-RU" sz="1800" dirty="0">
                <a:solidFill>
                  <a:srgbClr val="575F6D"/>
                </a:solidFill>
              </a:rPr>
              <a:t> </a:t>
            </a:r>
            <a:r>
              <a:rPr lang="ru-RU" sz="1800" dirty="0" smtClean="0">
                <a:solidFill>
                  <a:srgbClr val="575F6D"/>
                </a:solidFill>
              </a:rPr>
              <a:t>лепке, аппликации</a:t>
            </a:r>
            <a:r>
              <a:rPr lang="ru-RU" sz="2000" dirty="0" smtClean="0">
                <a:solidFill>
                  <a:srgbClr val="575F6D"/>
                </a:solidFill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" t="16369" r="4856" b="26196"/>
          <a:stretch/>
        </p:blipFill>
        <p:spPr>
          <a:xfrm>
            <a:off x="539552" y="1844824"/>
            <a:ext cx="2034072" cy="27991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2" t="28348" r="16459" b="24930"/>
          <a:stretch/>
        </p:blipFill>
        <p:spPr>
          <a:xfrm>
            <a:off x="3131840" y="1866292"/>
            <a:ext cx="2159343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1" r="831" b="19354"/>
          <a:stretch/>
        </p:blipFill>
        <p:spPr>
          <a:xfrm>
            <a:off x="5796136" y="1866292"/>
            <a:ext cx="2088232" cy="278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773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848871" cy="151216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600" b="1" dirty="0" smtClean="0"/>
              <a:t>Ирина Александровна Лыкова</a:t>
            </a:r>
            <a:br>
              <a:rPr lang="ru-RU" sz="1600" b="1" dirty="0" smtClean="0"/>
            </a:br>
            <a:r>
              <a:rPr lang="ru-RU" sz="1600" dirty="0" smtClean="0"/>
              <a:t>авторская</a:t>
            </a:r>
            <a:r>
              <a:rPr lang="ru-RU" sz="1600" b="1" dirty="0" smtClean="0"/>
              <a:t> </a:t>
            </a:r>
            <a:r>
              <a:rPr lang="ru-RU" sz="1600" dirty="0" smtClean="0"/>
              <a:t>программа «Цветные ладошки». Планирование, конспекты занятий, методические рекомендации. Все занятия взаимосвязаны, содержат полный курс занятий лепкой, аппликацией и рисованием. Все они оригинальны, увлекательны как для детей ,так и для педагога. Ирина Александровна издала множество альбомов,  рабочих тетрадей, наборов в папке для художественного творчества по рисованию, аппликации, лепке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" r="6077"/>
          <a:stretch/>
        </p:blipFill>
        <p:spPr>
          <a:xfrm>
            <a:off x="1999057" y="4510628"/>
            <a:ext cx="1248424" cy="174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728" y="4525943"/>
            <a:ext cx="1275606" cy="1700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7"/>
          <a:stretch/>
        </p:blipFill>
        <p:spPr>
          <a:xfrm rot="5400000">
            <a:off x="3352240" y="4768258"/>
            <a:ext cx="1678094" cy="11628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" t="5586" r="2847" b="8382"/>
          <a:stretch/>
        </p:blipFill>
        <p:spPr>
          <a:xfrm>
            <a:off x="6642629" y="4525943"/>
            <a:ext cx="1302459" cy="16474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980" y="2132856"/>
            <a:ext cx="1217821" cy="16237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8"/>
          <a:stretch/>
        </p:blipFill>
        <p:spPr>
          <a:xfrm>
            <a:off x="4644008" y="2134890"/>
            <a:ext cx="1136807" cy="16554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7" r="7414" b="8398"/>
          <a:stretch/>
        </p:blipFill>
        <p:spPr>
          <a:xfrm>
            <a:off x="5940152" y="2132856"/>
            <a:ext cx="1168747" cy="16554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337" b="1998"/>
          <a:stretch/>
        </p:blipFill>
        <p:spPr>
          <a:xfrm>
            <a:off x="327230" y="4525943"/>
            <a:ext cx="1245840" cy="1722009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sz="quarter"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807" y="1494537"/>
            <a:ext cx="2101719" cy="2802293"/>
          </a:xfr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" t="2814" r="3699" b="711"/>
          <a:stretch/>
        </p:blipFill>
        <p:spPr>
          <a:xfrm>
            <a:off x="3321233" y="2134890"/>
            <a:ext cx="1171082" cy="165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66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089495" cy="1301006"/>
          </a:xfrm>
        </p:spPr>
        <p:txBody>
          <a:bodyPr>
            <a:normAutofit fontScale="90000"/>
          </a:bodyPr>
          <a:lstStyle/>
          <a:p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 smtClean="0"/>
              <a:t>Дарья Николаевна  </a:t>
            </a:r>
            <a:r>
              <a:rPr lang="ru-RU" sz="1400" b="1" dirty="0" err="1" smtClean="0"/>
              <a:t>Колдина</a:t>
            </a:r>
            <a:r>
              <a:rPr lang="ru-RU" sz="1400" b="1" dirty="0" smtClean="0"/>
              <a:t> 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в пособиях представлены  конспекты увлекательных занятий по </a:t>
            </a:r>
            <a:r>
              <a:rPr lang="ru-RU" sz="1400" i="1" dirty="0" smtClean="0"/>
              <a:t>рисованию </a:t>
            </a:r>
            <a:r>
              <a:rPr lang="ru-RU" sz="1400" dirty="0" smtClean="0"/>
              <a:t>цветными карандашами, гуашью и акварельными красками традиционными и нетрадиционными способами В пособии </a:t>
            </a:r>
            <a:r>
              <a:rPr lang="ru-RU" sz="1400" i="1" dirty="0" smtClean="0"/>
              <a:t>по аппликации </a:t>
            </a:r>
            <a:r>
              <a:rPr lang="ru-RU" sz="1400" dirty="0" smtClean="0"/>
              <a:t>даны занятия с цветной бумаги, салфеток, ваты, ткани, ниток, засушенных  листьев, крупы. В пособии </a:t>
            </a:r>
            <a:r>
              <a:rPr lang="ru-RU" sz="1400" i="1" dirty="0" smtClean="0"/>
              <a:t>по лепке </a:t>
            </a:r>
            <a:r>
              <a:rPr lang="ru-RU" sz="1400" dirty="0" smtClean="0"/>
              <a:t>представлены занятия  с детьми по лепке из глины, теста и пластилина.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" t="8581" r="2183" b="3065"/>
          <a:stretch/>
        </p:blipFill>
        <p:spPr>
          <a:xfrm rot="5400000">
            <a:off x="357767" y="1690611"/>
            <a:ext cx="1510300" cy="10986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t="4583" r="7575" b="3424"/>
          <a:stretch/>
        </p:blipFill>
        <p:spPr>
          <a:xfrm>
            <a:off x="550018" y="3140968"/>
            <a:ext cx="1111595" cy="1573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t="10457" r="19499" b="9803"/>
          <a:stretch/>
        </p:blipFill>
        <p:spPr>
          <a:xfrm>
            <a:off x="550018" y="4941168"/>
            <a:ext cx="1102188" cy="1651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1"/>
          <a:stretch/>
        </p:blipFill>
        <p:spPr>
          <a:xfrm>
            <a:off x="2042260" y="1538889"/>
            <a:ext cx="1909479" cy="1343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" t="9251" r="11401" b="11486"/>
          <a:stretch/>
        </p:blipFill>
        <p:spPr>
          <a:xfrm>
            <a:off x="4283968" y="1529573"/>
            <a:ext cx="1919220" cy="1323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7" t="10414" r="9203" b="24052"/>
          <a:stretch/>
        </p:blipFill>
        <p:spPr>
          <a:xfrm>
            <a:off x="6516216" y="1517037"/>
            <a:ext cx="1944216" cy="12045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" b="4666"/>
          <a:stretch/>
        </p:blipFill>
        <p:spPr>
          <a:xfrm rot="16200000">
            <a:off x="2239353" y="2980853"/>
            <a:ext cx="1557548" cy="1909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271470" y="3165615"/>
            <a:ext cx="1944215" cy="12961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" t="61062" r="9032" b="110"/>
          <a:stretch/>
        </p:blipFill>
        <p:spPr>
          <a:xfrm>
            <a:off x="6526848" y="3165615"/>
            <a:ext cx="2019847" cy="12961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" t="3913" r="19516" b="6344"/>
          <a:stretch/>
        </p:blipFill>
        <p:spPr>
          <a:xfrm>
            <a:off x="2123728" y="4921680"/>
            <a:ext cx="1109888" cy="16270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27" t="4088" r="15886" b="50000"/>
          <a:stretch/>
        </p:blipFill>
        <p:spPr>
          <a:xfrm>
            <a:off x="3972867" y="4913746"/>
            <a:ext cx="1103189" cy="16150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2" t="49387" r="49229" b="1884"/>
          <a:stretch/>
        </p:blipFill>
        <p:spPr>
          <a:xfrm>
            <a:off x="6128118" y="4907116"/>
            <a:ext cx="1108178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63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b="1" dirty="0" smtClean="0"/>
              <a:t>Галина Семеновна </a:t>
            </a:r>
            <a:r>
              <a:rPr lang="ru-RU" sz="1400" b="1" dirty="0" err="1" smtClean="0"/>
              <a:t>Швайко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dirty="0" smtClean="0"/>
              <a:t>Книги входят в комплект пособий по </a:t>
            </a:r>
            <a:r>
              <a:rPr lang="ru-RU" sz="1400" dirty="0" err="1" smtClean="0"/>
              <a:t>изобразинельной</a:t>
            </a:r>
            <a:r>
              <a:rPr lang="ru-RU" sz="1400" dirty="0" smtClean="0"/>
              <a:t>  деятельности в детском </a:t>
            </a:r>
            <a:r>
              <a:rPr lang="ru-RU" sz="1400" dirty="0" err="1" smtClean="0"/>
              <a:t>саду.В</a:t>
            </a:r>
            <a:r>
              <a:rPr lang="ru-RU" sz="1400" dirty="0" smtClean="0"/>
              <a:t> них представлены программы и  конспекты занятий по рисованию, лепке, </a:t>
            </a:r>
            <a:r>
              <a:rPr lang="ru-RU" sz="1400" dirty="0" err="1" smtClean="0"/>
              <a:t>аппликации.Оригинальная</a:t>
            </a:r>
            <a:r>
              <a:rPr lang="ru-RU" sz="1400" dirty="0" smtClean="0"/>
              <a:t> авторская </a:t>
            </a:r>
            <a:r>
              <a:rPr lang="ru-RU" sz="1400" dirty="0" err="1" smtClean="0"/>
              <a:t>методика,основанная</a:t>
            </a:r>
            <a:r>
              <a:rPr lang="ru-RU" sz="1400" dirty="0" smtClean="0"/>
              <a:t> на глубоком </a:t>
            </a:r>
            <a:r>
              <a:rPr lang="ru-RU" sz="1400" dirty="0" err="1" smtClean="0"/>
              <a:t>знанииособенностей</a:t>
            </a:r>
            <a:r>
              <a:rPr lang="ru-RU" sz="1400" dirty="0" smtClean="0"/>
              <a:t> детского </a:t>
            </a:r>
            <a:r>
              <a:rPr lang="ru-RU" sz="1400" dirty="0" err="1" smtClean="0"/>
              <a:t>возраста,широком</a:t>
            </a:r>
            <a:r>
              <a:rPr lang="ru-RU" sz="1400" dirty="0" smtClean="0"/>
              <a:t> использовании игровых методов и приемов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endParaRPr lang="ru-RU" sz="1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40767"/>
            <a:ext cx="2232248" cy="297633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340768"/>
            <a:ext cx="2160240" cy="2880320"/>
          </a:xfrm>
        </p:spPr>
      </p:pic>
    </p:spTree>
    <p:extLst>
      <p:ext uri="{BB962C8B-B14F-4D97-AF65-F5344CB8AC3E}">
        <p14:creationId xmlns:p14="http://schemas.microsoft.com/office/powerpoint/2010/main" val="3419837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67600" cy="1556668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Римма Григорьевна Казакова</a:t>
            </a:r>
            <a:br>
              <a:rPr lang="ru-RU" sz="1400" b="1" dirty="0" smtClean="0"/>
            </a:br>
            <a:r>
              <a:rPr lang="ru-RU" sz="1200" dirty="0" smtClean="0"/>
              <a:t>Пособие создано на основе опытно-экспериментальной работы в детской студии на базе ДОУ г. Москвы. В нем описывается более 30 нетрадиционных техник .Доступность применения нетрадиционных техник определяется возрастными особенностями дошкольников. Так, например, начинать работу в этом направлении следует с таких техник, как рисование пальчиками, ладошкой, обрывание бумаги и т.п., но в старшем возрасте эти же техники дополняют более сложные: монотипия, </a:t>
            </a:r>
            <a:r>
              <a:rPr lang="ru-RU" sz="1200" dirty="0" err="1" smtClean="0"/>
              <a:t>кляксография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6" t="492" r="9036" b="1026"/>
          <a:stretch/>
        </p:blipFill>
        <p:spPr>
          <a:xfrm rot="10800000">
            <a:off x="539552" y="1988840"/>
            <a:ext cx="1398898" cy="21413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2" r="8591" b="3527"/>
          <a:stretch/>
        </p:blipFill>
        <p:spPr>
          <a:xfrm rot="10800000">
            <a:off x="539552" y="4221088"/>
            <a:ext cx="1368152" cy="1871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0" t="10671" r="11847" b="3208"/>
          <a:stretch/>
        </p:blipFill>
        <p:spPr>
          <a:xfrm>
            <a:off x="5868144" y="3878275"/>
            <a:ext cx="1872208" cy="14554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" t="7853" r="13122" b="-1551"/>
          <a:stretch/>
        </p:blipFill>
        <p:spPr>
          <a:xfrm>
            <a:off x="5797996" y="1988840"/>
            <a:ext cx="1872208" cy="1502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5" r="4432"/>
          <a:stretch/>
        </p:blipFill>
        <p:spPr>
          <a:xfrm>
            <a:off x="2987824" y="3861048"/>
            <a:ext cx="2031049" cy="14899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656" y="1988840"/>
            <a:ext cx="1944217" cy="153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79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Ася </a:t>
            </a:r>
            <a:r>
              <a:rPr lang="ru-RU" sz="1400" b="1" dirty="0" smtClean="0"/>
              <a:t>Андреевна </a:t>
            </a:r>
            <a:r>
              <a:rPr lang="ru-RU" sz="1400" b="1" dirty="0" err="1" smtClean="0"/>
              <a:t>Грибовская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dirty="0" smtClean="0"/>
              <a:t>В книге представлен опыт работы по ознакомлению с русскими народными декоративно-прикладным искусством и обучению декоративному рисованию, лепке, аппликации. Представлены перспективные планы, конспекты занятий по возрастным группам. В содержание  входят : Дымковский промысел, </a:t>
            </a:r>
            <a:r>
              <a:rPr lang="ru-RU" sz="1400" dirty="0" smtClean="0"/>
              <a:t>Городецкая </a:t>
            </a:r>
            <a:r>
              <a:rPr lang="ru-RU" sz="1400" dirty="0" smtClean="0"/>
              <a:t>роспись, </a:t>
            </a:r>
            <a:r>
              <a:rPr lang="ru-RU" sz="1400" dirty="0" err="1" smtClean="0"/>
              <a:t>Филимоновская</a:t>
            </a:r>
            <a:r>
              <a:rPr lang="ru-RU" sz="1400" dirty="0" smtClean="0"/>
              <a:t> игрушка, Богородская игрушка, Хохломская роспись, Гжельский промысел.</a:t>
            </a:r>
            <a:endParaRPr lang="ru-RU" sz="1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041" y="1952278"/>
            <a:ext cx="2249558" cy="16871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369" y="1988840"/>
            <a:ext cx="2231233" cy="1673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768" y="4193704"/>
            <a:ext cx="2231232" cy="1673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58" y="1916832"/>
            <a:ext cx="2022689" cy="26969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016" y="4293096"/>
            <a:ext cx="2232248" cy="16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20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399917" cy="6299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908720"/>
            <a:ext cx="3968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033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/>
                </a:solidFill>
                <a:effectLst/>
                <a:latin typeface="Times New Roman"/>
                <a:ea typeface="Times New Roman"/>
              </a:rPr>
              <a:t>Опираясь на ФГОС, одной из важнейших задач дошкольного образования является формирование духовно-нравственной, эстетически развитой творческой личности.</a:t>
            </a:r>
          </a:p>
          <a:p>
            <a:endParaRPr lang="ru-RU" sz="2400" dirty="0" smtClean="0">
              <a:solidFill>
                <a:srgbClr val="111111"/>
              </a:solidFill>
              <a:effectLst/>
              <a:latin typeface="Times New Roman"/>
              <a:ea typeface="Times New Roman"/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Дошкольное учреждение должно создать все необходимые условия для развития личностных качеств ребёнка и его творческих способностей.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Наиболее эффективным средством для развития творческого мышления и воображения детей является художественно-творческая деятельность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, ведь искусство – это важная часть формирования развитой личности  ребёнка и его творческих способностей.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32805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548680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3"/>
                </a:solidFill>
              </a:rPr>
              <a:t>Актуальность  технологии художественно-эстетического развития состоит в том, что она способствует развитию у детей</a:t>
            </a:r>
            <a:r>
              <a:rPr lang="ru-RU" sz="2400" b="1" dirty="0" smtClean="0"/>
              <a:t>:</a:t>
            </a:r>
          </a:p>
          <a:p>
            <a:endParaRPr lang="ru-RU" sz="2400" b="1" dirty="0" smtClean="0"/>
          </a:p>
          <a:p>
            <a:r>
              <a:rPr lang="ru-RU" sz="2400" dirty="0" smtClean="0"/>
              <a:t>- образного мышления;</a:t>
            </a:r>
          </a:p>
          <a:p>
            <a:r>
              <a:rPr lang="ru-RU" sz="2400" dirty="0" smtClean="0"/>
              <a:t>- эстетического восприятия;</a:t>
            </a:r>
          </a:p>
          <a:p>
            <a:r>
              <a:rPr lang="ru-RU" sz="2400" dirty="0" smtClean="0"/>
              <a:t>- воображения;</a:t>
            </a:r>
          </a:p>
          <a:p>
            <a:r>
              <a:rPr lang="ru-RU" sz="2400" dirty="0" smtClean="0"/>
              <a:t>- эмоционального отношения к предметам эстетического характера;</a:t>
            </a:r>
          </a:p>
          <a:p>
            <a:r>
              <a:rPr lang="ru-RU" sz="2400" dirty="0" smtClean="0"/>
              <a:t>- мелкой моторики рук.</a:t>
            </a:r>
          </a:p>
          <a:p>
            <a:r>
              <a:rPr lang="ru-RU" sz="2400" dirty="0" smtClean="0"/>
              <a:t>Художественное развитие дошкольников способствует восприятию художественного произведения и </a:t>
            </a:r>
            <a:r>
              <a:rPr lang="ru-RU" sz="2400" i="1" dirty="0" smtClean="0"/>
              <a:t>самостоятельному созданию нового образа.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199027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1369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Способность детей рисовать, мастерить, фантазировать требует систематического и целенаправленного развития.         Поэтому любой вид творческой работы детей всегда следует обогащать и поддерживать другими видами художественной деятельности. </a:t>
            </a:r>
          </a:p>
          <a:p>
            <a:r>
              <a:rPr lang="ru-RU" sz="2200" b="1" i="1" dirty="0" smtClean="0"/>
              <a:t>Технология художественно-эстетического развития детей дошкольного возраста является педагогическим процессом,</a:t>
            </a:r>
            <a:r>
              <a:rPr lang="ru-RU" sz="2200" dirty="0" smtClean="0"/>
              <a:t> основанным на развитии активности детей, уважительного отношения его к запросам и потребностям, максимального содействия развитию ребёнка как творческой личности. </a:t>
            </a:r>
          </a:p>
          <a:p>
            <a:r>
              <a:rPr lang="ru-RU" sz="2200" dirty="0" smtClean="0"/>
              <a:t>Ребёнок является участником процесса,  педагог  выступает как заинтересованное в сотрудничестве с ребёнком лицо. Взрослый поддерживает инициативу, ребёнок наделяется полномочиями и одновременно ответственностью за выполнение принятой задачи.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32989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13690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</a:t>
            </a:r>
            <a:r>
              <a:rPr lang="ru-RU" sz="2000" dirty="0" smtClean="0"/>
              <a:t>е</a:t>
            </a:r>
            <a:r>
              <a:rPr lang="ru-RU" dirty="0" smtClean="0"/>
              <a:t>хнология художественно-эстетического развития детей дошкольного возраста является педагогическим процессом, основанным на развитии активности детей, уважительного отношения его к запросам и потребностям, максимального содействия развитию ребёнка как творческой личности. Ребёнок является участником процесса,  педагог  выступает как заинтересованное в сотрудничестве с ребёнком лицо. Взрослый поддерживает инициативу, ребёнок наделяется полномочиями и одновременно ответственностью за выполнение принятой задачи.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80928"/>
            <a:ext cx="3240360" cy="355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61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614592" cy="2195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Главные положения технологии художественно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эстетического развития дошкольников опираются на работы Н.А. Ветлугиной, Т.С. Комаровой, А.В. Антоновой, М.Б.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Зацепиной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chemeClr val="accent2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77586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Цель технологии художественно-эстетического развития </a:t>
            </a:r>
            <a:r>
              <a:rPr lang="ru-RU" sz="2000" dirty="0" smtClean="0"/>
              <a:t>– </a:t>
            </a:r>
            <a:r>
              <a:rPr lang="ru-RU" sz="2000" dirty="0" smtClean="0">
                <a:solidFill>
                  <a:schemeClr val="accent3"/>
                </a:solidFill>
              </a:rPr>
              <a:t>воспитание в каждом ребёнке самостоятельной, всесторонне развитой творческой личности.</a:t>
            </a:r>
          </a:p>
          <a:p>
            <a:r>
              <a:rPr lang="ru-RU" sz="2000" b="1" dirty="0" smtClean="0"/>
              <a:t>Основными задачами данной технологии являются:</a:t>
            </a:r>
          </a:p>
          <a:p>
            <a:r>
              <a:rPr lang="ru-RU" sz="2000" dirty="0" smtClean="0"/>
              <a:t>- развитие художественного восприятия;</a:t>
            </a:r>
          </a:p>
          <a:p>
            <a:r>
              <a:rPr lang="ru-RU" sz="2000" dirty="0" smtClean="0"/>
              <a:t>- формирование эстетических чувств и эмоций;</a:t>
            </a:r>
          </a:p>
          <a:p>
            <a:r>
              <a:rPr lang="ru-RU" sz="2000" dirty="0" smtClean="0"/>
              <a:t>- развитие воображения, мышления, памяти и речи ребёнка;</a:t>
            </a:r>
          </a:p>
          <a:p>
            <a:r>
              <a:rPr lang="ru-RU" sz="2000" dirty="0" smtClean="0"/>
              <a:t>- приобщение к элементарным знаниям в области искусства;</a:t>
            </a:r>
          </a:p>
          <a:p>
            <a:r>
              <a:rPr lang="ru-RU" sz="2000" dirty="0" smtClean="0"/>
              <a:t>- развитие  творческих  способностей детей в разных видах художественного  творчества;</a:t>
            </a:r>
          </a:p>
          <a:p>
            <a:r>
              <a:rPr lang="ru-RU" sz="2000" dirty="0" smtClean="0"/>
              <a:t>- формирование основ художественно-творческой культуры личности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84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5425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Основной целью дошкольного образования является целостное развитие личности. </a:t>
            </a:r>
          </a:p>
          <a:p>
            <a:r>
              <a:rPr lang="ru-RU" dirty="0" smtClean="0"/>
              <a:t>В связи с этим можно выделить следующие компоненты цели: </a:t>
            </a:r>
            <a:r>
              <a:rPr lang="ru-RU" b="1" dirty="0" smtClean="0"/>
              <a:t>развивающие, воспитательные, образовательные и практические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08884"/>
            <a:ext cx="3384376" cy="173546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3"/>
              </a:solidFill>
            </a:endParaRPr>
          </a:p>
          <a:p>
            <a:pPr algn="ctr"/>
            <a:endParaRPr lang="ru-RU" dirty="0">
              <a:solidFill>
                <a:schemeClr val="accent3"/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/>
                </a:solidFill>
              </a:rPr>
              <a:t>Образовательный</a:t>
            </a:r>
          </a:p>
          <a:p>
            <a:pPr algn="ctr"/>
            <a:endParaRPr lang="ru-RU" b="1" dirty="0" smtClean="0">
              <a:solidFill>
                <a:schemeClr val="accent3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Выражается в знакомстве с произведениями искусства, в обучении различным видам творчества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52566" y="1834153"/>
            <a:ext cx="3635857" cy="17270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/>
                </a:solidFill>
              </a:rPr>
              <a:t>Воспитательный</a:t>
            </a:r>
          </a:p>
          <a:p>
            <a:pPr algn="ctr"/>
            <a:endParaRPr lang="ru-RU" b="1" dirty="0" smtClean="0">
              <a:solidFill>
                <a:schemeClr val="accent3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725144"/>
            <a:ext cx="3384376" cy="187220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/>
                </a:solidFill>
              </a:rPr>
              <a:t>Развивающий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Развитие психических процессов сознания, памяти, творческого воображения, развитие эмоциональных качеств ребенка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34269" y="4738836"/>
            <a:ext cx="3472449" cy="1887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accent3"/>
              </a:solidFill>
              <a:effectLst/>
              <a:latin typeface="Arial Black" pitchFamily="34" charset="0"/>
              <a:ea typeface="Times New Roman"/>
            </a:endParaRPr>
          </a:p>
          <a:p>
            <a:pPr lvl="0" algn="ctr"/>
            <a:endParaRPr lang="ru-RU" dirty="0" smtClean="0">
              <a:solidFill>
                <a:srgbClr val="B32C16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B32C16"/>
                </a:solidFill>
              </a:rPr>
              <a:t>Практический</a:t>
            </a:r>
          </a:p>
          <a:p>
            <a:pPr algn="ctr"/>
            <a:r>
              <a:rPr lang="ru-RU" sz="1400" dirty="0" smtClean="0">
                <a:solidFill>
                  <a:srgbClr val="111111"/>
                </a:solidFill>
                <a:effectLst/>
                <a:latin typeface="Arial Black" pitchFamily="34" charset="0"/>
                <a:ea typeface="Times New Roman"/>
              </a:rPr>
              <a:t>Заключается в овладении ребенком ручных умений  </a:t>
            </a:r>
          </a:p>
          <a:p>
            <a:pPr algn="ctr"/>
            <a:r>
              <a:rPr lang="ru-RU" sz="1400" dirty="0" smtClean="0">
                <a:solidFill>
                  <a:srgbClr val="111111"/>
                </a:solidFill>
                <a:effectLst/>
                <a:latin typeface="Arial Black" pitchFamily="34" charset="0"/>
                <a:ea typeface="Times New Roman"/>
              </a:rPr>
              <a:t>работать с красками, бумагой, ножницами, пластилином, клеем; в творческих навыках создавать продукты ручного творчества</a:t>
            </a:r>
            <a:endParaRPr lang="ru-RU" sz="1400" dirty="0" smtClean="0">
              <a:solidFill>
                <a:schemeClr val="accent3"/>
              </a:solidFill>
              <a:latin typeface="Arial Black" pitchFamily="34" charset="0"/>
            </a:endParaRPr>
          </a:p>
          <a:p>
            <a:pPr algn="ctr"/>
            <a:endParaRPr lang="ru-RU" dirty="0" smtClean="0">
              <a:solidFill>
                <a:schemeClr val="accent3"/>
              </a:solidFill>
            </a:endParaRPr>
          </a:p>
          <a:p>
            <a:pPr algn="ctr"/>
            <a:endParaRPr lang="ru-RU" dirty="0" smtClean="0">
              <a:solidFill>
                <a:schemeClr val="accent3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627784" y="3545450"/>
            <a:ext cx="3240360" cy="11648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компоненты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579" y="2240693"/>
            <a:ext cx="35278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111111"/>
                </a:solidFill>
                <a:effectLst/>
                <a:latin typeface="Arial Black" pitchFamily="34" charset="0"/>
                <a:ea typeface="Times New Roman"/>
              </a:rPr>
              <a:t>Заключается в формировании у ребенка художественного вкуса эстетического осознания произведений искусства, в воспитании интереса и потребности ручному художественному творчеству</a:t>
            </a:r>
          </a:p>
          <a:p>
            <a:endParaRPr lang="ru-RU" sz="1050" dirty="0">
              <a:solidFill>
                <a:srgbClr val="111111"/>
              </a:solidFill>
              <a:latin typeface="Times New Roman"/>
            </a:endParaRPr>
          </a:p>
          <a:p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694984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1"/>
            <a:ext cx="8136904" cy="564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Нам необходимо создавать педагогические условия, отвечающие возрастным и психофизическим особенностям детей.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 Дети дошкольного возраста чувствительны к неблагоприятным Для организации работы с детьми дошкольного возраста необходимо воздействиям, что проявляется в быстрой утомляемости и малой устойчивости внимания. Это объясняется незавершенностью развития центральной нервной системы, опорно-двигательного аппарата.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Поэтому, при отборе методов, форм и приемов следует учитывать такие            </a:t>
            </a:r>
            <a:r>
              <a:rPr lang="ru-RU" sz="2400" b="1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критерии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sz="2400" b="1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как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: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solidFill>
                  <a:schemeClr val="accent3"/>
                </a:solidFill>
                <a:effectLst/>
                <a:latin typeface="Times New Roman"/>
                <a:ea typeface="Times New Roman"/>
                <a:cs typeface="Times New Roman"/>
              </a:rPr>
              <a:t>комфортная, радостная от процесса познания атмосфера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solidFill>
                  <a:schemeClr val="accent3"/>
                </a:solidFill>
                <a:effectLst/>
                <a:latin typeface="Times New Roman"/>
                <a:ea typeface="Times New Roman"/>
                <a:cs typeface="Times New Roman"/>
              </a:rPr>
              <a:t>целостное развитие личности ребенка;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sz="2000" b="1" dirty="0" smtClean="0">
              <a:solidFill>
                <a:schemeClr val="accent3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b="1" dirty="0" smtClean="0">
                <a:solidFill>
                  <a:schemeClr val="accent3"/>
                </a:solidFill>
                <a:effectLst/>
                <a:latin typeface="Times New Roman"/>
                <a:ea typeface="Times New Roman"/>
                <a:cs typeface="Times New Roman"/>
              </a:rPr>
              <a:t>разнообразные методы, учитывающие потребности ребенка;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b="1" dirty="0" smtClean="0">
              <a:solidFill>
                <a:schemeClr val="accent3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b="1" dirty="0" smtClean="0">
                <a:solidFill>
                  <a:schemeClr val="accent3"/>
                </a:solidFill>
                <a:effectLst/>
                <a:latin typeface="Times New Roman"/>
                <a:ea typeface="Times New Roman"/>
                <a:cs typeface="Times New Roman"/>
              </a:rPr>
              <a:t> игровая организация обучения, способствующая двигательной активности детей.</a:t>
            </a:r>
            <a:endParaRPr lang="ru-RU" b="1" dirty="0">
              <a:solidFill>
                <a:schemeClr val="accent3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1244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2564904"/>
            <a:ext cx="1728192" cy="9361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Ведущие методы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2082210">
            <a:off x="4949308" y="3374508"/>
            <a:ext cx="615566" cy="25299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211960" y="3623284"/>
            <a:ext cx="216024" cy="44718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0800000">
            <a:off x="4193958" y="1988840"/>
            <a:ext cx="252028" cy="49288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8938445">
            <a:off x="2930281" y="3339050"/>
            <a:ext cx="576064" cy="21602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8069576">
            <a:off x="3318911" y="2147442"/>
            <a:ext cx="205820" cy="584108"/>
          </a:xfrm>
          <a:prstGeom prst="downArrow">
            <a:avLst>
              <a:gd name="adj1" fmla="val 50000"/>
              <a:gd name="adj2" fmla="val 3961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857898">
            <a:off x="4977505" y="2312808"/>
            <a:ext cx="581126" cy="337831"/>
          </a:xfrm>
          <a:prstGeom prst="rightArrow">
            <a:avLst>
              <a:gd name="adj1" fmla="val 28038"/>
              <a:gd name="adj2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75856" y="260648"/>
            <a:ext cx="2232248" cy="1296144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1043608" y="1085297"/>
            <a:ext cx="2351206" cy="125721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Объяснение</a:t>
            </a:r>
            <a:endParaRPr lang="ru-RU" sz="2000" dirty="0"/>
          </a:p>
        </p:txBody>
      </p:sp>
      <p:sp>
        <p:nvSpPr>
          <p:cNvPr id="11" name="Овал 10"/>
          <p:cNvSpPr/>
          <p:nvPr/>
        </p:nvSpPr>
        <p:spPr>
          <a:xfrm>
            <a:off x="5436096" y="1082985"/>
            <a:ext cx="2322992" cy="125721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Наблюдение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364088" y="3501007"/>
            <a:ext cx="2304256" cy="112580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 поисковых ситуаций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059833" y="4221088"/>
            <a:ext cx="2304256" cy="108012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 взрослого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899592" y="3284984"/>
            <a:ext cx="2160240" cy="115212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  <a:r>
              <a:rPr lang="ru-RU" dirty="0" smtClean="0"/>
              <a:t>нализ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422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600</TotalTime>
  <Words>406</Words>
  <Application>Microsoft Office PowerPoint</Application>
  <PresentationFormat>Экран (4:3)</PresentationFormat>
  <Paragraphs>78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                    Презентация на тему:  Педагогические технологии в             работе с детьми по   художественному  творчеству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Т.С. Комарова-автор многочисленных трудов  по различным вопросов педагогики. В данных пособиях представлены методические рекомендации и конспекты занятий с детьми  для всех возрастных групп по рисованию, лепке, аппликации. </vt:lpstr>
      <vt:lpstr>    Ирина Александровна Лыкова авторская программа «Цветные ладошки». Планирование, конспекты занятий, методические рекомендации. Все занятия взаимосвязаны, содержат полный курс занятий лепкой, аппликацией и рисованием. Все они оригинальны, увлекательны как для детей ,так и для педагога. Ирина Александровна издала множество альбомов,  рабочих тетрадей, наборов в папке для художественного творчества по рисованию, аппликации, лепке</vt:lpstr>
      <vt:lpstr>  Дарья Николаевна  Колдина   в пособиях представлены  конспекты увлекательных занятий по рисованию цветными карандашами, гуашью и акварельными красками традиционными и нетрадиционными способами В пособии по аппликации даны занятия с цветной бумаги, салфеток, ваты, ткани, ниток, засушенных  листьев, крупы. В пособии по лепке представлены занятия  с детьми по лепке из глины, теста и пластилина.</vt:lpstr>
      <vt:lpstr>Галина Семеновна Швайко Книги входят в комплект пособий по изобразинельной  деятельности в детском саду.В них представлены программы и  конспекты занятий по рисованию, лепке, аппликации.Оригинальная авторская методика,основанная на глубоком знанииособенностей детского возраста,широком использовании игровых методов и приемов </vt:lpstr>
      <vt:lpstr>Римма Григорьевна Казакова Пособие создано на основе опытно-экспериментальной работы в детской студии на базе ДОУ г. Москвы. В нем описывается более 30 нетрадиционных техник .Доступность применения нетрадиционных техник определяется возрастными особенностями дошкольников. Так, например, начинать работу в этом направлении следует с таких техник, как рисование пальчиками, ладошкой, обрывание бумаги и т.п., но в старшем возрасте эти же техники дополняют более сложные: монотипия, кляксография.</vt:lpstr>
      <vt:lpstr> Ася Андреевна Грибовская В книге представлен опыт работы по ознакомлению с русскими народными декоративно-прикладным искусством и обучению декоративному рисованию, лепке, аппликации. Представлены перспективные планы, конспекты занятий по возрастным группам. В содержание  входят : Дымковский промысел, Городецкая роспись, Филимоновская игрушка, Богородская игрушка, Хохломская роспись, Гжельский промысел.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технологии в работе с детьми по художественному творчеству</dc:title>
  <dc:creator>User</dc:creator>
  <cp:lastModifiedBy>User</cp:lastModifiedBy>
  <cp:revision>51</cp:revision>
  <dcterms:created xsi:type="dcterms:W3CDTF">2021-02-13T14:58:25Z</dcterms:created>
  <dcterms:modified xsi:type="dcterms:W3CDTF">2021-02-14T20:48:22Z</dcterms:modified>
</cp:coreProperties>
</file>