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7" r:id="rId3"/>
    <p:sldId id="266" r:id="rId4"/>
    <p:sldId id="257" r:id="rId5"/>
    <p:sldId id="258" r:id="rId6"/>
    <p:sldId id="260" r:id="rId7"/>
    <p:sldId id="261" r:id="rId8"/>
    <p:sldId id="259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44" autoAdjust="0"/>
    <p:restoredTop sz="94660"/>
  </p:normalViewPr>
  <p:slideViewPr>
    <p:cSldViewPr>
      <p:cViewPr>
        <p:scale>
          <a:sx n="100" d="100"/>
          <a:sy n="100" d="100"/>
        </p:scale>
        <p:origin x="1080" y="4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AD152B-FFCE-4884-A2FA-7690725F6AE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6C8F18-84BF-49F3-9676-847F9E3A65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903" y="5334653"/>
            <a:ext cx="8458200" cy="64631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Техника </a:t>
            </a:r>
            <a:r>
              <a:rPr lang="ru-RU" dirty="0" err="1" smtClean="0"/>
              <a:t>Граттаж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229200"/>
            <a:ext cx="5904656" cy="72008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Консультация для воспитателей</a:t>
            </a:r>
          </a:p>
          <a:p>
            <a:r>
              <a:rPr lang="ru-RU" sz="2000" dirty="0" smtClean="0"/>
              <a:t>Выполнила воспитатель Ордынская Н.Н.</a:t>
            </a:r>
            <a:endParaRPr lang="ru-RU" sz="2000" dirty="0"/>
          </a:p>
        </p:txBody>
      </p:sp>
      <p:pic>
        <p:nvPicPr>
          <p:cNvPr id="1026" name="Picture 2" descr="C:\Users\User\Desktop\для граттажа\космос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9" t="5656" r="17251" b="3599"/>
          <a:stretch/>
        </p:blipFill>
        <p:spPr bwMode="auto">
          <a:xfrm>
            <a:off x="1115616" y="476672"/>
            <a:ext cx="676875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15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к презент\20171115_1601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6457" y="1465828"/>
            <a:ext cx="4642609" cy="33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C:\Users\User\Desktop\к презент\20171115_1557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09"/>
          <a:stretch/>
        </p:blipFill>
        <p:spPr bwMode="auto">
          <a:xfrm rot="5400000">
            <a:off x="4329449" y="1420348"/>
            <a:ext cx="458955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7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8488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680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 мастер-класса: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 повысить мотивацию педагогов к овладению нетрадиционными техниками рисования.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pPr indent="360680"/>
            <a:r>
              <a:rPr lang="ru-RU" b="1" dirty="0">
                <a:solidFill>
                  <a:srgbClr val="000000"/>
                </a:solidFill>
                <a:latin typeface="Times New Roman"/>
              </a:rPr>
              <a:t>Задачи: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pPr indent="360680"/>
            <a:r>
              <a:rPr lang="ru-RU" dirty="0">
                <a:solidFill>
                  <a:srgbClr val="000000"/>
                </a:solidFill>
                <a:latin typeface="Times New Roman"/>
              </a:rPr>
              <a:t> - познакомить с нетрадиционной техникой рисования-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граттаж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 для последующего использования данной техники в своей работе с детьми;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pPr indent="360680"/>
            <a:r>
              <a:rPr lang="ru-RU" dirty="0">
                <a:solidFill>
                  <a:srgbClr val="000000"/>
                </a:solidFill>
                <a:latin typeface="Times New Roman"/>
              </a:rPr>
              <a:t>-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обучить технологии грунтовки листа под рисунок;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pPr indent="360680"/>
            <a:r>
              <a:rPr lang="ru-RU" dirty="0">
                <a:solidFill>
                  <a:srgbClr val="000000"/>
                </a:solidFill>
                <a:latin typeface="Times New Roman"/>
              </a:rPr>
              <a:t>-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способствовать развитию воображения, фантазии  участников мастер-класса;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pPr indent="360680"/>
            <a:r>
              <a:rPr lang="ru-RU" dirty="0">
                <a:solidFill>
                  <a:srgbClr val="000000"/>
                </a:solidFill>
                <a:latin typeface="Times New Roman"/>
              </a:rPr>
              <a:t>- содействовать формированию эмоциональных, позитивных  чувств, настроения.  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 Методы: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словесный, наглядный, практический.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Формы работы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 индивидуальная,  коллективная.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Раздаточный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материал: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плотные листы А4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(масляная пастель, свечи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 для работ, стеки, зубочистки, шпажки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маленькие листы для экспериментирования, салфетки.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Наглядные пособия: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презентация «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Граттаж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»; работы, музыкальные произведения.</a:t>
            </a:r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Демонстрационный материал: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выставка рисунков по нетрадиционной технике</a:t>
            </a:r>
            <a:endParaRPr lang="ru-RU" sz="1400" b="0" i="0" dirty="0">
              <a:solidFill>
                <a:srgbClr val="00000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3629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12845"/>
            <a:ext cx="69847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prstClr val="black"/>
                </a:solidFill>
              </a:rPr>
              <a:t>Слово «</a:t>
            </a:r>
            <a:r>
              <a:rPr lang="ru-RU" sz="1600" dirty="0" err="1">
                <a:solidFill>
                  <a:prstClr val="black"/>
                </a:solidFill>
              </a:rPr>
              <a:t>Граттаж</a:t>
            </a:r>
            <a:r>
              <a:rPr lang="ru-RU" sz="1600" dirty="0">
                <a:solidFill>
                  <a:prstClr val="black"/>
                </a:solidFill>
              </a:rPr>
              <a:t>» произошло от французского слова— скрести, царапать, поэтому другое название техники - техника царапанья. </a:t>
            </a:r>
            <a:r>
              <a:rPr lang="ru-RU" sz="1600" b="1" dirty="0" err="1" smtClean="0">
                <a:solidFill>
                  <a:prstClr val="black"/>
                </a:solidFill>
              </a:rPr>
              <a:t>Граттаж</a:t>
            </a:r>
            <a:r>
              <a:rPr lang="ru-RU" sz="1600" dirty="0" smtClean="0">
                <a:solidFill>
                  <a:prstClr val="black"/>
                </a:solidFill>
              </a:rPr>
              <a:t>-это </a:t>
            </a:r>
            <a:r>
              <a:rPr lang="ru-RU" sz="1600" dirty="0">
                <a:solidFill>
                  <a:prstClr val="black"/>
                </a:solidFill>
              </a:rPr>
              <a:t>графический рисунок, который выполнен процарапыванием по воску острым инструментом.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Эту технику часто используют в художественных школах, детских студиях рисования.  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            Многие о ней слышали, но пробовали далеко не все, работы, выполненные в этой технике, очень хорошо смотрятся. В них есть какая-то загадка, объем, каждая получается уникальной. Здесь применяются различные выразительные средства - </a:t>
            </a:r>
            <a:r>
              <a:rPr lang="ru-RU" sz="1600" u="sng" dirty="0">
                <a:solidFill>
                  <a:prstClr val="black"/>
                </a:solidFill>
              </a:rPr>
              <a:t>линия, штрих, пятно, контраст.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ru-RU" sz="1600" dirty="0" smtClean="0">
                <a:solidFill>
                  <a:prstClr val="black"/>
                </a:solidFill>
              </a:rPr>
              <a:t>Лист </a:t>
            </a:r>
            <a:r>
              <a:rPr lang="ru-RU" sz="1600" dirty="0">
                <a:solidFill>
                  <a:prstClr val="black"/>
                </a:solidFill>
              </a:rPr>
              <a:t>плотной бумаги или картона полностью </a:t>
            </a:r>
            <a:r>
              <a:rPr lang="ru-RU" sz="1600" b="1" u="sng" dirty="0">
                <a:solidFill>
                  <a:prstClr val="black"/>
                </a:solidFill>
              </a:rPr>
              <a:t>закрашиваем восковыми</a:t>
            </a:r>
            <a:r>
              <a:rPr lang="ru-RU" sz="1600" u="sng" dirty="0">
                <a:solidFill>
                  <a:prstClr val="black"/>
                </a:solidFill>
              </a:rPr>
              <a:t> </a:t>
            </a:r>
            <a:r>
              <a:rPr lang="ru-RU" sz="1600" b="1" u="sng" dirty="0">
                <a:solidFill>
                  <a:prstClr val="black"/>
                </a:solidFill>
              </a:rPr>
              <a:t>мелками,</a:t>
            </a:r>
            <a:r>
              <a:rPr lang="ru-RU" sz="1600" u="sng" dirty="0">
                <a:solidFill>
                  <a:prstClr val="black"/>
                </a:solidFill>
              </a:rPr>
              <a:t> восковой пастелью, гуашью или акварелью. </a:t>
            </a:r>
            <a:r>
              <a:rPr lang="ru-RU" sz="1600" dirty="0">
                <a:solidFill>
                  <a:prstClr val="black"/>
                </a:solidFill>
              </a:rPr>
              <a:t>Цветовое решение зависит от задуманного рисунка. Так же возможно использование простой белой или цветной бумаги. Мы полностью </a:t>
            </a:r>
            <a:r>
              <a:rPr lang="ru-RU" sz="1600" u="sng" dirty="0">
                <a:solidFill>
                  <a:prstClr val="black"/>
                </a:solidFill>
              </a:rPr>
              <a:t>покрываем наш лист воском</a:t>
            </a:r>
            <a:r>
              <a:rPr lang="ru-RU" sz="1600" dirty="0">
                <a:solidFill>
                  <a:prstClr val="black"/>
                </a:solidFill>
              </a:rPr>
              <a:t>. Для этого используем обыкновенную восковую  свечу.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Затем</a:t>
            </a:r>
            <a:r>
              <a:rPr lang="ru-RU" sz="1600" u="sng" dirty="0">
                <a:solidFill>
                  <a:prstClr val="black"/>
                </a:solidFill>
              </a:rPr>
              <a:t> берем </a:t>
            </a:r>
            <a:r>
              <a:rPr lang="ru-RU" sz="1600" b="1" u="sng" dirty="0">
                <a:solidFill>
                  <a:prstClr val="black"/>
                </a:solidFill>
              </a:rPr>
              <a:t>черную тушь</a:t>
            </a:r>
            <a:r>
              <a:rPr lang="ru-RU" sz="1600" u="sng" dirty="0">
                <a:solidFill>
                  <a:prstClr val="black"/>
                </a:solidFill>
              </a:rPr>
              <a:t> или черную гуашь</a:t>
            </a:r>
            <a:r>
              <a:rPr lang="ru-RU" sz="1600" dirty="0">
                <a:solidFill>
                  <a:prstClr val="black"/>
                </a:solidFill>
              </a:rPr>
              <a:t>, добавляем  немного жидкого мыла или шампунь, чтобы лист не прилипал к рукам.</a:t>
            </a:r>
          </a:p>
          <a:p>
            <a:pPr lvl="0"/>
            <a:r>
              <a:rPr lang="ru-RU" sz="1600" u="sng" dirty="0">
                <a:solidFill>
                  <a:prstClr val="black"/>
                </a:solidFill>
              </a:rPr>
              <a:t>Покрываем закрашенный лист</a:t>
            </a:r>
            <a:r>
              <a:rPr lang="ru-RU" sz="1600" dirty="0">
                <a:solidFill>
                  <a:prstClr val="black"/>
                </a:solidFill>
              </a:rPr>
              <a:t>  широкой кистью или губкой. Ждем, пока лист высохнет -</a:t>
            </a:r>
            <a:r>
              <a:rPr lang="ru-RU" sz="1600" b="1" dirty="0">
                <a:solidFill>
                  <a:prstClr val="black"/>
                </a:solidFill>
              </a:rPr>
              <a:t>получилась заготовка.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Далее </a:t>
            </a:r>
            <a:r>
              <a:rPr lang="ru-RU" sz="1600" u="sng" dirty="0">
                <a:solidFill>
                  <a:prstClr val="black"/>
                </a:solidFill>
              </a:rPr>
              <a:t>берем </a:t>
            </a:r>
            <a:r>
              <a:rPr lang="ru-RU" sz="1600" dirty="0">
                <a:solidFill>
                  <a:prstClr val="black"/>
                </a:solidFill>
              </a:rPr>
              <a:t>любой </a:t>
            </a:r>
            <a:r>
              <a:rPr lang="ru-RU" sz="1600" b="1" u="sng" dirty="0">
                <a:solidFill>
                  <a:prstClr val="black"/>
                </a:solidFill>
              </a:rPr>
              <a:t>острый предмет</a:t>
            </a:r>
            <a:r>
              <a:rPr lang="ru-RU" sz="1600" dirty="0">
                <a:solidFill>
                  <a:prstClr val="black"/>
                </a:solidFill>
              </a:rPr>
              <a:t>: зубочистку или перо, вязальный крючок или спицу, ручку с использованным стержнем и процарапываем рисунок по черному фону.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67244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Граттаж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3600400" cy="45365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12776"/>
            <a:ext cx="3960440" cy="4392488"/>
          </a:xfrm>
        </p:spPr>
      </p:pic>
    </p:spTree>
    <p:extLst>
      <p:ext uri="{BB962C8B-B14F-4D97-AF65-F5344CB8AC3E}">
        <p14:creationId xmlns:p14="http://schemas.microsoft.com/office/powerpoint/2010/main" val="130720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23709"/>
            <a:ext cx="3923008" cy="42264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636912"/>
            <a:ext cx="3744416" cy="351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0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8"/>
            <a:ext cx="4248472" cy="32942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6" t="10672" r="140"/>
          <a:stretch/>
        </p:blipFill>
        <p:spPr>
          <a:xfrm>
            <a:off x="4572000" y="2492896"/>
            <a:ext cx="4308697" cy="298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1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42"/>
          <a:stretch/>
        </p:blipFill>
        <p:spPr>
          <a:xfrm>
            <a:off x="682320" y="1124744"/>
            <a:ext cx="3529640" cy="43924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88840"/>
            <a:ext cx="3816424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2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60" y="332656"/>
            <a:ext cx="3528392" cy="46805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6" t="2399" r="17467" b="2762"/>
          <a:stretch/>
        </p:blipFill>
        <p:spPr>
          <a:xfrm>
            <a:off x="5002306" y="1196752"/>
            <a:ext cx="374615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2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 презент\20171115_1600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6"/>
          <a:stretch/>
        </p:blipFill>
        <p:spPr bwMode="auto">
          <a:xfrm rot="5400000">
            <a:off x="94319" y="815779"/>
            <a:ext cx="2700267" cy="190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к презент\20171115_1557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88791" y="3827890"/>
            <a:ext cx="2520279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к презент\20171113_16162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5" r="19458" b="10121"/>
          <a:stretch/>
        </p:blipFill>
        <p:spPr bwMode="auto">
          <a:xfrm rot="5400000">
            <a:off x="6446207" y="886914"/>
            <a:ext cx="2748861" cy="171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к презент\20171113_16163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61"/>
          <a:stretch/>
        </p:blipFill>
        <p:spPr bwMode="auto">
          <a:xfrm rot="5400000">
            <a:off x="244198" y="3854693"/>
            <a:ext cx="2495081" cy="199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к презент\20171113_16543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49344">
            <a:off x="2371090" y="820944"/>
            <a:ext cx="2546935" cy="177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к презент\20171113_1650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57046">
            <a:off x="4489583" y="3460552"/>
            <a:ext cx="2621545" cy="175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User\Desktop\к презент\20171115_155723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2" t="18301" r="21373"/>
          <a:stretch/>
        </p:blipFill>
        <p:spPr bwMode="auto">
          <a:xfrm rot="9702426">
            <a:off x="2742881" y="3251246"/>
            <a:ext cx="2003133" cy="257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User\Desktop\к презент\20171115_16012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9" t="-659" r="22252" b="659"/>
          <a:stretch/>
        </p:blipFill>
        <p:spPr bwMode="auto">
          <a:xfrm rot="20733711">
            <a:off x="4860032" y="416889"/>
            <a:ext cx="2001414" cy="258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80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</TotalTime>
  <Words>57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Техника Граттаж</vt:lpstr>
      <vt:lpstr>Презентация PowerPoint</vt:lpstr>
      <vt:lpstr>Презентация PowerPoint</vt:lpstr>
      <vt:lpstr>Граттаж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Граттаж</dc:title>
  <dc:creator>User</dc:creator>
  <cp:lastModifiedBy>User</cp:lastModifiedBy>
  <cp:revision>18</cp:revision>
  <dcterms:created xsi:type="dcterms:W3CDTF">2017-11-09T19:14:27Z</dcterms:created>
  <dcterms:modified xsi:type="dcterms:W3CDTF">2018-06-05T18:02:33Z</dcterms:modified>
</cp:coreProperties>
</file>