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74" r:id="rId4"/>
    <p:sldId id="257" r:id="rId5"/>
    <p:sldId id="269" r:id="rId6"/>
    <p:sldId id="277" r:id="rId7"/>
    <p:sldId id="278" r:id="rId8"/>
    <p:sldId id="279" r:id="rId9"/>
    <p:sldId id="281" r:id="rId10"/>
    <p:sldId id="282" r:id="rId11"/>
    <p:sldId id="280" r:id="rId12"/>
    <p:sldId id="266" r:id="rId13"/>
  </p:sldIdLst>
  <p:sldSz cx="9144000" cy="6858000" type="screen4x3"/>
  <p:notesSz cx="6888163" cy="10020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5C48-1122-4CC1-98FF-6A022900C868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79863-2CA5-47E5-86BC-532C91E5209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11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5C48-1122-4CC1-98FF-6A022900C868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79863-2CA5-47E5-86BC-532C91E52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049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5C48-1122-4CC1-98FF-6A022900C868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79863-2CA5-47E5-86BC-532C91E52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931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5C48-1122-4CC1-98FF-6A022900C868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79863-2CA5-47E5-86BC-532C91E52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225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5C48-1122-4CC1-98FF-6A022900C868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79863-2CA5-47E5-86BC-532C91E5209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3726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5C48-1122-4CC1-98FF-6A022900C868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79863-2CA5-47E5-86BC-532C91E52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479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5C48-1122-4CC1-98FF-6A022900C868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79863-2CA5-47E5-86BC-532C91E52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796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5C48-1122-4CC1-98FF-6A022900C868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79863-2CA5-47E5-86BC-532C91E52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79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5C48-1122-4CC1-98FF-6A022900C868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79863-2CA5-47E5-86BC-532C91E52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035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3CB95C48-1122-4CC1-98FF-6A022900C868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D79863-2CA5-47E5-86BC-532C91E52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879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5C48-1122-4CC1-98FF-6A022900C868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79863-2CA5-47E5-86BC-532C91E52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819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CB95C48-1122-4CC1-98FF-6A022900C868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5D79863-2CA5-47E5-86BC-532C91E5209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6352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3648" y="1700808"/>
            <a:ext cx="61926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Arial Black" pitchFamily="34" charset="0"/>
              </a:rPr>
              <a:t>Способы умножения чисел в разных странах мира</a:t>
            </a:r>
            <a:endParaRPr lang="ru-RU" sz="5400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7984" y="5517232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Выполнила: Федорова А.Д.</a:t>
            </a:r>
          </a:p>
          <a:p>
            <a:r>
              <a:rPr lang="ru-RU" dirty="0"/>
              <a:t>Руководитель: Высоцкая П. А.</a:t>
            </a:r>
          </a:p>
        </p:txBody>
      </p:sp>
      <p:pic>
        <p:nvPicPr>
          <p:cNvPr id="9217" name="Picture 1" descr="D:\Мои документы\Настя\мудрая с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668688"/>
            <a:ext cx="2808312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908720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Arial" pitchFamily="34" charset="0"/>
                <a:cs typeface="Arial" pitchFamily="34" charset="0"/>
              </a:rPr>
              <a:t>     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7504" y="1583525"/>
            <a:ext cx="892899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Самый известный и применяемый способ в Российском образовании придумал немецкий педагог-математик Адам Ризе. Чтобы перемножить два числа, записываем большее над меньшем. Затем начиная с единиц и двигаясь к высшим разрядам умножаем поочерёдно каждую цифру нижнего числа на верхнее. Если при умножении цифр получаем число большее десяти, добавляем единицу к следующему разряду.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01DC13-5D3C-42B3-AABE-71AB2CAE4D40}"/>
              </a:ext>
            </a:extLst>
          </p:cNvPr>
          <p:cNvSpPr txBox="1"/>
          <p:nvPr/>
        </p:nvSpPr>
        <p:spPr>
          <a:xfrm>
            <a:off x="395536" y="3887619"/>
            <a:ext cx="540983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Умножим 321 на 56</a:t>
            </a:r>
          </a:p>
          <a:p>
            <a:r>
              <a:rPr lang="ru-RU" dirty="0"/>
              <a:t>Записываем умножение столбиком, умножаем 321 на 6 получаем 1926, потом 12 умножаем 321 на 5 получаем 1605. Записываются числа под своим разрядом и складываем. Получаем в ответе 17276.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674BD4C-9D04-4480-9C60-48BE478951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887619"/>
            <a:ext cx="2070100" cy="20002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B2FCE3D6-8B9B-4F10-9CEB-E06D9FB79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6604"/>
            <a:ext cx="9144000" cy="1450757"/>
          </a:xfrm>
        </p:spPr>
        <p:txBody>
          <a:bodyPr>
            <a:normAutofit/>
          </a:bodyPr>
          <a:lstStyle/>
          <a:p>
            <a:pPr algn="ctr"/>
            <a:r>
              <a:rPr kumimoji="0" lang="ru-RU" sz="48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Немецкий способ умножения, он же русский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4881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908720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Arial" pitchFamily="34" charset="0"/>
                <a:cs typeface="Arial" pitchFamily="34" charset="0"/>
              </a:rPr>
              <a:t>     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79144" y="1737361"/>
            <a:ext cx="820891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Существует много различных, забавных и интересных способов умножения чисел, но не все они удобны в использовании. Из всех найденных мною необычных способов счета более интересным и простым показался мне «Китайский способ». Заинтересовал меня и японский способ умножения. А вот крестьянский способ поможет тем, кто плохо знает таблицу умножения.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>
                <a:latin typeface="Arial" pitchFamily="34" charset="0"/>
                <a:cs typeface="Arial" pitchFamily="34" charset="0"/>
              </a:rPr>
              <a:t>   Своей работой я хотела донести до моих учеников информацию о старинных способах умножения и тем самым хоть немного развить интерес к изучению математики.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>
                <a:latin typeface="Arial" pitchFamily="34" charset="0"/>
                <a:cs typeface="Arial" pitchFamily="34" charset="0"/>
              </a:rPr>
              <a:t>   Работая над этим проектом, я пришла к выводу, что самый простой и привычный способ умножения, это тот, который мы изучаем в школе. Можно придумать еще более быстрые и более надежные способы, но без заучивания таблицы умножения в любом случае не обойтись.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64D27C-D521-4A28-887D-3127D8F7D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ru-RU" sz="48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Заключение</a:t>
            </a:r>
            <a:br>
              <a:rPr kumimoji="0" lang="ru-RU" sz="48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AC37807E-EE4A-4CFA-9AF8-AA452F007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/>
              <a:t>Спасибо за внимание!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CC1E3009-EC11-4593-8646-81BF46B9DA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099" y="1737360"/>
            <a:ext cx="7948365" cy="4355935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7200" dirty="0"/>
              <a:t>СПИСОК ЛИТЕРАТУРЫ</a:t>
            </a:r>
          </a:p>
          <a:p>
            <a:endParaRPr lang="ru-RU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400" dirty="0"/>
              <a:t>1.	 </a:t>
            </a:r>
            <a:r>
              <a:rPr lang="ru-RU" sz="6400" dirty="0" err="1"/>
              <a:t>Депман</a:t>
            </a:r>
            <a:r>
              <a:rPr lang="ru-RU" sz="6400" dirty="0"/>
              <a:t> И. «Рассказы о математике».  – Ленинград. Просвещение, 1954. – 140 с.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400" dirty="0"/>
              <a:t>2.	Корнеев А.А.  «Феномен русского умножения. История». – URL: 	http://numbernautics.ru/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400" dirty="0"/>
              <a:t>3.	</a:t>
            </a:r>
            <a:r>
              <a:rPr lang="ru-RU" sz="6400" dirty="0" err="1"/>
              <a:t>Олехник</a:t>
            </a:r>
            <a:r>
              <a:rPr lang="ru-RU" sz="6400" dirty="0"/>
              <a:t>  С. Н., Нестеренко Ю. В., Потапов М. К.  «Старинные занимательные 	задачи». –  М.: Наука. Главная редакция физико-математической литературы, 	1985. – 160 с.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400" dirty="0"/>
              <a:t>4.	Перельман Я.И. Быстрый счет. Тридцать простых приемов устного счета. Л., 1941 	– 2 с.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400" dirty="0"/>
              <a:t>5.	Перельман Я.И.  Занимательная  арифметика. М.Русанова,1994--205с.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400" dirty="0"/>
              <a:t>1.	Интернет ресурсы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400" dirty="0"/>
              <a:t>2.	Гарднер М. Математические чудеса и тайны. - М., 1978.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400" dirty="0"/>
              <a:t>3.	Глейзер Г.И. История математики в школе. - М.,1981.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400" dirty="0"/>
              <a:t>4.	</a:t>
            </a:r>
            <a:r>
              <a:rPr lang="ru-RU" sz="6400" dirty="0" err="1"/>
              <a:t>Депман</a:t>
            </a:r>
            <a:r>
              <a:rPr lang="ru-RU" sz="6400" dirty="0"/>
              <a:t> И. «Рассказы о математике».– Ленинград.: Просвещение, 1954. – 140 с.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400" dirty="0"/>
              <a:t>5.	</a:t>
            </a:r>
            <a:r>
              <a:rPr lang="ru-RU" sz="6400" dirty="0" err="1"/>
              <a:t>Олехник</a:t>
            </a:r>
            <a:r>
              <a:rPr lang="ru-RU" sz="6400" dirty="0"/>
              <a:t> С. Н., Нестеренко Ю. В., Потапов М. К. «Старинные занимательные 	задачи». – М.: Наука. Главная редакция физико-математической литературы, 	1985. – 160 с.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400" dirty="0"/>
              <a:t>6.	Перельман Я.И. Быстрый счет. Тридцать простых приемов устного счета. Л., 1941 	— 12 с.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400" dirty="0"/>
              <a:t>7.	Савин А.П. Математические миниатюры. Занимательная математика для детей. 	- М.: Детская литература, 1998, 175 с.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400" dirty="0"/>
              <a:t>8.	Интернет – источники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400" dirty="0"/>
              <a:t>9.	</a:t>
            </a:r>
            <a:r>
              <a:rPr lang="ru-RU" sz="6400" dirty="0" err="1"/>
              <a:t>Беллюстин</a:t>
            </a:r>
            <a:r>
              <a:rPr lang="ru-RU" sz="6400" dirty="0"/>
              <a:t> В «Как постепенно дошли люди до настоящей арифметик», 1940.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746" y="130753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Изучить различные способы умножения, выбрать для себя самые интересные методы умножения и исследовать, есть ли более легкие и быстрые способы, чем те, которые предлагаются в школе.</a:t>
            </a:r>
          </a:p>
          <a:p>
            <a:pPr algn="just"/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pPr marL="342900" lvl="0" indent="-342900" algn="just">
              <a:buFont typeface="Wingdings" panose="05000000000000000000" pitchFamily="2" charset="2"/>
              <a:buChar char="q"/>
            </a:pPr>
            <a:r>
              <a:rPr lang="ru-RU" sz="2000" b="1" i="1" dirty="0">
                <a:latin typeface="Arial" pitchFamily="34" charset="0"/>
                <a:cs typeface="Arial" pitchFamily="34" charset="0"/>
              </a:rPr>
              <a:t>	Изучить различные способы умножения, для применения которых, достаточно устного счета или использования карандаша, ручки и бумаги</a:t>
            </a:r>
          </a:p>
          <a:p>
            <a:pPr marL="342900" lvl="0" indent="-342900" algn="just">
              <a:buFont typeface="Wingdings" panose="05000000000000000000" pitchFamily="2" charset="2"/>
              <a:buChar char="q"/>
            </a:pPr>
            <a:r>
              <a:rPr lang="ru-RU" sz="2000" b="1" i="1" dirty="0">
                <a:latin typeface="Arial" pitchFamily="34" charset="0"/>
                <a:cs typeface="Arial" pitchFamily="34" charset="0"/>
              </a:rPr>
              <a:t>	Найти как можно больше необычных способов вычислений</a:t>
            </a:r>
          </a:p>
          <a:p>
            <a:pPr marL="342900" lvl="0" indent="-342900" algn="just">
              <a:buFont typeface="Wingdings" panose="05000000000000000000" pitchFamily="2" charset="2"/>
              <a:buChar char="q"/>
            </a:pPr>
            <a:r>
              <a:rPr lang="ru-RU" sz="2000" b="1" i="1" dirty="0">
                <a:latin typeface="Arial" pitchFamily="34" charset="0"/>
                <a:cs typeface="Arial" pitchFamily="34" charset="0"/>
              </a:rPr>
              <a:t>	Изучить особенности систем умножения в разных странах</a:t>
            </a:r>
          </a:p>
          <a:p>
            <a:pPr marL="342900" lvl="0" indent="-342900" algn="just">
              <a:buFont typeface="Wingdings" panose="05000000000000000000" pitchFamily="2" charset="2"/>
              <a:buChar char="q"/>
            </a:pPr>
            <a:r>
              <a:rPr lang="ru-RU" sz="2000" b="1" i="1" dirty="0">
                <a:latin typeface="Arial" pitchFamily="34" charset="0"/>
                <a:cs typeface="Arial" pitchFamily="34" charset="0"/>
              </a:rPr>
              <a:t>	Научиться их применять</a:t>
            </a:r>
          </a:p>
          <a:p>
            <a:pPr marL="342900" lvl="0" indent="-342900" algn="just">
              <a:buFont typeface="Wingdings" panose="05000000000000000000" pitchFamily="2" charset="2"/>
              <a:buChar char="q"/>
            </a:pPr>
            <a:r>
              <a:rPr lang="ru-RU" sz="2000" b="1" i="1" dirty="0">
                <a:latin typeface="Arial" pitchFamily="34" charset="0"/>
                <a:cs typeface="Arial" pitchFamily="34" charset="0"/>
              </a:rPr>
              <a:t>	В ходе эксперимента опытным путём определить самые приемлемые методы умножения для учащихся</a:t>
            </a:r>
          </a:p>
          <a:p>
            <a:pPr marL="342900" lvl="0" indent="-342900" algn="just">
              <a:buFont typeface="Wingdings" panose="05000000000000000000" pitchFamily="2" charset="2"/>
              <a:buChar char="q"/>
            </a:pPr>
            <a:r>
              <a:rPr lang="ru-RU" sz="2000" b="1" i="1" dirty="0">
                <a:latin typeface="Arial" pitchFamily="34" charset="0"/>
                <a:cs typeface="Arial" pitchFamily="34" charset="0"/>
              </a:rPr>
              <a:t>	Оценить и проанализировать полученный результат</a:t>
            </a:r>
          </a:p>
          <a:p>
            <a:pPr marL="342900" lvl="0" indent="-342900" algn="just">
              <a:buFont typeface="Wingdings" panose="05000000000000000000" pitchFamily="2" charset="2"/>
              <a:buChar char="q"/>
            </a:pPr>
            <a:r>
              <a:rPr lang="ru-RU" sz="2000" b="1" i="1" dirty="0">
                <a:latin typeface="Arial" pitchFamily="34" charset="0"/>
                <a:cs typeface="Arial" pitchFamily="34" charset="0"/>
              </a:rPr>
              <a:t>	Провести мастер – классы по знакомству с нетрадиционными способами</a:t>
            </a:r>
          </a:p>
          <a:p>
            <a:pPr marL="342900" lvl="0" indent="-342900" algn="just">
              <a:buFont typeface="Wingdings" panose="05000000000000000000" pitchFamily="2" charset="2"/>
              <a:buChar char="q"/>
            </a:pPr>
            <a:r>
              <a:rPr lang="ru-RU" sz="2000" b="1" i="1" dirty="0">
                <a:latin typeface="Arial" pitchFamily="34" charset="0"/>
                <a:cs typeface="Arial" pitchFamily="34" charset="0"/>
              </a:rPr>
              <a:t>	Учесть следующие факторы: удобство вычисления, скорость вычисления, простота понимания метода.</a:t>
            </a:r>
          </a:p>
          <a:p>
            <a:pPr algn="just"/>
            <a:endParaRPr lang="ru-RU" sz="1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500042"/>
            <a:ext cx="78895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</a:p>
          <a:p>
            <a:pPr algn="just"/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428736"/>
            <a:ext cx="75724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i="1" dirty="0">
                <a:latin typeface="Arial" pitchFamily="34" charset="0"/>
                <a:cs typeface="Arial" pitchFamily="34" charset="0"/>
              </a:rPr>
              <a:t>    История возникновения чисел чрезвычайно увлекательна и в разных странах люди считают иначе, чем в России. Поэтому я решила изучить интересную для меня тему. Я считаю, что изучая способы умножения в разных странах, одновременно развивается память, мышление, кругозор, усиливается интерес учащихся к математике. Изучая тему «Математика разных стран», я заодно познакомилась с историей этих стран, то есть прослеживается связь математики с другими науками.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56792"/>
            <a:ext cx="607219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latin typeface="Arial" pitchFamily="34" charset="0"/>
                <a:cs typeface="Arial" pitchFamily="34" charset="0"/>
              </a:rPr>
              <a:t> 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Еще в древности счет считался математической деятельностью. Как и сейчас он был необходим. Например, чтобы вести торговлю, скотоводство, ведь даже когда они выгуливали скот на пастбище им надо было следить за их количеством. Математика  в нашем понимании родилась в Греции. Зародилась математика в древнейшие времена. В доисторические времена человек активно осваивал окружающий мир, накапливал знания и преумножал жизненный опыт. Долгое время счет у древних людей был обычным, то есть обозначался знаками с помощью палочек, камней, пальцев и прочего. Постепенно древние люди сумели понять, что два яблока и два камня, несмотря на их различия, имеют что-то общее, а именно занимают обе руки одного человека. Так постепенно появилось понятие о натуральных числах, а затем и другие основные правила математики.</a:t>
            </a:r>
          </a:p>
          <a:p>
            <a:pPr algn="just"/>
            <a:endParaRPr lang="ru-RU" sz="2000" dirty="0">
              <a:latin typeface="Arial" pitchFamily="34" charset="0"/>
              <a:cs typeface="Arial" pitchFamily="34" charset="0"/>
            </a:endParaRPr>
          </a:p>
          <a:p>
            <a:endParaRPr lang="ru-RU" sz="2000" b="1" dirty="0">
              <a:latin typeface="Arial Black" pitchFamily="34" charset="0"/>
            </a:endParaRPr>
          </a:p>
        </p:txBody>
      </p:sp>
      <p:pic>
        <p:nvPicPr>
          <p:cNvPr id="11265" name="Picture 1" descr="D:\Мои документы\Настя\Kto-takoj-Pifag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0171" y="2492896"/>
            <a:ext cx="3131721" cy="3024337"/>
          </a:xfrm>
          <a:prstGeom prst="rect">
            <a:avLst/>
          </a:prstGeom>
          <a:noFill/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44EC68C-F4D8-4C09-8E91-6A8F25944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2" y="692696"/>
            <a:ext cx="9084840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математики в разных странах.</a:t>
            </a:r>
            <a:br>
              <a:rPr lang="ru-RU" sz="4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1846882"/>
            <a:ext cx="564360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2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>
                <a:latin typeface="Arial" pitchFamily="34" charset="0"/>
                <a:cs typeface="Arial" pitchFamily="34" charset="0"/>
              </a:rPr>
              <a:t>    Крестьянский способ заключается в умении делить и умножать любое число на 2.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Умножим 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47 на 35:</a:t>
            </a:r>
          </a:p>
          <a:p>
            <a:pPr lvl="0" algn="just"/>
            <a:r>
              <a:rPr lang="ru-RU" b="1" dirty="0">
                <a:latin typeface="Arial" pitchFamily="34" charset="0"/>
                <a:cs typeface="Arial" pitchFamily="34" charset="0"/>
              </a:rPr>
              <a:t>- </a:t>
            </a:r>
            <a:r>
              <a:rPr lang="ru-RU" dirty="0">
                <a:latin typeface="Arial" pitchFamily="34" charset="0"/>
                <a:cs typeface="Arial" pitchFamily="34" charset="0"/>
              </a:rPr>
              <a:t>Пишем оба числа на одной прямой и рисуем между ними вертикальную прямую.</a:t>
            </a:r>
          </a:p>
          <a:p>
            <a:pPr lvl="0" algn="just"/>
            <a:r>
              <a:rPr lang="ru-RU" dirty="0">
                <a:latin typeface="Arial" pitchFamily="34" charset="0"/>
                <a:cs typeface="Arial" pitchFamily="34" charset="0"/>
              </a:rPr>
              <a:t>- Число с левой стороны делим на 2, а с правой — умножаем на 2. Подобную манипуляцию проводим до момента, пока слева не останется 1.</a:t>
            </a:r>
          </a:p>
          <a:p>
            <a:pPr lvl="0" algn="just"/>
            <a:r>
              <a:rPr lang="ru-RU" dirty="0">
                <a:latin typeface="Arial" pitchFamily="34" charset="0"/>
                <a:cs typeface="Arial" pitchFamily="34" charset="0"/>
              </a:rPr>
              <a:t>- Необходимо вычеркнуть строки, где слева стоят четные числа.</a:t>
            </a:r>
          </a:p>
          <a:p>
            <a:pPr lvl="0" algn="just"/>
            <a:r>
              <a:rPr lang="ru-RU" dirty="0">
                <a:latin typeface="Arial" pitchFamily="34" charset="0"/>
                <a:cs typeface="Arial" pitchFamily="34" charset="0"/>
              </a:rPr>
              <a:t>- Числа, которые остались справа складываем и получаем результат. В нашем случае — 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1645.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s://avatars.mds.yandex.net/get-zen_doc/236854/pub_5c2edd2fcffc6400aaecd3db_5c2edd6c9175d500aabd5240/scale_1200"/>
          <p:cNvPicPr/>
          <p:nvPr/>
        </p:nvPicPr>
        <p:blipFill rotWithShape="1">
          <a:blip r:embed="rId2" cstate="print"/>
          <a:srcRect l="19555" r="6173"/>
          <a:stretch/>
        </p:blipFill>
        <p:spPr bwMode="auto">
          <a:xfrm>
            <a:off x="5868144" y="2708920"/>
            <a:ext cx="3024336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05A6A8-3C00-4D71-86C7-6545C4859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339055"/>
            <a:ext cx="8928992" cy="869060"/>
          </a:xfrm>
        </p:spPr>
        <p:txBody>
          <a:bodyPr>
            <a:normAutofit/>
          </a:bodyPr>
          <a:lstStyle/>
          <a:p>
            <a:pPr algn="ctr"/>
            <a:r>
              <a:rPr kumimoji="0" lang="ru-RU" sz="43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Крестьянский способ умножения</a:t>
            </a:r>
            <a:endParaRPr lang="ru-RU" sz="43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908720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Arial" pitchFamily="34" charset="0"/>
                <a:cs typeface="Arial" pitchFamily="34" charset="0"/>
              </a:rPr>
              <a:t>     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-108520" y="1819325"/>
            <a:ext cx="917356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Основа китайского метода заключается в рисовании линий «сеткой». Преимуществом является графическая визуализация процесса умножения. Основная суть способа — параллельные и перпендикулярные линии представляют те числа, которые перемножаются между собой. 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45008C-8282-4A79-A17B-E8BCE2800BB8}"/>
              </a:ext>
            </a:extLst>
          </p:cNvPr>
          <p:cNvSpPr txBox="1"/>
          <p:nvPr/>
        </p:nvSpPr>
        <p:spPr>
          <a:xfrm>
            <a:off x="5922" y="3062091"/>
            <a:ext cx="6120680" cy="34201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1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Умножим 43 на 12</a:t>
            </a:r>
          </a:p>
          <a:p>
            <a:pPr lvl="0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Необходимо нарисовать 4 параллельные линии и через некоторое расстояние еще 3 параллельных.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Перпендикулярно им рисуем 1 линию и на небольшом расстоянии еще 2.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Считаем количество точек-пересечений, как указано на схеме.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Если получились двузначные числа, первый знак числа мы прибавляем к «соседнему» с левой стороны. Вторые знаки в числах и являются результатом умножения.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Собираем числа в одно целое и получаем наш ответ: 43*12=516.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D2737C1-978E-43DF-B83C-3BFB1891AE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717032"/>
            <a:ext cx="2972435" cy="20751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5702FD7B-094E-4A11-9495-6D685ED95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108" y="326131"/>
            <a:ext cx="7543800" cy="1450757"/>
          </a:xfrm>
        </p:spPr>
        <p:txBody>
          <a:bodyPr>
            <a:normAutofit fontScale="90000"/>
          </a:bodyPr>
          <a:lstStyle/>
          <a:p>
            <a:r>
              <a:rPr kumimoji="0" lang="ru-RU" sz="48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Китайский способ умножения</a:t>
            </a:r>
            <a:br>
              <a:rPr kumimoji="0" lang="ru-RU" sz="48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908720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Arial" pitchFamily="34" charset="0"/>
                <a:cs typeface="Arial" pitchFamily="34" charset="0"/>
              </a:rPr>
              <a:t>     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93980" y="1770630"/>
            <a:ext cx="87984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b="1" dirty="0">
                <a:latin typeface="Arial" pitchFamily="34" charset="0"/>
                <a:cs typeface="Arial" pitchFamily="34" charset="0"/>
              </a:rPr>
              <a:t>Итальянский вариант умножения называется «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джелозия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» или способ решетки. На самом деле этот метод был изобретен в Индии, но со временем мигрировал в Китай, Аравию и Италию, где и получил свою форму «решетки», напоминающую окно.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ABFBD0-DA03-42B6-86FE-8778B16E13F1}"/>
              </a:ext>
            </a:extLst>
          </p:cNvPr>
          <p:cNvSpPr txBox="1"/>
          <p:nvPr/>
        </p:nvSpPr>
        <p:spPr>
          <a:xfrm>
            <a:off x="60556" y="3068960"/>
            <a:ext cx="6259621" cy="3050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buSzPts val="1000"/>
              <a:tabLst>
                <a:tab pos="228600" algn="l"/>
              </a:tabLst>
            </a:pPr>
            <a:r>
              <a:rPr lang="ru-RU" sz="1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Умножим 84 на 41</a:t>
            </a:r>
          </a:p>
          <a:p>
            <a:pPr lvl="0">
              <a:lnSpc>
                <a:spcPct val="115000"/>
              </a:lnSpc>
              <a:buSzPts val="1000"/>
              <a:tabLst>
                <a:tab pos="228600" algn="l"/>
              </a:tabLst>
            </a:pP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Рисуем прямоугольник и делим его на 4 клетки. Сверху клеток пишем по порядку 8,4,4,1. </a:t>
            </a:r>
            <a:endParaRPr lang="ru-RU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SzPts val="1000"/>
              <a:tabLst>
                <a:tab pos="228600" algn="l"/>
              </a:tabLst>
            </a:pP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Далее делим каждую клетку по диагонали. В верхних треугольниках пишем десятки, а в нижних - единицы. Умножаем 4 на 4 будет 16, 1 в верхнем 6 в нижнем треугольнике. Затем 8 умножаем на 4 будет 32, 3 в верхнем 2 в нижнем. Потом умножаем 1 на 4, получаем 4. Верхнем треугольнике пишем 0, а в нижнем 4 и так же 1 умножаем на 8. </a:t>
            </a:r>
            <a:endParaRPr lang="ru-RU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228600" algn="l"/>
              </a:tabLs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Теперь нужно собрать все цифры по диагонали. Если у нас получается двузначное число, то мы первую цифру переносим к предыдущему числу и складываем их, а у двузначного зачёркиваем. Мы собрали все числа и получили результат- 3444.</a:t>
            </a:r>
            <a:endParaRPr lang="ru-RU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D1580EF-2449-4020-8160-F680A0A905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169" y="3573016"/>
            <a:ext cx="2835275" cy="196913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D4CF36E8-D7E7-40EC-941A-F53DB6619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6604"/>
            <a:ext cx="9144000" cy="1450757"/>
          </a:xfrm>
        </p:spPr>
        <p:txBody>
          <a:bodyPr>
            <a:normAutofit/>
          </a:bodyPr>
          <a:lstStyle/>
          <a:p>
            <a:pPr algn="ctr"/>
            <a:r>
              <a:rPr kumimoji="0" lang="ru-RU" sz="48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Итальянский способ умножения</a:t>
            </a:r>
            <a:br>
              <a:rPr kumimoji="0" lang="ru-RU" sz="48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908720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Arial" pitchFamily="34" charset="0"/>
                <a:cs typeface="Arial" pitchFamily="34" charset="0"/>
              </a:rPr>
              <a:t>     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1520" y="1985962"/>
            <a:ext cx="85689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Японский метод очень похож на китайский. Однако, есть некоторые отличия. Используются не только линии, но и круги. 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4845AA-FD8D-4E2C-8061-2A87F24D06A9}"/>
              </a:ext>
            </a:extLst>
          </p:cNvPr>
          <p:cNvSpPr txBox="1"/>
          <p:nvPr/>
        </p:nvSpPr>
        <p:spPr>
          <a:xfrm>
            <a:off x="251520" y="2708920"/>
            <a:ext cx="4824536" cy="33175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умножим 18*22: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Рисуем число 18. Сначала чертим одну полоску, затем восемь полосок. 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Рисуем число 22. Сначала чертим две полоски, затем ещё две. 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Области пересечения обводим в кружки, а по середине в овал. Подсчитываем точки пересечения, каждую часть отдельно. Количество точек в овале подсчитываем и складываем. 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Полученные числа собираем и получаем ответ 396.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4E6E304-45D6-4934-8EE5-45DD978C85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038" y="2999247"/>
            <a:ext cx="2679065" cy="183959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163DCBB1-2EB6-48AD-BE5D-53534D9E5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ru-RU" sz="48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Японский способ умножения</a:t>
            </a:r>
            <a:br>
              <a:rPr kumimoji="0" lang="ru-RU" sz="48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908720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Arial" pitchFamily="34" charset="0"/>
                <a:cs typeface="Arial" pitchFamily="34" charset="0"/>
              </a:rPr>
              <a:t>     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71472" y="357166"/>
            <a:ext cx="7429552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Египетский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способ умножения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Древние египтяне были очень религиозны и считали, что душу умершего в загробном мире подвергают экзамену по счёту на пальцах. 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E4021A-90AE-4EF4-8474-D20532ADDD4D}"/>
              </a:ext>
            </a:extLst>
          </p:cNvPr>
          <p:cNvSpPr txBox="1"/>
          <p:nvPr/>
        </p:nvSpPr>
        <p:spPr>
          <a:xfrm>
            <a:off x="107504" y="2538139"/>
            <a:ext cx="4731966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Необходимо разложить любой множитель на удобное количество слагаемых, а затем умножить каждое из слагаемых на второй множитель. Полученные результаты необходимо сложить, чтобы получить ответ. </a:t>
            </a:r>
          </a:p>
          <a:p>
            <a:r>
              <a:rPr lang="ru-RU" dirty="0"/>
              <a:t>Например, умножим 238 на 13. Раскладываем число 13 на два удобных слагаемых 10 и 3. Каждое слагаемое умножаем на 238. 10 умножаем на 238 получим 2380. 3 умножаем на 238 получим 714. Полученные результаты складываем и получаем 3094.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C122AF1-7D74-44C1-A29E-9B38CB30D9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238166"/>
            <a:ext cx="2525395" cy="17392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2597537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995</TotalTime>
  <Words>1505</Words>
  <Application>Microsoft Office PowerPoint</Application>
  <PresentationFormat>Экран (4:3)</PresentationFormat>
  <Paragraphs>89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Times New Roman</vt:lpstr>
      <vt:lpstr>Wingdings</vt:lpstr>
      <vt:lpstr>Ретро</vt:lpstr>
      <vt:lpstr>Презентация PowerPoint</vt:lpstr>
      <vt:lpstr>Презентация PowerPoint</vt:lpstr>
      <vt:lpstr>Презентация PowerPoint</vt:lpstr>
      <vt:lpstr>Развитие математики в разных странах. </vt:lpstr>
      <vt:lpstr>Крестьянский способ умножения</vt:lpstr>
      <vt:lpstr>Китайский способ умножения </vt:lpstr>
      <vt:lpstr>Итальянский способ умножения </vt:lpstr>
      <vt:lpstr>Японский способ умножения </vt:lpstr>
      <vt:lpstr>Презентация PowerPoint</vt:lpstr>
      <vt:lpstr>Немецкий способ умножения, он же русский</vt:lpstr>
      <vt:lpstr>Заключение 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Анна Федорова</cp:lastModifiedBy>
  <cp:revision>84</cp:revision>
  <dcterms:created xsi:type="dcterms:W3CDTF">2019-12-05T10:28:40Z</dcterms:created>
  <dcterms:modified xsi:type="dcterms:W3CDTF">2021-11-28T16:19:56Z</dcterms:modified>
</cp:coreProperties>
</file>