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3" r:id="rId8"/>
    <p:sldId id="270" r:id="rId9"/>
    <p:sldId id="265" r:id="rId10"/>
    <p:sldId id="325" r:id="rId11"/>
    <p:sldId id="326" r:id="rId12"/>
    <p:sldId id="281" r:id="rId13"/>
    <p:sldId id="275" r:id="rId14"/>
    <p:sldId id="287" r:id="rId15"/>
    <p:sldId id="277" r:id="rId16"/>
    <p:sldId id="330" r:id="rId17"/>
    <p:sldId id="328" r:id="rId18"/>
    <p:sldId id="329" r:id="rId19"/>
    <p:sldId id="264" r:id="rId20"/>
    <p:sldId id="327" r:id="rId21"/>
    <p:sldId id="274" r:id="rId22"/>
    <p:sldId id="282" r:id="rId23"/>
    <p:sldId id="276" r:id="rId24"/>
    <p:sldId id="288" r:id="rId25"/>
    <p:sldId id="278" r:id="rId26"/>
    <p:sldId id="331" r:id="rId27"/>
    <p:sldId id="260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91EA-D77B-4C02-BC94-5211BC0AA23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890DFA1-45F2-4A05-963E-8BE41B7C404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929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091EA-D77B-4C02-BC94-5211BC0AA23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0DFA1-45F2-4A05-963E-8BE41B7C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069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091EA-D77B-4C02-BC94-5211BC0AA23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0DFA1-45F2-4A05-963E-8BE41B7C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948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7DA44F-7BAE-462B-AC36-3803B74F728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B0FEA7-9823-451C-ADA5-9E8C5E9231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A1DC5D-068A-4873-AFFA-3B348DBBBE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ACA01-6C75-4FD2-91BA-D14AFAAB8E5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554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091EA-D77B-4C02-BC94-5211BC0AA23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0DFA1-45F2-4A05-963E-8BE41B7C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285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091EA-D77B-4C02-BC94-5211BC0AA23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0DFA1-45F2-4A05-963E-8BE41B7C404A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9802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091EA-D77B-4C02-BC94-5211BC0AA23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0DFA1-45F2-4A05-963E-8BE41B7C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929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091EA-D77B-4C02-BC94-5211BC0AA23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0DFA1-45F2-4A05-963E-8BE41B7C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004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091EA-D77B-4C02-BC94-5211BC0AA23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0DFA1-45F2-4A05-963E-8BE41B7C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263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091EA-D77B-4C02-BC94-5211BC0AA23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0DFA1-45F2-4A05-963E-8BE41B7C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674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091EA-D77B-4C02-BC94-5211BC0AA23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0DFA1-45F2-4A05-963E-8BE41B7C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811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091EA-D77B-4C02-BC94-5211BC0AA23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0DFA1-45F2-4A05-963E-8BE41B7C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454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AD091EA-D77B-4C02-BC94-5211BC0AA23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D890DFA1-45F2-4A05-963E-8BE41B7C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430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" TargetMode="External"/><Relationship Id="rId2" Type="http://schemas.openxmlformats.org/officeDocument/2006/relationships/hyperlink" Target="https://ru.wikipedia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fourok.ru/prezentaciya-po-vneurochnoy-deyatelnosti-tangram-klass-fgos-608299.html" TargetMode="External"/><Relationship Id="rId4" Type="http://schemas.openxmlformats.org/officeDocument/2006/relationships/hyperlink" Target="https://www.sites.google.com/site/tch5464/eto-nado-znat/nagladnaa-geometria/tangra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3409E1-06B1-45F2-95EC-5674962136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Танграм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4097F1E4-8F83-4623-922E-7F52B2F34ADB}"/>
              </a:ext>
            </a:extLst>
          </p:cNvPr>
          <p:cNvSpPr txBox="1">
            <a:spLocks/>
          </p:cNvSpPr>
          <p:nvPr/>
        </p:nvSpPr>
        <p:spPr>
          <a:xfrm>
            <a:off x="9416250" y="5320857"/>
            <a:ext cx="2775750" cy="1309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None/>
              <a:defRPr sz="2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/>
              <a:t>Автор презентации: </a:t>
            </a:r>
          </a:p>
          <a:p>
            <a:r>
              <a:rPr lang="ru-RU" sz="1800" dirty="0"/>
              <a:t>педагог ДО </a:t>
            </a:r>
          </a:p>
          <a:p>
            <a:r>
              <a:rPr lang="ru-RU" sz="1800" dirty="0"/>
              <a:t>Федорова А.Д.</a:t>
            </a:r>
          </a:p>
        </p:txBody>
      </p:sp>
    </p:spTree>
    <p:extLst>
      <p:ext uri="{BB962C8B-B14F-4D97-AF65-F5344CB8AC3E}">
        <p14:creationId xmlns:p14="http://schemas.microsoft.com/office/powerpoint/2010/main" val="2428694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>
            <a:extLst>
              <a:ext uri="{FF2B5EF4-FFF2-40B4-BE49-F238E27FC236}">
                <a16:creationId xmlns:a16="http://schemas.microsoft.com/office/drawing/2014/main" id="{70694DFA-4643-4844-B9D1-6BB43CD0B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3600" dirty="0"/>
              <a:t>Составьте фигуру</a:t>
            </a:r>
          </a:p>
        </p:txBody>
      </p:sp>
      <p:pic>
        <p:nvPicPr>
          <p:cNvPr id="26627" name="Рисунок 3" descr="Задания к игре">
            <a:extLst>
              <a:ext uri="{FF2B5EF4-FFF2-40B4-BE49-F238E27FC236}">
                <a16:creationId xmlns:a16="http://schemas.microsoft.com/office/drawing/2014/main" id="{44772471-8509-4C0E-A8A5-24383D300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979" y="1796065"/>
            <a:ext cx="5643562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61517D8B-4A25-415A-96D1-7015FDEE87D5}"/>
              </a:ext>
            </a:extLst>
          </p:cNvPr>
          <p:cNvGrpSpPr>
            <a:grpSpLocks/>
          </p:cNvGrpSpPr>
          <p:nvPr/>
        </p:nvGrpSpPr>
        <p:grpSpPr bwMode="auto">
          <a:xfrm>
            <a:off x="3935414" y="1844675"/>
            <a:ext cx="4891087" cy="4090988"/>
            <a:chOff x="981" y="954"/>
            <a:chExt cx="10581" cy="8891"/>
          </a:xfrm>
        </p:grpSpPr>
        <p:grpSp>
          <p:nvGrpSpPr>
            <p:cNvPr id="27652" name="Group 5">
              <a:extLst>
                <a:ext uri="{FF2B5EF4-FFF2-40B4-BE49-F238E27FC236}">
                  <a16:creationId xmlns:a16="http://schemas.microsoft.com/office/drawing/2014/main" id="{C9BA7D8B-CCC7-41FF-9A72-A6777B5961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1" y="954"/>
              <a:ext cx="2977" cy="5934"/>
              <a:chOff x="981" y="954"/>
              <a:chExt cx="2977" cy="5934"/>
            </a:xfrm>
          </p:grpSpPr>
          <p:sp>
            <p:nvSpPr>
              <p:cNvPr id="27658" name="Freeform 6">
                <a:extLst>
                  <a:ext uri="{FF2B5EF4-FFF2-40B4-BE49-F238E27FC236}">
                    <a16:creationId xmlns:a16="http://schemas.microsoft.com/office/drawing/2014/main" id="{26177053-4D1F-4233-A155-953963F271FD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981" y="954"/>
                <a:ext cx="2966" cy="2966"/>
              </a:xfrm>
              <a:custGeom>
                <a:avLst/>
                <a:gdLst>
                  <a:gd name="T0" fmla="*/ 0 w 2966"/>
                  <a:gd name="T1" fmla="*/ 7 h 2966"/>
                  <a:gd name="T2" fmla="*/ 2966 w 2966"/>
                  <a:gd name="T3" fmla="*/ 0 h 2966"/>
                  <a:gd name="T4" fmla="*/ 9 w 2966"/>
                  <a:gd name="T5" fmla="*/ 2966 h 2966"/>
                  <a:gd name="T6" fmla="*/ 0 w 2966"/>
                  <a:gd name="T7" fmla="*/ 7 h 296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66"/>
                  <a:gd name="T13" fmla="*/ 0 h 2966"/>
                  <a:gd name="T14" fmla="*/ 2966 w 2966"/>
                  <a:gd name="T15" fmla="*/ 2966 h 296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66" h="2966">
                    <a:moveTo>
                      <a:pt x="0" y="7"/>
                    </a:moveTo>
                    <a:lnTo>
                      <a:pt x="2966" y="0"/>
                    </a:lnTo>
                    <a:lnTo>
                      <a:pt x="9" y="2966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CC99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27659" name="Freeform 7">
                <a:extLst>
                  <a:ext uri="{FF2B5EF4-FFF2-40B4-BE49-F238E27FC236}">
                    <a16:creationId xmlns:a16="http://schemas.microsoft.com/office/drawing/2014/main" id="{92CBEB73-5C21-4A96-ADBD-6C7445282A99}"/>
                  </a:ext>
                </a:extLst>
              </p:cNvPr>
              <p:cNvSpPr>
                <a:spLocks/>
              </p:cNvSpPr>
              <p:nvPr/>
            </p:nvSpPr>
            <p:spPr bwMode="auto">
              <a:xfrm rot="-5400000">
                <a:off x="998" y="3927"/>
                <a:ext cx="4440" cy="1481"/>
              </a:xfrm>
              <a:custGeom>
                <a:avLst/>
                <a:gdLst>
                  <a:gd name="T0" fmla="*/ 1466 w 4440"/>
                  <a:gd name="T1" fmla="*/ 0 h 1481"/>
                  <a:gd name="T2" fmla="*/ 4440 w 4440"/>
                  <a:gd name="T3" fmla="*/ 6 h 1481"/>
                  <a:gd name="T4" fmla="*/ 2960 w 4440"/>
                  <a:gd name="T5" fmla="*/ 1471 h 1481"/>
                  <a:gd name="T6" fmla="*/ 0 w 4440"/>
                  <a:gd name="T7" fmla="*/ 1481 h 1481"/>
                  <a:gd name="T8" fmla="*/ 1466 w 4440"/>
                  <a:gd name="T9" fmla="*/ 0 h 14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40"/>
                  <a:gd name="T16" fmla="*/ 0 h 1481"/>
                  <a:gd name="T17" fmla="*/ 4440 w 4440"/>
                  <a:gd name="T18" fmla="*/ 1481 h 14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40" h="1481">
                    <a:moveTo>
                      <a:pt x="1466" y="0"/>
                    </a:moveTo>
                    <a:lnTo>
                      <a:pt x="4440" y="6"/>
                    </a:lnTo>
                    <a:lnTo>
                      <a:pt x="2960" y="1471"/>
                    </a:lnTo>
                    <a:lnTo>
                      <a:pt x="0" y="1481"/>
                    </a:lnTo>
                    <a:lnTo>
                      <a:pt x="1466" y="0"/>
                    </a:lnTo>
                    <a:close/>
                  </a:path>
                </a:pathLst>
              </a:custGeom>
              <a:solidFill>
                <a:srgbClr val="CC99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sp>
          <p:nvSpPr>
            <p:cNvPr id="27653" name="Freeform 8">
              <a:extLst>
                <a:ext uri="{FF2B5EF4-FFF2-40B4-BE49-F238E27FC236}">
                  <a16:creationId xmlns:a16="http://schemas.microsoft.com/office/drawing/2014/main" id="{4AD5EC57-AFB2-4C59-A708-B220D29A6B68}"/>
                </a:ext>
              </a:extLst>
            </p:cNvPr>
            <p:cNvSpPr>
              <a:spLocks/>
            </p:cNvSpPr>
            <p:nvPr/>
          </p:nvSpPr>
          <p:spPr bwMode="auto">
            <a:xfrm rot="8079837">
              <a:off x="7101" y="3474"/>
              <a:ext cx="2991" cy="5931"/>
            </a:xfrm>
            <a:custGeom>
              <a:avLst/>
              <a:gdLst>
                <a:gd name="T0" fmla="*/ 2991 w 2991"/>
                <a:gd name="T1" fmla="*/ 0 h 5931"/>
                <a:gd name="T2" fmla="*/ 0 w 2991"/>
                <a:gd name="T3" fmla="*/ 2984 h 5931"/>
                <a:gd name="T4" fmla="*/ 30 w 2991"/>
                <a:gd name="T5" fmla="*/ 2976 h 5931"/>
                <a:gd name="T6" fmla="*/ 2978 w 2991"/>
                <a:gd name="T7" fmla="*/ 5931 h 5931"/>
                <a:gd name="T8" fmla="*/ 2991 w 2991"/>
                <a:gd name="T9" fmla="*/ 0 h 59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1"/>
                <a:gd name="T16" fmla="*/ 0 h 5931"/>
                <a:gd name="T17" fmla="*/ 2991 w 2991"/>
                <a:gd name="T18" fmla="*/ 5931 h 59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1" h="5931">
                  <a:moveTo>
                    <a:pt x="2991" y="0"/>
                  </a:moveTo>
                  <a:lnTo>
                    <a:pt x="0" y="2984"/>
                  </a:lnTo>
                  <a:lnTo>
                    <a:pt x="30" y="2976"/>
                  </a:lnTo>
                  <a:lnTo>
                    <a:pt x="2978" y="5931"/>
                  </a:lnTo>
                  <a:lnTo>
                    <a:pt x="2991" y="0"/>
                  </a:lnTo>
                  <a:close/>
                </a:path>
              </a:pathLst>
            </a:custGeom>
            <a:solidFill>
              <a:srgbClr val="CC99FF"/>
            </a:soli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54" name="Freeform 9">
              <a:extLst>
                <a:ext uri="{FF2B5EF4-FFF2-40B4-BE49-F238E27FC236}">
                  <a16:creationId xmlns:a16="http://schemas.microsoft.com/office/drawing/2014/main" id="{18C83ADB-0EF2-4DDB-9CAD-797FAD8AD1B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941" y="3914"/>
              <a:ext cx="2991" cy="5931"/>
            </a:xfrm>
            <a:custGeom>
              <a:avLst/>
              <a:gdLst>
                <a:gd name="T0" fmla="*/ 2991 w 2991"/>
                <a:gd name="T1" fmla="*/ 0 h 5931"/>
                <a:gd name="T2" fmla="*/ 0 w 2991"/>
                <a:gd name="T3" fmla="*/ 2984 h 5931"/>
                <a:gd name="T4" fmla="*/ 30 w 2991"/>
                <a:gd name="T5" fmla="*/ 2976 h 5931"/>
                <a:gd name="T6" fmla="*/ 2978 w 2991"/>
                <a:gd name="T7" fmla="*/ 5931 h 5931"/>
                <a:gd name="T8" fmla="*/ 2991 w 2991"/>
                <a:gd name="T9" fmla="*/ 0 h 59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1"/>
                <a:gd name="T16" fmla="*/ 0 h 5931"/>
                <a:gd name="T17" fmla="*/ 2991 w 2991"/>
                <a:gd name="T18" fmla="*/ 5931 h 59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1" h="5931">
                  <a:moveTo>
                    <a:pt x="2991" y="0"/>
                  </a:moveTo>
                  <a:lnTo>
                    <a:pt x="0" y="2984"/>
                  </a:lnTo>
                  <a:lnTo>
                    <a:pt x="30" y="2976"/>
                  </a:lnTo>
                  <a:lnTo>
                    <a:pt x="2978" y="5931"/>
                  </a:lnTo>
                  <a:lnTo>
                    <a:pt x="2991" y="0"/>
                  </a:lnTo>
                  <a:close/>
                </a:path>
              </a:pathLst>
            </a:custGeom>
            <a:solidFill>
              <a:srgbClr val="CC99FF"/>
            </a:soli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55" name="Freeform 10">
              <a:extLst>
                <a:ext uri="{FF2B5EF4-FFF2-40B4-BE49-F238E27FC236}">
                  <a16:creationId xmlns:a16="http://schemas.microsoft.com/office/drawing/2014/main" id="{BBAC0CFC-E7EC-4DE8-9BF3-3BED6CF45E3A}"/>
                </a:ext>
              </a:extLst>
            </p:cNvPr>
            <p:cNvSpPr>
              <a:spLocks/>
            </p:cNvSpPr>
            <p:nvPr/>
          </p:nvSpPr>
          <p:spPr bwMode="auto">
            <a:xfrm rot="-2695630">
              <a:off x="5520" y="4131"/>
              <a:ext cx="2955" cy="1497"/>
            </a:xfrm>
            <a:custGeom>
              <a:avLst/>
              <a:gdLst>
                <a:gd name="T0" fmla="*/ 0 w 2955"/>
                <a:gd name="T1" fmla="*/ 6 h 1497"/>
                <a:gd name="T2" fmla="*/ 2955 w 2955"/>
                <a:gd name="T3" fmla="*/ 0 h 1497"/>
                <a:gd name="T4" fmla="*/ 1479 w 2955"/>
                <a:gd name="T5" fmla="*/ 1497 h 1497"/>
                <a:gd name="T6" fmla="*/ 0 w 2955"/>
                <a:gd name="T7" fmla="*/ 6 h 14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55"/>
                <a:gd name="T13" fmla="*/ 0 h 1497"/>
                <a:gd name="T14" fmla="*/ 2955 w 2955"/>
                <a:gd name="T15" fmla="*/ 1497 h 14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55" h="1497">
                  <a:moveTo>
                    <a:pt x="0" y="6"/>
                  </a:moveTo>
                  <a:lnTo>
                    <a:pt x="2955" y="0"/>
                  </a:lnTo>
                  <a:lnTo>
                    <a:pt x="1479" y="149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C99FF"/>
            </a:soli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56" name="Freeform 11">
              <a:extLst>
                <a:ext uri="{FF2B5EF4-FFF2-40B4-BE49-F238E27FC236}">
                  <a16:creationId xmlns:a16="http://schemas.microsoft.com/office/drawing/2014/main" id="{A4945D6F-BE98-4A95-AB31-7E013D77ECC8}"/>
                </a:ext>
              </a:extLst>
            </p:cNvPr>
            <p:cNvSpPr>
              <a:spLocks/>
            </p:cNvSpPr>
            <p:nvPr/>
          </p:nvSpPr>
          <p:spPr bwMode="auto">
            <a:xfrm rot="2683612">
              <a:off x="6566" y="4124"/>
              <a:ext cx="2955" cy="1497"/>
            </a:xfrm>
            <a:custGeom>
              <a:avLst/>
              <a:gdLst>
                <a:gd name="T0" fmla="*/ 0 w 2955"/>
                <a:gd name="T1" fmla="*/ 6 h 1497"/>
                <a:gd name="T2" fmla="*/ 2955 w 2955"/>
                <a:gd name="T3" fmla="*/ 0 h 1497"/>
                <a:gd name="T4" fmla="*/ 1479 w 2955"/>
                <a:gd name="T5" fmla="*/ 1497 h 1497"/>
                <a:gd name="T6" fmla="*/ 0 w 2955"/>
                <a:gd name="T7" fmla="*/ 6 h 14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55"/>
                <a:gd name="T13" fmla="*/ 0 h 1497"/>
                <a:gd name="T14" fmla="*/ 2955 w 2955"/>
                <a:gd name="T15" fmla="*/ 1497 h 14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55" h="1497">
                  <a:moveTo>
                    <a:pt x="0" y="6"/>
                  </a:moveTo>
                  <a:lnTo>
                    <a:pt x="2955" y="0"/>
                  </a:lnTo>
                  <a:lnTo>
                    <a:pt x="1479" y="149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C99FF"/>
            </a:soli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57" name="Freeform 12">
              <a:extLst>
                <a:ext uri="{FF2B5EF4-FFF2-40B4-BE49-F238E27FC236}">
                  <a16:creationId xmlns:a16="http://schemas.microsoft.com/office/drawing/2014/main" id="{AE879F59-38F0-405C-8758-C2E1C88EF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7" y="2427"/>
              <a:ext cx="2961" cy="2961"/>
            </a:xfrm>
            <a:custGeom>
              <a:avLst/>
              <a:gdLst>
                <a:gd name="T0" fmla="*/ 0 w 2961"/>
                <a:gd name="T1" fmla="*/ 1491 h 2961"/>
                <a:gd name="T2" fmla="*/ 1476 w 2961"/>
                <a:gd name="T3" fmla="*/ 0 h 2961"/>
                <a:gd name="T4" fmla="*/ 2961 w 2961"/>
                <a:gd name="T5" fmla="*/ 1488 h 2961"/>
                <a:gd name="T6" fmla="*/ 1494 w 2961"/>
                <a:gd name="T7" fmla="*/ 2961 h 2961"/>
                <a:gd name="T8" fmla="*/ 0 w 2961"/>
                <a:gd name="T9" fmla="*/ 1491 h 2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1"/>
                <a:gd name="T16" fmla="*/ 0 h 2961"/>
                <a:gd name="T17" fmla="*/ 2961 w 2961"/>
                <a:gd name="T18" fmla="*/ 2961 h 2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1" h="2961">
                  <a:moveTo>
                    <a:pt x="0" y="1491"/>
                  </a:moveTo>
                  <a:lnTo>
                    <a:pt x="1476" y="0"/>
                  </a:lnTo>
                  <a:lnTo>
                    <a:pt x="2961" y="1488"/>
                  </a:lnTo>
                  <a:lnTo>
                    <a:pt x="1494" y="2961"/>
                  </a:lnTo>
                  <a:lnTo>
                    <a:pt x="0" y="1491"/>
                  </a:lnTo>
                  <a:close/>
                </a:path>
              </a:pathLst>
            </a:custGeom>
            <a:solidFill>
              <a:srgbClr val="CC99FF"/>
            </a:soli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4109" name="Rectangle 13">
            <a:extLst>
              <a:ext uri="{FF2B5EF4-FFF2-40B4-BE49-F238E27FC236}">
                <a16:creationId xmlns:a16="http://schemas.microsoft.com/office/drawing/2014/main" id="{86DE1A8D-7763-49EA-AE77-388500481D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Фигура 1.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2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>
            <a:extLst>
              <a:ext uri="{FF2B5EF4-FFF2-40B4-BE49-F238E27FC236}">
                <a16:creationId xmlns:a16="http://schemas.microsoft.com/office/drawing/2014/main" id="{B94D195F-19FE-438B-9679-3B31116DB3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Фигура </a:t>
            </a:r>
            <a:r>
              <a:rPr lang="en-US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8134" name="Picture 6" descr="tangram_06">
            <a:extLst>
              <a:ext uri="{FF2B5EF4-FFF2-40B4-BE49-F238E27FC236}">
                <a16:creationId xmlns:a16="http://schemas.microsoft.com/office/drawing/2014/main" id="{28D7A0AE-F758-4B99-9029-1A78AA21BE1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52" t="64258" r="8490" b="1337"/>
          <a:stretch>
            <a:fillRect/>
          </a:stretch>
        </p:blipFill>
        <p:spPr>
          <a:xfrm>
            <a:off x="4440239" y="1484314"/>
            <a:ext cx="3830637" cy="51831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2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>
            <a:extLst>
              <a:ext uri="{FF2B5EF4-FFF2-40B4-BE49-F238E27FC236}">
                <a16:creationId xmlns:a16="http://schemas.microsoft.com/office/drawing/2014/main" id="{CF8A80D2-2A1F-4089-A81F-7E5707278A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Фигура </a:t>
            </a:r>
            <a:r>
              <a:rPr lang="en-US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2" name="Group 15">
            <a:extLst>
              <a:ext uri="{FF2B5EF4-FFF2-40B4-BE49-F238E27FC236}">
                <a16:creationId xmlns:a16="http://schemas.microsoft.com/office/drawing/2014/main" id="{105F2F88-6AAC-4158-AAA1-6F7CD185883E}"/>
              </a:ext>
            </a:extLst>
          </p:cNvPr>
          <p:cNvGrpSpPr>
            <a:grpSpLocks/>
          </p:cNvGrpSpPr>
          <p:nvPr/>
        </p:nvGrpSpPr>
        <p:grpSpPr bwMode="auto">
          <a:xfrm>
            <a:off x="3359151" y="1844676"/>
            <a:ext cx="6359525" cy="4278313"/>
            <a:chOff x="70" y="5644"/>
            <a:chExt cx="10015" cy="6739"/>
          </a:xfrm>
        </p:grpSpPr>
        <p:sp>
          <p:nvSpPr>
            <p:cNvPr id="31749" name="Freeform 16">
              <a:extLst>
                <a:ext uri="{FF2B5EF4-FFF2-40B4-BE49-F238E27FC236}">
                  <a16:creationId xmlns:a16="http://schemas.microsoft.com/office/drawing/2014/main" id="{E426A7A9-19D5-4FAB-8500-A0B5CFF7819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300" y="7896"/>
              <a:ext cx="2263" cy="4486"/>
            </a:xfrm>
            <a:custGeom>
              <a:avLst/>
              <a:gdLst>
                <a:gd name="T0" fmla="*/ 79 w 2991"/>
                <a:gd name="T1" fmla="*/ 0 h 5931"/>
                <a:gd name="T2" fmla="*/ 0 w 2991"/>
                <a:gd name="T3" fmla="*/ 79 h 5931"/>
                <a:gd name="T4" fmla="*/ 2 w 2991"/>
                <a:gd name="T5" fmla="*/ 79 h 5931"/>
                <a:gd name="T6" fmla="*/ 79 w 2991"/>
                <a:gd name="T7" fmla="*/ 157 h 5931"/>
                <a:gd name="T8" fmla="*/ 79 w 2991"/>
                <a:gd name="T9" fmla="*/ 0 h 59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1"/>
                <a:gd name="T16" fmla="*/ 0 h 5931"/>
                <a:gd name="T17" fmla="*/ 2991 w 2991"/>
                <a:gd name="T18" fmla="*/ 5931 h 59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1" h="5931">
                  <a:moveTo>
                    <a:pt x="2991" y="0"/>
                  </a:moveTo>
                  <a:lnTo>
                    <a:pt x="0" y="2984"/>
                  </a:lnTo>
                  <a:lnTo>
                    <a:pt x="30" y="2976"/>
                  </a:lnTo>
                  <a:lnTo>
                    <a:pt x="2978" y="5931"/>
                  </a:lnTo>
                  <a:lnTo>
                    <a:pt x="2991" y="0"/>
                  </a:lnTo>
                  <a:close/>
                </a:path>
              </a:pathLst>
            </a:custGeom>
            <a:solidFill>
              <a:srgbClr val="993366"/>
            </a:solidFill>
            <a:ln w="9525">
              <a:solidFill>
                <a:srgbClr val="993366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31750" name="Group 17">
              <a:extLst>
                <a:ext uri="{FF2B5EF4-FFF2-40B4-BE49-F238E27FC236}">
                  <a16:creationId xmlns:a16="http://schemas.microsoft.com/office/drawing/2014/main" id="{0C06F75E-8C30-4FC1-BE40-D8523FB970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" y="5644"/>
              <a:ext cx="10015" cy="6739"/>
              <a:chOff x="70" y="5644"/>
              <a:chExt cx="10015" cy="6739"/>
            </a:xfrm>
          </p:grpSpPr>
          <p:sp>
            <p:nvSpPr>
              <p:cNvPr id="31751" name="Freeform 18">
                <a:extLst>
                  <a:ext uri="{FF2B5EF4-FFF2-40B4-BE49-F238E27FC236}">
                    <a16:creationId xmlns:a16="http://schemas.microsoft.com/office/drawing/2014/main" id="{70DC306C-0CF0-4077-B9D3-D52826157E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" y="11259"/>
                <a:ext cx="3359" cy="1120"/>
              </a:xfrm>
              <a:custGeom>
                <a:avLst/>
                <a:gdLst>
                  <a:gd name="T0" fmla="*/ 39 w 4440"/>
                  <a:gd name="T1" fmla="*/ 0 h 1481"/>
                  <a:gd name="T2" fmla="*/ 118 w 4440"/>
                  <a:gd name="T3" fmla="*/ 2 h 1481"/>
                  <a:gd name="T4" fmla="*/ 79 w 4440"/>
                  <a:gd name="T5" fmla="*/ 39 h 1481"/>
                  <a:gd name="T6" fmla="*/ 0 w 4440"/>
                  <a:gd name="T7" fmla="*/ 39 h 1481"/>
                  <a:gd name="T8" fmla="*/ 39 w 4440"/>
                  <a:gd name="T9" fmla="*/ 0 h 14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40"/>
                  <a:gd name="T16" fmla="*/ 0 h 1481"/>
                  <a:gd name="T17" fmla="*/ 4440 w 4440"/>
                  <a:gd name="T18" fmla="*/ 1481 h 14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40" h="1481">
                    <a:moveTo>
                      <a:pt x="1466" y="0"/>
                    </a:moveTo>
                    <a:lnTo>
                      <a:pt x="4440" y="6"/>
                    </a:lnTo>
                    <a:lnTo>
                      <a:pt x="2960" y="1471"/>
                    </a:lnTo>
                    <a:lnTo>
                      <a:pt x="0" y="1481"/>
                    </a:lnTo>
                    <a:lnTo>
                      <a:pt x="1466" y="0"/>
                    </a:lnTo>
                    <a:close/>
                  </a:path>
                </a:pathLst>
              </a:custGeom>
              <a:solidFill>
                <a:srgbClr val="993366"/>
              </a:solidFill>
              <a:ln w="9525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1752" name="Freeform 19">
                <a:extLst>
                  <a:ext uri="{FF2B5EF4-FFF2-40B4-BE49-F238E27FC236}">
                    <a16:creationId xmlns:a16="http://schemas.microsoft.com/office/drawing/2014/main" id="{CA5368B8-93E9-4CC4-9C6B-E178C19189B2}"/>
                  </a:ext>
                </a:extLst>
              </p:cNvPr>
              <p:cNvSpPr>
                <a:spLocks/>
              </p:cNvSpPr>
              <p:nvPr/>
            </p:nvSpPr>
            <p:spPr bwMode="auto">
              <a:xfrm rot="-2723811">
                <a:off x="1198" y="8327"/>
                <a:ext cx="2244" cy="2244"/>
              </a:xfrm>
              <a:custGeom>
                <a:avLst/>
                <a:gdLst>
                  <a:gd name="T0" fmla="*/ 0 w 2966"/>
                  <a:gd name="T1" fmla="*/ 2 h 2966"/>
                  <a:gd name="T2" fmla="*/ 79 w 2966"/>
                  <a:gd name="T3" fmla="*/ 0 h 2966"/>
                  <a:gd name="T4" fmla="*/ 2 w 2966"/>
                  <a:gd name="T5" fmla="*/ 79 h 2966"/>
                  <a:gd name="T6" fmla="*/ 0 w 2966"/>
                  <a:gd name="T7" fmla="*/ 2 h 296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66"/>
                  <a:gd name="T13" fmla="*/ 0 h 2966"/>
                  <a:gd name="T14" fmla="*/ 2966 w 2966"/>
                  <a:gd name="T15" fmla="*/ 2966 h 296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66" h="2966">
                    <a:moveTo>
                      <a:pt x="0" y="7"/>
                    </a:moveTo>
                    <a:lnTo>
                      <a:pt x="2966" y="0"/>
                    </a:lnTo>
                    <a:lnTo>
                      <a:pt x="9" y="2966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993366"/>
              </a:solidFill>
              <a:ln w="9525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1753" name="Freeform 20">
                <a:extLst>
                  <a:ext uri="{FF2B5EF4-FFF2-40B4-BE49-F238E27FC236}">
                    <a16:creationId xmlns:a16="http://schemas.microsoft.com/office/drawing/2014/main" id="{4C5CB71B-474C-49FA-B30B-EC19EB6CC4C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419" y="9008"/>
                <a:ext cx="2263" cy="4487"/>
              </a:xfrm>
              <a:custGeom>
                <a:avLst/>
                <a:gdLst>
                  <a:gd name="T0" fmla="*/ 79 w 2991"/>
                  <a:gd name="T1" fmla="*/ 0 h 5931"/>
                  <a:gd name="T2" fmla="*/ 0 w 2991"/>
                  <a:gd name="T3" fmla="*/ 79 h 5931"/>
                  <a:gd name="T4" fmla="*/ 2 w 2991"/>
                  <a:gd name="T5" fmla="*/ 79 h 5931"/>
                  <a:gd name="T6" fmla="*/ 79 w 2991"/>
                  <a:gd name="T7" fmla="*/ 157 h 5931"/>
                  <a:gd name="T8" fmla="*/ 79 w 2991"/>
                  <a:gd name="T9" fmla="*/ 0 h 59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91"/>
                  <a:gd name="T16" fmla="*/ 0 h 5931"/>
                  <a:gd name="T17" fmla="*/ 2991 w 2991"/>
                  <a:gd name="T18" fmla="*/ 5931 h 59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91" h="5931">
                    <a:moveTo>
                      <a:pt x="2991" y="0"/>
                    </a:moveTo>
                    <a:lnTo>
                      <a:pt x="0" y="2984"/>
                    </a:lnTo>
                    <a:lnTo>
                      <a:pt x="30" y="2976"/>
                    </a:lnTo>
                    <a:lnTo>
                      <a:pt x="2978" y="5931"/>
                    </a:lnTo>
                    <a:lnTo>
                      <a:pt x="2991" y="0"/>
                    </a:lnTo>
                    <a:close/>
                  </a:path>
                </a:pathLst>
              </a:custGeom>
              <a:solidFill>
                <a:srgbClr val="993366"/>
              </a:solidFill>
              <a:ln w="9525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1754" name="Freeform 21">
                <a:extLst>
                  <a:ext uri="{FF2B5EF4-FFF2-40B4-BE49-F238E27FC236}">
                    <a16:creationId xmlns:a16="http://schemas.microsoft.com/office/drawing/2014/main" id="{C999AD50-1EE3-453E-9B21-68E10FEA0DDD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610" y="6196"/>
                <a:ext cx="2235" cy="1132"/>
              </a:xfrm>
              <a:custGeom>
                <a:avLst/>
                <a:gdLst>
                  <a:gd name="T0" fmla="*/ 0 w 2955"/>
                  <a:gd name="T1" fmla="*/ 2 h 1497"/>
                  <a:gd name="T2" fmla="*/ 79 w 2955"/>
                  <a:gd name="T3" fmla="*/ 0 h 1497"/>
                  <a:gd name="T4" fmla="*/ 39 w 2955"/>
                  <a:gd name="T5" fmla="*/ 39 h 1497"/>
                  <a:gd name="T6" fmla="*/ 0 w 2955"/>
                  <a:gd name="T7" fmla="*/ 2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3366"/>
              </a:solidFill>
              <a:ln w="9525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1755" name="Freeform 22">
                <a:extLst>
                  <a:ext uri="{FF2B5EF4-FFF2-40B4-BE49-F238E27FC236}">
                    <a16:creationId xmlns:a16="http://schemas.microsoft.com/office/drawing/2014/main" id="{D2D0B7A0-EB3B-435C-B65B-3A646D6F4B0F}"/>
                  </a:ext>
                </a:extLst>
              </p:cNvPr>
              <p:cNvSpPr>
                <a:spLocks/>
              </p:cNvSpPr>
              <p:nvPr/>
            </p:nvSpPr>
            <p:spPr bwMode="auto">
              <a:xfrm rot="-5400000">
                <a:off x="-480" y="6202"/>
                <a:ext cx="2235" cy="1133"/>
              </a:xfrm>
              <a:custGeom>
                <a:avLst/>
                <a:gdLst>
                  <a:gd name="T0" fmla="*/ 0 w 2955"/>
                  <a:gd name="T1" fmla="*/ 2 h 1497"/>
                  <a:gd name="T2" fmla="*/ 79 w 2955"/>
                  <a:gd name="T3" fmla="*/ 0 h 1497"/>
                  <a:gd name="T4" fmla="*/ 39 w 2955"/>
                  <a:gd name="T5" fmla="*/ 40 h 1497"/>
                  <a:gd name="T6" fmla="*/ 0 w 2955"/>
                  <a:gd name="T7" fmla="*/ 2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3366"/>
              </a:solidFill>
              <a:ln w="9525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1756" name="Freeform 23">
                <a:extLst>
                  <a:ext uri="{FF2B5EF4-FFF2-40B4-BE49-F238E27FC236}">
                    <a16:creationId xmlns:a16="http://schemas.microsoft.com/office/drawing/2014/main" id="{D359DF39-9C2C-4C37-AFB1-3030B9617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" y="6751"/>
                <a:ext cx="2240" cy="2239"/>
              </a:xfrm>
              <a:custGeom>
                <a:avLst/>
                <a:gdLst>
                  <a:gd name="T0" fmla="*/ 0 w 2961"/>
                  <a:gd name="T1" fmla="*/ 39 h 2961"/>
                  <a:gd name="T2" fmla="*/ 39 w 2961"/>
                  <a:gd name="T3" fmla="*/ 0 h 2961"/>
                  <a:gd name="T4" fmla="*/ 79 w 2961"/>
                  <a:gd name="T5" fmla="*/ 39 h 2961"/>
                  <a:gd name="T6" fmla="*/ 40 w 2961"/>
                  <a:gd name="T7" fmla="*/ 79 h 2961"/>
                  <a:gd name="T8" fmla="*/ 0 w 2961"/>
                  <a:gd name="T9" fmla="*/ 39 h 29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1"/>
                  <a:gd name="T16" fmla="*/ 0 h 2961"/>
                  <a:gd name="T17" fmla="*/ 2961 w 2961"/>
                  <a:gd name="T18" fmla="*/ 2961 h 29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1" h="2961">
                    <a:moveTo>
                      <a:pt x="0" y="1491"/>
                    </a:moveTo>
                    <a:lnTo>
                      <a:pt x="1476" y="0"/>
                    </a:lnTo>
                    <a:lnTo>
                      <a:pt x="2961" y="1488"/>
                    </a:lnTo>
                    <a:lnTo>
                      <a:pt x="1494" y="2961"/>
                    </a:lnTo>
                    <a:lnTo>
                      <a:pt x="0" y="1491"/>
                    </a:lnTo>
                    <a:close/>
                  </a:path>
                </a:pathLst>
              </a:custGeom>
              <a:solidFill>
                <a:srgbClr val="993366"/>
              </a:solidFill>
              <a:ln w="9525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2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>
            <a:extLst>
              <a:ext uri="{FF2B5EF4-FFF2-40B4-BE49-F238E27FC236}">
                <a16:creationId xmlns:a16="http://schemas.microsoft.com/office/drawing/2014/main" id="{4601D0ED-427E-4F7D-81B8-610ABB68D1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Фигура </a:t>
            </a:r>
            <a:r>
              <a:rPr lang="en-US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8374" name="Picture 6" descr="tangram_06">
            <a:extLst>
              <a:ext uri="{FF2B5EF4-FFF2-40B4-BE49-F238E27FC236}">
                <a16:creationId xmlns:a16="http://schemas.microsoft.com/office/drawing/2014/main" id="{3419EBC0-3D56-45BA-8D2F-1A6540AAC27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" t="41985" r="40773" b="30972"/>
          <a:stretch>
            <a:fillRect/>
          </a:stretch>
        </p:blipFill>
        <p:spPr>
          <a:xfrm>
            <a:off x="2927351" y="1412875"/>
            <a:ext cx="6480175" cy="46942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2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B82F1839-EE5E-49FB-A3A8-9DB37231F2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Фигура </a:t>
            </a:r>
            <a:r>
              <a:rPr lang="en-US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DB0E2CD4-D612-48E4-A8F4-C2B817D5CF6B}"/>
              </a:ext>
            </a:extLst>
          </p:cNvPr>
          <p:cNvGrpSpPr>
            <a:grpSpLocks/>
          </p:cNvGrpSpPr>
          <p:nvPr/>
        </p:nvGrpSpPr>
        <p:grpSpPr bwMode="auto">
          <a:xfrm rot="1334691">
            <a:off x="2424113" y="2060576"/>
            <a:ext cx="7042150" cy="3656013"/>
            <a:chOff x="695" y="948"/>
            <a:chExt cx="11090" cy="5758"/>
          </a:xfrm>
        </p:grpSpPr>
        <p:sp>
          <p:nvSpPr>
            <p:cNvPr id="35845" name="Freeform 5">
              <a:extLst>
                <a:ext uri="{FF2B5EF4-FFF2-40B4-BE49-F238E27FC236}">
                  <a16:creationId xmlns:a16="http://schemas.microsoft.com/office/drawing/2014/main" id="{97856449-0BF0-42E6-85DF-23657530B7B7}"/>
                </a:ext>
              </a:extLst>
            </p:cNvPr>
            <p:cNvSpPr>
              <a:spLocks/>
            </p:cNvSpPr>
            <p:nvPr/>
          </p:nvSpPr>
          <p:spPr bwMode="auto">
            <a:xfrm rot="12029932" flipV="1">
              <a:off x="8106" y="1735"/>
              <a:ext cx="3679" cy="1228"/>
            </a:xfrm>
            <a:custGeom>
              <a:avLst/>
              <a:gdLst>
                <a:gd name="T0" fmla="*/ 128 w 4440"/>
                <a:gd name="T1" fmla="*/ 0 h 1481"/>
                <a:gd name="T2" fmla="*/ 386 w 4440"/>
                <a:gd name="T3" fmla="*/ 2 h 1481"/>
                <a:gd name="T4" fmla="*/ 258 w 4440"/>
                <a:gd name="T5" fmla="*/ 129 h 1481"/>
                <a:gd name="T6" fmla="*/ 0 w 4440"/>
                <a:gd name="T7" fmla="*/ 129 h 1481"/>
                <a:gd name="T8" fmla="*/ 128 w 4440"/>
                <a:gd name="T9" fmla="*/ 0 h 14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40"/>
                <a:gd name="T16" fmla="*/ 0 h 1481"/>
                <a:gd name="T17" fmla="*/ 4440 w 4440"/>
                <a:gd name="T18" fmla="*/ 1481 h 14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40" h="1481">
                  <a:moveTo>
                    <a:pt x="1466" y="0"/>
                  </a:moveTo>
                  <a:lnTo>
                    <a:pt x="4440" y="6"/>
                  </a:lnTo>
                  <a:lnTo>
                    <a:pt x="2960" y="1471"/>
                  </a:lnTo>
                  <a:lnTo>
                    <a:pt x="0" y="1481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3333CC"/>
            </a:solidFill>
            <a:ln w="9525">
              <a:solidFill>
                <a:srgbClr val="4D4D4D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5846" name="Freeform 6">
              <a:extLst>
                <a:ext uri="{FF2B5EF4-FFF2-40B4-BE49-F238E27FC236}">
                  <a16:creationId xmlns:a16="http://schemas.microsoft.com/office/drawing/2014/main" id="{4FCDB923-C9A8-4DA3-8E36-A2F60B4D0706}"/>
                </a:ext>
              </a:extLst>
            </p:cNvPr>
            <p:cNvSpPr>
              <a:spLocks/>
            </p:cNvSpPr>
            <p:nvPr/>
          </p:nvSpPr>
          <p:spPr bwMode="auto">
            <a:xfrm rot="9993703">
              <a:off x="2915" y="2156"/>
              <a:ext cx="2458" cy="2457"/>
            </a:xfrm>
            <a:custGeom>
              <a:avLst/>
              <a:gdLst>
                <a:gd name="T0" fmla="*/ 0 w 2966"/>
                <a:gd name="T1" fmla="*/ 2 h 2966"/>
                <a:gd name="T2" fmla="*/ 258 w 2966"/>
                <a:gd name="T3" fmla="*/ 0 h 2966"/>
                <a:gd name="T4" fmla="*/ 2 w 2966"/>
                <a:gd name="T5" fmla="*/ 257 h 2966"/>
                <a:gd name="T6" fmla="*/ 0 w 2966"/>
                <a:gd name="T7" fmla="*/ 2 h 29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66"/>
                <a:gd name="T13" fmla="*/ 0 h 2966"/>
                <a:gd name="T14" fmla="*/ 2966 w 2966"/>
                <a:gd name="T15" fmla="*/ 2966 h 29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66" h="2966">
                  <a:moveTo>
                    <a:pt x="0" y="7"/>
                  </a:moveTo>
                  <a:lnTo>
                    <a:pt x="2966" y="0"/>
                  </a:lnTo>
                  <a:lnTo>
                    <a:pt x="9" y="2966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3333CC"/>
            </a:solidFill>
            <a:ln w="9525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5847" name="Freeform 7">
              <a:extLst>
                <a:ext uri="{FF2B5EF4-FFF2-40B4-BE49-F238E27FC236}">
                  <a16:creationId xmlns:a16="http://schemas.microsoft.com/office/drawing/2014/main" id="{F3E426A8-F857-4E3F-B8BC-D701BEF300C1}"/>
                </a:ext>
              </a:extLst>
            </p:cNvPr>
            <p:cNvSpPr>
              <a:spLocks/>
            </p:cNvSpPr>
            <p:nvPr/>
          </p:nvSpPr>
          <p:spPr bwMode="auto">
            <a:xfrm rot="10028333">
              <a:off x="5562" y="1566"/>
              <a:ext cx="2479" cy="4914"/>
            </a:xfrm>
            <a:custGeom>
              <a:avLst/>
              <a:gdLst>
                <a:gd name="T0" fmla="*/ 261 w 2991"/>
                <a:gd name="T1" fmla="*/ 0 h 5931"/>
                <a:gd name="T2" fmla="*/ 0 w 2991"/>
                <a:gd name="T3" fmla="*/ 259 h 5931"/>
                <a:gd name="T4" fmla="*/ 2 w 2991"/>
                <a:gd name="T5" fmla="*/ 259 h 5931"/>
                <a:gd name="T6" fmla="*/ 259 w 2991"/>
                <a:gd name="T7" fmla="*/ 515 h 5931"/>
                <a:gd name="T8" fmla="*/ 261 w 2991"/>
                <a:gd name="T9" fmla="*/ 0 h 59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1"/>
                <a:gd name="T16" fmla="*/ 0 h 5931"/>
                <a:gd name="T17" fmla="*/ 2991 w 2991"/>
                <a:gd name="T18" fmla="*/ 5931 h 59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1" h="5931">
                  <a:moveTo>
                    <a:pt x="2991" y="0"/>
                  </a:moveTo>
                  <a:lnTo>
                    <a:pt x="0" y="2984"/>
                  </a:lnTo>
                  <a:lnTo>
                    <a:pt x="30" y="2976"/>
                  </a:lnTo>
                  <a:lnTo>
                    <a:pt x="2978" y="5931"/>
                  </a:lnTo>
                  <a:lnTo>
                    <a:pt x="2991" y="0"/>
                  </a:lnTo>
                  <a:close/>
                </a:path>
              </a:pathLst>
            </a:custGeom>
            <a:solidFill>
              <a:srgbClr val="3333CC"/>
            </a:solidFill>
            <a:ln w="9525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5848" name="Freeform 8">
              <a:extLst>
                <a:ext uri="{FF2B5EF4-FFF2-40B4-BE49-F238E27FC236}">
                  <a16:creationId xmlns:a16="http://schemas.microsoft.com/office/drawing/2014/main" id="{923E0D1E-6B63-4025-9564-4F5A6B4673F6}"/>
                </a:ext>
              </a:extLst>
            </p:cNvPr>
            <p:cNvSpPr>
              <a:spLocks/>
            </p:cNvSpPr>
            <p:nvPr/>
          </p:nvSpPr>
          <p:spPr bwMode="auto">
            <a:xfrm rot="7346009">
              <a:off x="6556" y="-270"/>
              <a:ext cx="2478" cy="4914"/>
            </a:xfrm>
            <a:custGeom>
              <a:avLst/>
              <a:gdLst>
                <a:gd name="T0" fmla="*/ 259 w 2991"/>
                <a:gd name="T1" fmla="*/ 0 h 5931"/>
                <a:gd name="T2" fmla="*/ 0 w 2991"/>
                <a:gd name="T3" fmla="*/ 259 h 5931"/>
                <a:gd name="T4" fmla="*/ 2 w 2991"/>
                <a:gd name="T5" fmla="*/ 259 h 5931"/>
                <a:gd name="T6" fmla="*/ 258 w 2991"/>
                <a:gd name="T7" fmla="*/ 515 h 5931"/>
                <a:gd name="T8" fmla="*/ 259 w 2991"/>
                <a:gd name="T9" fmla="*/ 0 h 59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1"/>
                <a:gd name="T16" fmla="*/ 0 h 5931"/>
                <a:gd name="T17" fmla="*/ 2991 w 2991"/>
                <a:gd name="T18" fmla="*/ 5931 h 59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1" h="5931">
                  <a:moveTo>
                    <a:pt x="2991" y="0"/>
                  </a:moveTo>
                  <a:lnTo>
                    <a:pt x="0" y="2984"/>
                  </a:lnTo>
                  <a:lnTo>
                    <a:pt x="30" y="2976"/>
                  </a:lnTo>
                  <a:lnTo>
                    <a:pt x="2978" y="5931"/>
                  </a:lnTo>
                  <a:lnTo>
                    <a:pt x="2991" y="0"/>
                  </a:lnTo>
                  <a:close/>
                </a:path>
              </a:pathLst>
            </a:custGeom>
            <a:solidFill>
              <a:srgbClr val="3333CC"/>
            </a:solidFill>
            <a:ln w="9525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5849" name="Freeform 9">
              <a:extLst>
                <a:ext uri="{FF2B5EF4-FFF2-40B4-BE49-F238E27FC236}">
                  <a16:creationId xmlns:a16="http://schemas.microsoft.com/office/drawing/2014/main" id="{FF222E2E-0B4F-4C36-9F67-FD85C6AA81FA}"/>
                </a:ext>
              </a:extLst>
            </p:cNvPr>
            <p:cNvSpPr>
              <a:spLocks/>
            </p:cNvSpPr>
            <p:nvPr/>
          </p:nvSpPr>
          <p:spPr bwMode="auto">
            <a:xfrm rot="2095860">
              <a:off x="695" y="4123"/>
              <a:ext cx="2448" cy="1240"/>
            </a:xfrm>
            <a:custGeom>
              <a:avLst/>
              <a:gdLst>
                <a:gd name="T0" fmla="*/ 0 w 2955"/>
                <a:gd name="T1" fmla="*/ 2 h 1497"/>
                <a:gd name="T2" fmla="*/ 256 w 2955"/>
                <a:gd name="T3" fmla="*/ 0 h 1497"/>
                <a:gd name="T4" fmla="*/ 128 w 2955"/>
                <a:gd name="T5" fmla="*/ 130 h 1497"/>
                <a:gd name="T6" fmla="*/ 0 w 2955"/>
                <a:gd name="T7" fmla="*/ 2 h 14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55"/>
                <a:gd name="T13" fmla="*/ 0 h 1497"/>
                <a:gd name="T14" fmla="*/ 2955 w 2955"/>
                <a:gd name="T15" fmla="*/ 1497 h 14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55" h="1497">
                  <a:moveTo>
                    <a:pt x="0" y="6"/>
                  </a:moveTo>
                  <a:lnTo>
                    <a:pt x="2955" y="0"/>
                  </a:lnTo>
                  <a:lnTo>
                    <a:pt x="1479" y="149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3333CC"/>
            </a:solidFill>
            <a:ln w="9525">
              <a:solidFill>
                <a:srgbClr val="4D4D4D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5850" name="Freeform 10">
              <a:extLst>
                <a:ext uri="{FF2B5EF4-FFF2-40B4-BE49-F238E27FC236}">
                  <a16:creationId xmlns:a16="http://schemas.microsoft.com/office/drawing/2014/main" id="{C99DA9BA-2BAE-4320-9E86-562D7297A7AB}"/>
                </a:ext>
              </a:extLst>
            </p:cNvPr>
            <p:cNvSpPr>
              <a:spLocks/>
            </p:cNvSpPr>
            <p:nvPr/>
          </p:nvSpPr>
          <p:spPr bwMode="auto">
            <a:xfrm rot="-8113883">
              <a:off x="1611" y="3012"/>
              <a:ext cx="2448" cy="1240"/>
            </a:xfrm>
            <a:custGeom>
              <a:avLst/>
              <a:gdLst>
                <a:gd name="T0" fmla="*/ 0 w 2955"/>
                <a:gd name="T1" fmla="*/ 2 h 1497"/>
                <a:gd name="T2" fmla="*/ 256 w 2955"/>
                <a:gd name="T3" fmla="*/ 0 h 1497"/>
                <a:gd name="T4" fmla="*/ 128 w 2955"/>
                <a:gd name="T5" fmla="*/ 130 h 1497"/>
                <a:gd name="T6" fmla="*/ 0 w 2955"/>
                <a:gd name="T7" fmla="*/ 2 h 14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55"/>
                <a:gd name="T13" fmla="*/ 0 h 1497"/>
                <a:gd name="T14" fmla="*/ 2955 w 2955"/>
                <a:gd name="T15" fmla="*/ 1497 h 14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55" h="1497">
                  <a:moveTo>
                    <a:pt x="0" y="6"/>
                  </a:moveTo>
                  <a:lnTo>
                    <a:pt x="2955" y="0"/>
                  </a:lnTo>
                  <a:lnTo>
                    <a:pt x="1479" y="149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3333CC"/>
            </a:solidFill>
            <a:ln w="9525">
              <a:solidFill>
                <a:srgbClr val="4D4D4D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5851" name="Freeform 11">
              <a:extLst>
                <a:ext uri="{FF2B5EF4-FFF2-40B4-BE49-F238E27FC236}">
                  <a16:creationId xmlns:a16="http://schemas.microsoft.com/office/drawing/2014/main" id="{6D4685A4-B938-4394-AC28-6157CF918616}"/>
                </a:ext>
              </a:extLst>
            </p:cNvPr>
            <p:cNvSpPr>
              <a:spLocks/>
            </p:cNvSpPr>
            <p:nvPr/>
          </p:nvSpPr>
          <p:spPr bwMode="auto">
            <a:xfrm rot="1886136">
              <a:off x="3053" y="4253"/>
              <a:ext cx="2453" cy="2453"/>
            </a:xfrm>
            <a:custGeom>
              <a:avLst/>
              <a:gdLst>
                <a:gd name="T0" fmla="*/ 0 w 2961"/>
                <a:gd name="T1" fmla="*/ 129 h 2961"/>
                <a:gd name="T2" fmla="*/ 128 w 2961"/>
                <a:gd name="T3" fmla="*/ 0 h 2961"/>
                <a:gd name="T4" fmla="*/ 257 w 2961"/>
                <a:gd name="T5" fmla="*/ 128 h 2961"/>
                <a:gd name="T6" fmla="*/ 129 w 2961"/>
                <a:gd name="T7" fmla="*/ 257 h 2961"/>
                <a:gd name="T8" fmla="*/ 0 w 2961"/>
                <a:gd name="T9" fmla="*/ 129 h 2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1"/>
                <a:gd name="T16" fmla="*/ 0 h 2961"/>
                <a:gd name="T17" fmla="*/ 2961 w 2961"/>
                <a:gd name="T18" fmla="*/ 2961 h 2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1" h="2961">
                  <a:moveTo>
                    <a:pt x="0" y="1491"/>
                  </a:moveTo>
                  <a:lnTo>
                    <a:pt x="1476" y="0"/>
                  </a:lnTo>
                  <a:lnTo>
                    <a:pt x="2961" y="1488"/>
                  </a:lnTo>
                  <a:lnTo>
                    <a:pt x="1494" y="2961"/>
                  </a:lnTo>
                  <a:lnTo>
                    <a:pt x="0" y="1491"/>
                  </a:lnTo>
                  <a:close/>
                </a:path>
              </a:pathLst>
            </a:custGeom>
            <a:solidFill>
              <a:srgbClr val="3333CC"/>
            </a:solidFill>
            <a:ln w="9525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2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484FDF-4700-45CC-AEF3-DE7D71787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dirty="0"/>
              <a:t>Следующее задание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E7E558-3784-40AD-A9D9-FCA079ADC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altLang="ru-RU" sz="3200" dirty="0">
                <a:solidFill>
                  <a:schemeClr val="tx1"/>
                </a:solidFill>
              </a:rPr>
              <a:t>Ваша задача собрать любую фигуру из семи частей «</a:t>
            </a:r>
            <a:r>
              <a:rPr lang="ru-RU" altLang="ru-RU" sz="3200" dirty="0" err="1">
                <a:solidFill>
                  <a:schemeClr val="tx1"/>
                </a:solidFill>
              </a:rPr>
              <a:t>Танграма</a:t>
            </a:r>
            <a:r>
              <a:rPr lang="ru-RU" altLang="ru-RU" sz="3200" dirty="0">
                <a:solidFill>
                  <a:schemeClr val="tx1"/>
                </a:solidFill>
              </a:rPr>
              <a:t>». Наклеить её на альбомный лист и при помощи цветных карандашей дорисовать окружающую обстановку. Соответствующую тематике собранной фигуры.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5327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2E210B3-7078-47F0-94E1-8B4A24CED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Дополнительное задание для желающих</a:t>
            </a:r>
          </a:p>
        </p:txBody>
      </p:sp>
    </p:spTree>
    <p:extLst>
      <p:ext uri="{BB962C8B-B14F-4D97-AF65-F5344CB8AC3E}">
        <p14:creationId xmlns:p14="http://schemas.microsoft.com/office/powerpoint/2010/main" val="32479329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ля танграма.jpg">
            <a:extLst>
              <a:ext uri="{FF2B5EF4-FFF2-40B4-BE49-F238E27FC236}">
                <a16:creationId xmlns:a16="http://schemas.microsoft.com/office/drawing/2014/main" id="{DE7B036C-723C-4129-B3B6-0C4BB8A04D93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166" r="2062" b="2235"/>
          <a:stretch/>
        </p:blipFill>
        <p:spPr>
          <a:xfrm>
            <a:off x="2988816" y="277427"/>
            <a:ext cx="5844466" cy="630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87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4">
            <a:extLst>
              <a:ext uri="{FF2B5EF4-FFF2-40B4-BE49-F238E27FC236}">
                <a16:creationId xmlns:a16="http://schemas.microsoft.com/office/drawing/2014/main" id="{253F0204-FD2B-4340-9E94-FFCB23DC346B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402603"/>
            <a:ext cx="3455987" cy="2463800"/>
            <a:chOff x="2198" y="8376"/>
            <a:chExt cx="10206" cy="7281"/>
          </a:xfrm>
        </p:grpSpPr>
        <p:sp>
          <p:nvSpPr>
            <p:cNvPr id="42019" name="Freeform 5">
              <a:extLst>
                <a:ext uri="{FF2B5EF4-FFF2-40B4-BE49-F238E27FC236}">
                  <a16:creationId xmlns:a16="http://schemas.microsoft.com/office/drawing/2014/main" id="{5169D8AB-118A-42CF-880F-7FE351B856BB}"/>
                </a:ext>
              </a:extLst>
            </p:cNvPr>
            <p:cNvSpPr>
              <a:spLocks/>
            </p:cNvSpPr>
            <p:nvPr/>
          </p:nvSpPr>
          <p:spPr bwMode="auto">
            <a:xfrm rot="-152106">
              <a:off x="2198" y="8376"/>
              <a:ext cx="2961" cy="2961"/>
            </a:xfrm>
            <a:custGeom>
              <a:avLst/>
              <a:gdLst>
                <a:gd name="T0" fmla="*/ 0 w 2961"/>
                <a:gd name="T1" fmla="*/ 1491 h 2961"/>
                <a:gd name="T2" fmla="*/ 1476 w 2961"/>
                <a:gd name="T3" fmla="*/ 0 h 2961"/>
                <a:gd name="T4" fmla="*/ 2961 w 2961"/>
                <a:gd name="T5" fmla="*/ 1488 h 2961"/>
                <a:gd name="T6" fmla="*/ 1494 w 2961"/>
                <a:gd name="T7" fmla="*/ 2961 h 2961"/>
                <a:gd name="T8" fmla="*/ 0 w 2961"/>
                <a:gd name="T9" fmla="*/ 1491 h 2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1"/>
                <a:gd name="T16" fmla="*/ 0 h 2961"/>
                <a:gd name="T17" fmla="*/ 2961 w 2961"/>
                <a:gd name="T18" fmla="*/ 2961 h 2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1" h="2961">
                  <a:moveTo>
                    <a:pt x="0" y="1491"/>
                  </a:moveTo>
                  <a:lnTo>
                    <a:pt x="1476" y="0"/>
                  </a:lnTo>
                  <a:lnTo>
                    <a:pt x="2961" y="1488"/>
                  </a:lnTo>
                  <a:lnTo>
                    <a:pt x="1494" y="2961"/>
                  </a:lnTo>
                  <a:lnTo>
                    <a:pt x="0" y="1491"/>
                  </a:ln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2020" name="Freeform 6">
              <a:extLst>
                <a:ext uri="{FF2B5EF4-FFF2-40B4-BE49-F238E27FC236}">
                  <a16:creationId xmlns:a16="http://schemas.microsoft.com/office/drawing/2014/main" id="{CC2CC43D-EBEB-4939-8083-40B75C11B9A2}"/>
                </a:ext>
              </a:extLst>
            </p:cNvPr>
            <p:cNvSpPr>
              <a:spLocks/>
            </p:cNvSpPr>
            <p:nvPr/>
          </p:nvSpPr>
          <p:spPr bwMode="auto">
            <a:xfrm rot="-5560770">
              <a:off x="1530" y="10616"/>
              <a:ext cx="2955" cy="1497"/>
            </a:xfrm>
            <a:custGeom>
              <a:avLst/>
              <a:gdLst>
                <a:gd name="T0" fmla="*/ 0 w 2955"/>
                <a:gd name="T1" fmla="*/ 6 h 1497"/>
                <a:gd name="T2" fmla="*/ 2955 w 2955"/>
                <a:gd name="T3" fmla="*/ 0 h 1497"/>
                <a:gd name="T4" fmla="*/ 1479 w 2955"/>
                <a:gd name="T5" fmla="*/ 1497 h 1497"/>
                <a:gd name="T6" fmla="*/ 0 w 2955"/>
                <a:gd name="T7" fmla="*/ 6 h 14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55"/>
                <a:gd name="T13" fmla="*/ 0 h 1497"/>
                <a:gd name="T14" fmla="*/ 2955 w 2955"/>
                <a:gd name="T15" fmla="*/ 1497 h 14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55" h="1497">
                  <a:moveTo>
                    <a:pt x="0" y="6"/>
                  </a:moveTo>
                  <a:lnTo>
                    <a:pt x="2955" y="0"/>
                  </a:lnTo>
                  <a:lnTo>
                    <a:pt x="1479" y="149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2021" name="Freeform 7">
              <a:extLst>
                <a:ext uri="{FF2B5EF4-FFF2-40B4-BE49-F238E27FC236}">
                  <a16:creationId xmlns:a16="http://schemas.microsoft.com/office/drawing/2014/main" id="{93959F29-470F-49E9-A944-9ABD05248DFC}"/>
                </a:ext>
              </a:extLst>
            </p:cNvPr>
            <p:cNvSpPr>
              <a:spLocks/>
            </p:cNvSpPr>
            <p:nvPr/>
          </p:nvSpPr>
          <p:spPr bwMode="auto">
            <a:xfrm rot="10673585">
              <a:off x="3794" y="12737"/>
              <a:ext cx="2955" cy="1497"/>
            </a:xfrm>
            <a:custGeom>
              <a:avLst/>
              <a:gdLst>
                <a:gd name="T0" fmla="*/ 0 w 2955"/>
                <a:gd name="T1" fmla="*/ 6 h 1497"/>
                <a:gd name="T2" fmla="*/ 2955 w 2955"/>
                <a:gd name="T3" fmla="*/ 0 h 1497"/>
                <a:gd name="T4" fmla="*/ 1479 w 2955"/>
                <a:gd name="T5" fmla="*/ 1497 h 1497"/>
                <a:gd name="T6" fmla="*/ 0 w 2955"/>
                <a:gd name="T7" fmla="*/ 6 h 14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55"/>
                <a:gd name="T13" fmla="*/ 0 h 1497"/>
                <a:gd name="T14" fmla="*/ 2955 w 2955"/>
                <a:gd name="T15" fmla="*/ 1497 h 14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55" h="1497">
                  <a:moveTo>
                    <a:pt x="0" y="6"/>
                  </a:moveTo>
                  <a:lnTo>
                    <a:pt x="2955" y="0"/>
                  </a:lnTo>
                  <a:lnTo>
                    <a:pt x="1479" y="149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2022" name="Freeform 8">
              <a:extLst>
                <a:ext uri="{FF2B5EF4-FFF2-40B4-BE49-F238E27FC236}">
                  <a16:creationId xmlns:a16="http://schemas.microsoft.com/office/drawing/2014/main" id="{C9901365-9958-403D-8466-B43085BB0ED9}"/>
                </a:ext>
              </a:extLst>
            </p:cNvPr>
            <p:cNvSpPr>
              <a:spLocks/>
            </p:cNvSpPr>
            <p:nvPr/>
          </p:nvSpPr>
          <p:spPr bwMode="auto">
            <a:xfrm rot="2655894">
              <a:off x="5856" y="11224"/>
              <a:ext cx="2966" cy="2966"/>
            </a:xfrm>
            <a:custGeom>
              <a:avLst/>
              <a:gdLst>
                <a:gd name="T0" fmla="*/ 0 w 2966"/>
                <a:gd name="T1" fmla="*/ 7 h 2966"/>
                <a:gd name="T2" fmla="*/ 2966 w 2966"/>
                <a:gd name="T3" fmla="*/ 0 h 2966"/>
                <a:gd name="T4" fmla="*/ 9 w 2966"/>
                <a:gd name="T5" fmla="*/ 2966 h 2966"/>
                <a:gd name="T6" fmla="*/ 0 w 2966"/>
                <a:gd name="T7" fmla="*/ 7 h 29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66"/>
                <a:gd name="T13" fmla="*/ 0 h 2966"/>
                <a:gd name="T14" fmla="*/ 2966 w 2966"/>
                <a:gd name="T15" fmla="*/ 2966 h 29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66" h="2966">
                  <a:moveTo>
                    <a:pt x="0" y="7"/>
                  </a:moveTo>
                  <a:lnTo>
                    <a:pt x="2966" y="0"/>
                  </a:lnTo>
                  <a:lnTo>
                    <a:pt x="9" y="2966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2023" name="Freeform 9">
              <a:extLst>
                <a:ext uri="{FF2B5EF4-FFF2-40B4-BE49-F238E27FC236}">
                  <a16:creationId xmlns:a16="http://schemas.microsoft.com/office/drawing/2014/main" id="{4BC484CF-1900-4CCE-8372-622E88720088}"/>
                </a:ext>
              </a:extLst>
            </p:cNvPr>
            <p:cNvSpPr>
              <a:spLocks/>
            </p:cNvSpPr>
            <p:nvPr/>
          </p:nvSpPr>
          <p:spPr bwMode="auto">
            <a:xfrm rot="16080469" flipH="1">
              <a:off x="2271" y="11291"/>
              <a:ext cx="4440" cy="1481"/>
            </a:xfrm>
            <a:custGeom>
              <a:avLst/>
              <a:gdLst>
                <a:gd name="T0" fmla="*/ 1466 w 4440"/>
                <a:gd name="T1" fmla="*/ 0 h 1481"/>
                <a:gd name="T2" fmla="*/ 4440 w 4440"/>
                <a:gd name="T3" fmla="*/ 6 h 1481"/>
                <a:gd name="T4" fmla="*/ 2960 w 4440"/>
                <a:gd name="T5" fmla="*/ 1471 h 1481"/>
                <a:gd name="T6" fmla="*/ 0 w 4440"/>
                <a:gd name="T7" fmla="*/ 1481 h 1481"/>
                <a:gd name="T8" fmla="*/ 1466 w 4440"/>
                <a:gd name="T9" fmla="*/ 0 h 14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40"/>
                <a:gd name="T16" fmla="*/ 0 h 1481"/>
                <a:gd name="T17" fmla="*/ 4440 w 4440"/>
                <a:gd name="T18" fmla="*/ 1481 h 14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40" h="1481">
                  <a:moveTo>
                    <a:pt x="1466" y="0"/>
                  </a:moveTo>
                  <a:lnTo>
                    <a:pt x="4440" y="6"/>
                  </a:lnTo>
                  <a:lnTo>
                    <a:pt x="2960" y="1471"/>
                  </a:lnTo>
                  <a:lnTo>
                    <a:pt x="0" y="1481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42024" name="Group 10">
              <a:extLst>
                <a:ext uri="{FF2B5EF4-FFF2-40B4-BE49-F238E27FC236}">
                  <a16:creationId xmlns:a16="http://schemas.microsoft.com/office/drawing/2014/main" id="{0D20F515-A553-4D80-B13C-1493E90F180A}"/>
                </a:ext>
              </a:extLst>
            </p:cNvPr>
            <p:cNvGrpSpPr>
              <a:grpSpLocks/>
            </p:cNvGrpSpPr>
            <p:nvPr/>
          </p:nvGrpSpPr>
          <p:grpSpPr bwMode="auto">
            <a:xfrm rot="2649630">
              <a:off x="6461" y="9714"/>
              <a:ext cx="5943" cy="5943"/>
              <a:chOff x="3321" y="9162"/>
              <a:chExt cx="5943" cy="5943"/>
            </a:xfrm>
          </p:grpSpPr>
          <p:sp>
            <p:nvSpPr>
              <p:cNvPr id="42025" name="Freeform 11">
                <a:extLst>
                  <a:ext uri="{FF2B5EF4-FFF2-40B4-BE49-F238E27FC236}">
                    <a16:creationId xmlns:a16="http://schemas.microsoft.com/office/drawing/2014/main" id="{0383B142-C739-4E62-8A3A-9669C0C2433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791" y="10644"/>
                <a:ext cx="2991" cy="5931"/>
              </a:xfrm>
              <a:custGeom>
                <a:avLst/>
                <a:gdLst>
                  <a:gd name="T0" fmla="*/ 2991 w 2991"/>
                  <a:gd name="T1" fmla="*/ 0 h 5931"/>
                  <a:gd name="T2" fmla="*/ 0 w 2991"/>
                  <a:gd name="T3" fmla="*/ 2984 h 5931"/>
                  <a:gd name="T4" fmla="*/ 30 w 2991"/>
                  <a:gd name="T5" fmla="*/ 2976 h 5931"/>
                  <a:gd name="T6" fmla="*/ 2978 w 2991"/>
                  <a:gd name="T7" fmla="*/ 5931 h 5931"/>
                  <a:gd name="T8" fmla="*/ 2991 w 2991"/>
                  <a:gd name="T9" fmla="*/ 0 h 59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91"/>
                  <a:gd name="T16" fmla="*/ 0 h 5931"/>
                  <a:gd name="T17" fmla="*/ 2991 w 2991"/>
                  <a:gd name="T18" fmla="*/ 5931 h 59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91" h="5931">
                    <a:moveTo>
                      <a:pt x="2991" y="0"/>
                    </a:moveTo>
                    <a:lnTo>
                      <a:pt x="0" y="2984"/>
                    </a:lnTo>
                    <a:lnTo>
                      <a:pt x="30" y="2976"/>
                    </a:lnTo>
                    <a:lnTo>
                      <a:pt x="2978" y="5931"/>
                    </a:lnTo>
                    <a:lnTo>
                      <a:pt x="299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2026" name="Freeform 12">
                <a:extLst>
                  <a:ext uri="{FF2B5EF4-FFF2-40B4-BE49-F238E27FC236}">
                    <a16:creationId xmlns:a16="http://schemas.microsoft.com/office/drawing/2014/main" id="{CABA04C6-8708-4E07-82B2-10FA4E681F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3" y="9162"/>
                <a:ext cx="2991" cy="5931"/>
              </a:xfrm>
              <a:custGeom>
                <a:avLst/>
                <a:gdLst>
                  <a:gd name="T0" fmla="*/ 2991 w 2991"/>
                  <a:gd name="T1" fmla="*/ 0 h 5931"/>
                  <a:gd name="T2" fmla="*/ 0 w 2991"/>
                  <a:gd name="T3" fmla="*/ 2984 h 5931"/>
                  <a:gd name="T4" fmla="*/ 30 w 2991"/>
                  <a:gd name="T5" fmla="*/ 2976 h 5931"/>
                  <a:gd name="T6" fmla="*/ 2978 w 2991"/>
                  <a:gd name="T7" fmla="*/ 5931 h 5931"/>
                  <a:gd name="T8" fmla="*/ 2991 w 2991"/>
                  <a:gd name="T9" fmla="*/ 0 h 59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91"/>
                  <a:gd name="T16" fmla="*/ 0 h 5931"/>
                  <a:gd name="T17" fmla="*/ 2991 w 2991"/>
                  <a:gd name="T18" fmla="*/ 5931 h 59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91" h="5931">
                    <a:moveTo>
                      <a:pt x="2991" y="0"/>
                    </a:moveTo>
                    <a:lnTo>
                      <a:pt x="0" y="2984"/>
                    </a:lnTo>
                    <a:lnTo>
                      <a:pt x="30" y="2976"/>
                    </a:lnTo>
                    <a:lnTo>
                      <a:pt x="2978" y="5931"/>
                    </a:lnTo>
                    <a:lnTo>
                      <a:pt x="299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</p:grpSp>
      <p:grpSp>
        <p:nvGrpSpPr>
          <p:cNvPr id="41987" name="Group 13">
            <a:extLst>
              <a:ext uri="{FF2B5EF4-FFF2-40B4-BE49-F238E27FC236}">
                <a16:creationId xmlns:a16="http://schemas.microsoft.com/office/drawing/2014/main" id="{783A9800-A53F-48BD-95EF-A54D5A3AEB5F}"/>
              </a:ext>
            </a:extLst>
          </p:cNvPr>
          <p:cNvGrpSpPr>
            <a:grpSpLocks/>
          </p:cNvGrpSpPr>
          <p:nvPr/>
        </p:nvGrpSpPr>
        <p:grpSpPr bwMode="auto">
          <a:xfrm>
            <a:off x="1110115" y="3895290"/>
            <a:ext cx="5116513" cy="2443163"/>
            <a:chOff x="-529" y="1314"/>
            <a:chExt cx="15277" cy="7296"/>
          </a:xfrm>
        </p:grpSpPr>
        <p:sp>
          <p:nvSpPr>
            <p:cNvPr id="42010" name="Freeform 14">
              <a:extLst>
                <a:ext uri="{FF2B5EF4-FFF2-40B4-BE49-F238E27FC236}">
                  <a16:creationId xmlns:a16="http://schemas.microsoft.com/office/drawing/2014/main" id="{13009B53-31AD-4BF9-AF68-A37CB32C6B9B}"/>
                </a:ext>
              </a:extLst>
            </p:cNvPr>
            <p:cNvSpPr>
              <a:spLocks/>
            </p:cNvSpPr>
            <p:nvPr/>
          </p:nvSpPr>
          <p:spPr bwMode="auto">
            <a:xfrm rot="-2176974">
              <a:off x="-529" y="5774"/>
              <a:ext cx="4440" cy="1481"/>
            </a:xfrm>
            <a:custGeom>
              <a:avLst/>
              <a:gdLst>
                <a:gd name="T0" fmla="*/ 1466 w 4440"/>
                <a:gd name="T1" fmla="*/ 0 h 1481"/>
                <a:gd name="T2" fmla="*/ 4440 w 4440"/>
                <a:gd name="T3" fmla="*/ 6 h 1481"/>
                <a:gd name="T4" fmla="*/ 2960 w 4440"/>
                <a:gd name="T5" fmla="*/ 1471 h 1481"/>
                <a:gd name="T6" fmla="*/ 0 w 4440"/>
                <a:gd name="T7" fmla="*/ 1481 h 1481"/>
                <a:gd name="T8" fmla="*/ 1466 w 4440"/>
                <a:gd name="T9" fmla="*/ 0 h 14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40"/>
                <a:gd name="T16" fmla="*/ 0 h 1481"/>
                <a:gd name="T17" fmla="*/ 4440 w 4440"/>
                <a:gd name="T18" fmla="*/ 1481 h 14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40" h="1481">
                  <a:moveTo>
                    <a:pt x="1466" y="0"/>
                  </a:moveTo>
                  <a:lnTo>
                    <a:pt x="4440" y="6"/>
                  </a:lnTo>
                  <a:lnTo>
                    <a:pt x="2960" y="1471"/>
                  </a:lnTo>
                  <a:lnTo>
                    <a:pt x="0" y="1481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3399FF"/>
            </a:solidFill>
            <a:ln w="9525">
              <a:solidFill>
                <a:srgbClr val="3399FF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42011" name="Group 15">
              <a:extLst>
                <a:ext uri="{FF2B5EF4-FFF2-40B4-BE49-F238E27FC236}">
                  <a16:creationId xmlns:a16="http://schemas.microsoft.com/office/drawing/2014/main" id="{BB9170D4-E2DF-4E53-AA1E-475BC57887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01" y="1314"/>
              <a:ext cx="12147" cy="7296"/>
              <a:chOff x="-99" y="1029"/>
              <a:chExt cx="12147" cy="7296"/>
            </a:xfrm>
          </p:grpSpPr>
          <p:sp>
            <p:nvSpPr>
              <p:cNvPr id="42012" name="Freeform 16">
                <a:extLst>
                  <a:ext uri="{FF2B5EF4-FFF2-40B4-BE49-F238E27FC236}">
                    <a16:creationId xmlns:a16="http://schemas.microsoft.com/office/drawing/2014/main" id="{A697610E-B659-49B4-990D-C688743148DA}"/>
                  </a:ext>
                </a:extLst>
              </p:cNvPr>
              <p:cNvSpPr>
                <a:spLocks/>
              </p:cNvSpPr>
              <p:nvPr/>
            </p:nvSpPr>
            <p:spPr bwMode="auto">
              <a:xfrm rot="2733805">
                <a:off x="6657" y="1773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3399FF"/>
              </a:solidFill>
              <a:ln w="9525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grpSp>
            <p:nvGrpSpPr>
              <p:cNvPr id="42013" name="Group 17">
                <a:extLst>
                  <a:ext uri="{FF2B5EF4-FFF2-40B4-BE49-F238E27FC236}">
                    <a16:creationId xmlns:a16="http://schemas.microsoft.com/office/drawing/2014/main" id="{FB5F023B-70FD-402C-84B4-6A311C9460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99" y="2394"/>
                <a:ext cx="11329" cy="5931"/>
                <a:chOff x="1058" y="1511"/>
                <a:chExt cx="11329" cy="5931"/>
              </a:xfrm>
            </p:grpSpPr>
            <p:sp>
              <p:nvSpPr>
                <p:cNvPr id="42015" name="Freeform 18">
                  <a:extLst>
                    <a:ext uri="{FF2B5EF4-FFF2-40B4-BE49-F238E27FC236}">
                      <a16:creationId xmlns:a16="http://schemas.microsoft.com/office/drawing/2014/main" id="{31DC8173-C723-4C92-BA47-B6677FC4C0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675410">
                  <a:off x="4221" y="4014"/>
                  <a:ext cx="2966" cy="2966"/>
                </a:xfrm>
                <a:custGeom>
                  <a:avLst/>
                  <a:gdLst>
                    <a:gd name="T0" fmla="*/ 0 w 2966"/>
                    <a:gd name="T1" fmla="*/ 7 h 2966"/>
                    <a:gd name="T2" fmla="*/ 2966 w 2966"/>
                    <a:gd name="T3" fmla="*/ 0 h 2966"/>
                    <a:gd name="T4" fmla="*/ 9 w 2966"/>
                    <a:gd name="T5" fmla="*/ 2966 h 2966"/>
                    <a:gd name="T6" fmla="*/ 0 w 2966"/>
                    <a:gd name="T7" fmla="*/ 7 h 29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966"/>
                    <a:gd name="T13" fmla="*/ 0 h 2966"/>
                    <a:gd name="T14" fmla="*/ 2966 w 2966"/>
                    <a:gd name="T15" fmla="*/ 2966 h 29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966" h="2966">
                      <a:moveTo>
                        <a:pt x="0" y="7"/>
                      </a:moveTo>
                      <a:lnTo>
                        <a:pt x="2966" y="0"/>
                      </a:lnTo>
                      <a:lnTo>
                        <a:pt x="9" y="2966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3399FF"/>
                </a:solidFill>
                <a:ln w="9525">
                  <a:solidFill>
                    <a:srgbClr val="3399FF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42016" name="Freeform 19">
                  <a:extLst>
                    <a:ext uri="{FF2B5EF4-FFF2-40B4-BE49-F238E27FC236}">
                      <a16:creationId xmlns:a16="http://schemas.microsoft.com/office/drawing/2014/main" id="{6CCCC5DA-F53F-479F-BE87-DDCDC7FB35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687684">
                  <a:off x="9426" y="1719"/>
                  <a:ext cx="2961" cy="2961"/>
                </a:xfrm>
                <a:custGeom>
                  <a:avLst/>
                  <a:gdLst>
                    <a:gd name="T0" fmla="*/ 0 w 2961"/>
                    <a:gd name="T1" fmla="*/ 1491 h 2961"/>
                    <a:gd name="T2" fmla="*/ 1476 w 2961"/>
                    <a:gd name="T3" fmla="*/ 0 h 2961"/>
                    <a:gd name="T4" fmla="*/ 2961 w 2961"/>
                    <a:gd name="T5" fmla="*/ 1488 h 2961"/>
                    <a:gd name="T6" fmla="*/ 1494 w 2961"/>
                    <a:gd name="T7" fmla="*/ 2961 h 2961"/>
                    <a:gd name="T8" fmla="*/ 0 w 2961"/>
                    <a:gd name="T9" fmla="*/ 1491 h 29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1"/>
                    <a:gd name="T16" fmla="*/ 0 h 2961"/>
                    <a:gd name="T17" fmla="*/ 2961 w 2961"/>
                    <a:gd name="T18" fmla="*/ 2961 h 29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1" h="2961">
                      <a:moveTo>
                        <a:pt x="0" y="1491"/>
                      </a:moveTo>
                      <a:lnTo>
                        <a:pt x="1476" y="0"/>
                      </a:lnTo>
                      <a:lnTo>
                        <a:pt x="2961" y="1488"/>
                      </a:lnTo>
                      <a:lnTo>
                        <a:pt x="1494" y="2961"/>
                      </a:lnTo>
                      <a:lnTo>
                        <a:pt x="0" y="1491"/>
                      </a:lnTo>
                      <a:close/>
                    </a:path>
                  </a:pathLst>
                </a:custGeom>
                <a:solidFill>
                  <a:srgbClr val="3399FF"/>
                </a:solidFill>
                <a:ln w="9525">
                  <a:solidFill>
                    <a:srgbClr val="3399FF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42017" name="Freeform 20">
                  <a:extLst>
                    <a:ext uri="{FF2B5EF4-FFF2-40B4-BE49-F238E27FC236}">
                      <a16:creationId xmlns:a16="http://schemas.microsoft.com/office/drawing/2014/main" id="{D6E9C447-423D-40EC-BD8D-10C8E52FAB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3469027" flipH="1">
                  <a:off x="1058" y="1511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3399FF"/>
                </a:solidFill>
                <a:ln w="9525">
                  <a:solidFill>
                    <a:srgbClr val="3399FF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42018" name="Freeform 21">
                  <a:extLst>
                    <a:ext uri="{FF2B5EF4-FFF2-40B4-BE49-F238E27FC236}">
                      <a16:creationId xmlns:a16="http://schemas.microsoft.com/office/drawing/2014/main" id="{3C104FE1-5E9A-4725-8F9E-91F85334E3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8050948">
                  <a:off x="7339" y="1440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3399FF"/>
                </a:solidFill>
                <a:ln w="9525">
                  <a:solidFill>
                    <a:srgbClr val="3399FF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sp>
            <p:nvSpPr>
              <p:cNvPr id="42014" name="Freeform 22">
                <a:extLst>
                  <a:ext uri="{FF2B5EF4-FFF2-40B4-BE49-F238E27FC236}">
                    <a16:creationId xmlns:a16="http://schemas.microsoft.com/office/drawing/2014/main" id="{DB91F603-A2C7-4AD4-9A14-101CA7EBD702}"/>
                  </a:ext>
                </a:extLst>
              </p:cNvPr>
              <p:cNvSpPr>
                <a:spLocks/>
              </p:cNvSpPr>
              <p:nvPr/>
            </p:nvSpPr>
            <p:spPr bwMode="auto">
              <a:xfrm rot="18866195" flipH="1">
                <a:off x="9822" y="1758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3399FF"/>
              </a:solidFill>
              <a:ln w="9525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</p:grpSp>
      <p:grpSp>
        <p:nvGrpSpPr>
          <p:cNvPr id="41988" name="Group 23">
            <a:extLst>
              <a:ext uri="{FF2B5EF4-FFF2-40B4-BE49-F238E27FC236}">
                <a16:creationId xmlns:a16="http://schemas.microsoft.com/office/drawing/2014/main" id="{AD7C1118-17E3-4F41-85F5-A77F13055646}"/>
              </a:ext>
            </a:extLst>
          </p:cNvPr>
          <p:cNvGrpSpPr>
            <a:grpSpLocks/>
          </p:cNvGrpSpPr>
          <p:nvPr/>
        </p:nvGrpSpPr>
        <p:grpSpPr bwMode="auto">
          <a:xfrm>
            <a:off x="9016276" y="3208694"/>
            <a:ext cx="2370138" cy="3097212"/>
            <a:chOff x="1716" y="3564"/>
            <a:chExt cx="8883" cy="11613"/>
          </a:xfrm>
        </p:grpSpPr>
        <p:sp>
          <p:nvSpPr>
            <p:cNvPr id="42001" name="Freeform 24">
              <a:extLst>
                <a:ext uri="{FF2B5EF4-FFF2-40B4-BE49-F238E27FC236}">
                  <a16:creationId xmlns:a16="http://schemas.microsoft.com/office/drawing/2014/main" id="{07E0A7E7-BAED-4643-8230-1671F4CD59E1}"/>
                </a:ext>
              </a:extLst>
            </p:cNvPr>
            <p:cNvSpPr>
              <a:spLocks/>
            </p:cNvSpPr>
            <p:nvPr/>
          </p:nvSpPr>
          <p:spPr bwMode="auto">
            <a:xfrm rot="2706543" flipH="1">
              <a:off x="4962" y="10068"/>
              <a:ext cx="4440" cy="1481"/>
            </a:xfrm>
            <a:custGeom>
              <a:avLst/>
              <a:gdLst>
                <a:gd name="T0" fmla="*/ 1466 w 4440"/>
                <a:gd name="T1" fmla="*/ 0 h 1481"/>
                <a:gd name="T2" fmla="*/ 4440 w 4440"/>
                <a:gd name="T3" fmla="*/ 6 h 1481"/>
                <a:gd name="T4" fmla="*/ 2960 w 4440"/>
                <a:gd name="T5" fmla="*/ 1471 h 1481"/>
                <a:gd name="T6" fmla="*/ 0 w 4440"/>
                <a:gd name="T7" fmla="*/ 1481 h 1481"/>
                <a:gd name="T8" fmla="*/ 1466 w 4440"/>
                <a:gd name="T9" fmla="*/ 0 h 14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40"/>
                <a:gd name="T16" fmla="*/ 0 h 1481"/>
                <a:gd name="T17" fmla="*/ 4440 w 4440"/>
                <a:gd name="T18" fmla="*/ 1481 h 14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40" h="1481">
                  <a:moveTo>
                    <a:pt x="1466" y="0"/>
                  </a:moveTo>
                  <a:lnTo>
                    <a:pt x="4440" y="6"/>
                  </a:lnTo>
                  <a:lnTo>
                    <a:pt x="2960" y="1471"/>
                  </a:lnTo>
                  <a:lnTo>
                    <a:pt x="0" y="1481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ED13CE"/>
            </a:solidFill>
            <a:ln w="9525">
              <a:solidFill>
                <a:srgbClr val="ED13CE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42002" name="Group 25">
              <a:extLst>
                <a:ext uri="{FF2B5EF4-FFF2-40B4-BE49-F238E27FC236}">
                  <a16:creationId xmlns:a16="http://schemas.microsoft.com/office/drawing/2014/main" id="{51C4ACD3-28DF-4CFB-932B-CA916D2202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6" y="3564"/>
              <a:ext cx="8883" cy="11613"/>
              <a:chOff x="1716" y="3564"/>
              <a:chExt cx="8883" cy="11613"/>
            </a:xfrm>
          </p:grpSpPr>
          <p:sp>
            <p:nvSpPr>
              <p:cNvPr id="42003" name="Freeform 26">
                <a:extLst>
                  <a:ext uri="{FF2B5EF4-FFF2-40B4-BE49-F238E27FC236}">
                    <a16:creationId xmlns:a16="http://schemas.microsoft.com/office/drawing/2014/main" id="{55CB1E6D-3B58-4EF5-A1B2-24172F175315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987" y="7233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ED13CE"/>
              </a:solidFill>
              <a:ln w="9525">
                <a:solidFill>
                  <a:srgbClr val="ED13CE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2004" name="Freeform 27">
                <a:extLst>
                  <a:ext uri="{FF2B5EF4-FFF2-40B4-BE49-F238E27FC236}">
                    <a16:creationId xmlns:a16="http://schemas.microsoft.com/office/drawing/2014/main" id="{6FC0F97E-3095-47C4-8690-56F358258B3F}"/>
                  </a:ext>
                </a:extLst>
              </p:cNvPr>
              <p:cNvSpPr>
                <a:spLocks/>
              </p:cNvSpPr>
              <p:nvPr/>
            </p:nvSpPr>
            <p:spPr bwMode="auto">
              <a:xfrm rot="-2724814">
                <a:off x="4648" y="7141"/>
                <a:ext cx="2966" cy="2966"/>
              </a:xfrm>
              <a:custGeom>
                <a:avLst/>
                <a:gdLst>
                  <a:gd name="T0" fmla="*/ 0 w 2966"/>
                  <a:gd name="T1" fmla="*/ 7 h 2966"/>
                  <a:gd name="T2" fmla="*/ 2966 w 2966"/>
                  <a:gd name="T3" fmla="*/ 0 h 2966"/>
                  <a:gd name="T4" fmla="*/ 9 w 2966"/>
                  <a:gd name="T5" fmla="*/ 2966 h 2966"/>
                  <a:gd name="T6" fmla="*/ 0 w 2966"/>
                  <a:gd name="T7" fmla="*/ 7 h 296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66"/>
                  <a:gd name="T13" fmla="*/ 0 h 2966"/>
                  <a:gd name="T14" fmla="*/ 2966 w 2966"/>
                  <a:gd name="T15" fmla="*/ 2966 h 296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66" h="2966">
                    <a:moveTo>
                      <a:pt x="0" y="7"/>
                    </a:moveTo>
                    <a:lnTo>
                      <a:pt x="2966" y="0"/>
                    </a:lnTo>
                    <a:lnTo>
                      <a:pt x="9" y="2966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ED13CE"/>
              </a:solidFill>
              <a:ln w="9525">
                <a:solidFill>
                  <a:srgbClr val="ED13CE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grpSp>
            <p:nvGrpSpPr>
              <p:cNvPr id="42005" name="Group 28">
                <a:extLst>
                  <a:ext uri="{FF2B5EF4-FFF2-40B4-BE49-F238E27FC236}">
                    <a16:creationId xmlns:a16="http://schemas.microsoft.com/office/drawing/2014/main" id="{3CFEAD45-D6F4-4CF9-A54E-1B7B134B87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656" y="9234"/>
                <a:ext cx="5943" cy="5943"/>
                <a:chOff x="2129" y="7322"/>
                <a:chExt cx="5943" cy="5943"/>
              </a:xfrm>
            </p:grpSpPr>
            <p:sp>
              <p:nvSpPr>
                <p:cNvPr id="42008" name="Freeform 29">
                  <a:extLst>
                    <a:ext uri="{FF2B5EF4-FFF2-40B4-BE49-F238E27FC236}">
                      <a16:creationId xmlns:a16="http://schemas.microsoft.com/office/drawing/2014/main" id="{4F88E2DE-79C1-4A0F-8B9B-B7D53C1D4F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3599" y="8804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ED13CE"/>
                </a:solidFill>
                <a:ln w="9525">
                  <a:solidFill>
                    <a:srgbClr val="ED13CE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42009" name="Freeform 30">
                  <a:extLst>
                    <a:ext uri="{FF2B5EF4-FFF2-40B4-BE49-F238E27FC236}">
                      <a16:creationId xmlns:a16="http://schemas.microsoft.com/office/drawing/2014/main" id="{6A58DA79-4DA4-4E29-AB86-9258FFE105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81" y="7322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ED13CE"/>
                </a:solidFill>
                <a:ln w="9525">
                  <a:solidFill>
                    <a:srgbClr val="ED13CE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sp>
            <p:nvSpPr>
              <p:cNvPr id="42006" name="Freeform 31">
                <a:extLst>
                  <a:ext uri="{FF2B5EF4-FFF2-40B4-BE49-F238E27FC236}">
                    <a16:creationId xmlns:a16="http://schemas.microsoft.com/office/drawing/2014/main" id="{1EBA29A2-F990-420E-B50C-BAAE0D3D5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1" y="3564"/>
                <a:ext cx="2961" cy="2961"/>
              </a:xfrm>
              <a:custGeom>
                <a:avLst/>
                <a:gdLst>
                  <a:gd name="T0" fmla="*/ 0 w 2961"/>
                  <a:gd name="T1" fmla="*/ 1491 h 2961"/>
                  <a:gd name="T2" fmla="*/ 1476 w 2961"/>
                  <a:gd name="T3" fmla="*/ 0 h 2961"/>
                  <a:gd name="T4" fmla="*/ 2961 w 2961"/>
                  <a:gd name="T5" fmla="*/ 1488 h 2961"/>
                  <a:gd name="T6" fmla="*/ 1494 w 2961"/>
                  <a:gd name="T7" fmla="*/ 2961 h 2961"/>
                  <a:gd name="T8" fmla="*/ 0 w 2961"/>
                  <a:gd name="T9" fmla="*/ 1491 h 29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1"/>
                  <a:gd name="T16" fmla="*/ 0 h 2961"/>
                  <a:gd name="T17" fmla="*/ 2961 w 2961"/>
                  <a:gd name="T18" fmla="*/ 2961 h 29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1" h="2961">
                    <a:moveTo>
                      <a:pt x="0" y="1491"/>
                    </a:moveTo>
                    <a:lnTo>
                      <a:pt x="1476" y="0"/>
                    </a:lnTo>
                    <a:lnTo>
                      <a:pt x="2961" y="1488"/>
                    </a:lnTo>
                    <a:lnTo>
                      <a:pt x="1494" y="2961"/>
                    </a:lnTo>
                    <a:lnTo>
                      <a:pt x="0" y="1491"/>
                    </a:lnTo>
                    <a:close/>
                  </a:path>
                </a:pathLst>
              </a:custGeom>
              <a:solidFill>
                <a:srgbClr val="ED13CE"/>
              </a:solidFill>
              <a:ln w="9525">
                <a:solidFill>
                  <a:srgbClr val="ED13CE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2007" name="Freeform 32">
                <a:extLst>
                  <a:ext uri="{FF2B5EF4-FFF2-40B4-BE49-F238E27FC236}">
                    <a16:creationId xmlns:a16="http://schemas.microsoft.com/office/drawing/2014/main" id="{765BD4AB-F478-417D-BA33-DDC4D5CF4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1" y="6519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ED13CE"/>
              </a:solidFill>
              <a:ln w="9525">
                <a:solidFill>
                  <a:srgbClr val="ED13CE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</p:grpSp>
      <p:grpSp>
        <p:nvGrpSpPr>
          <p:cNvPr id="41989" name="Group 33">
            <a:extLst>
              <a:ext uri="{FF2B5EF4-FFF2-40B4-BE49-F238E27FC236}">
                <a16:creationId xmlns:a16="http://schemas.microsoft.com/office/drawing/2014/main" id="{C22CFF5F-8F75-4CF1-A81A-767BA671C09D}"/>
              </a:ext>
            </a:extLst>
          </p:cNvPr>
          <p:cNvGrpSpPr>
            <a:grpSpLocks/>
          </p:cNvGrpSpPr>
          <p:nvPr/>
        </p:nvGrpSpPr>
        <p:grpSpPr bwMode="auto">
          <a:xfrm>
            <a:off x="675312" y="459423"/>
            <a:ext cx="1511300" cy="3716337"/>
            <a:chOff x="2061" y="816"/>
            <a:chExt cx="4838" cy="11904"/>
          </a:xfrm>
        </p:grpSpPr>
        <p:sp>
          <p:nvSpPr>
            <p:cNvPr id="41994" name="Freeform 34">
              <a:extLst>
                <a:ext uri="{FF2B5EF4-FFF2-40B4-BE49-F238E27FC236}">
                  <a16:creationId xmlns:a16="http://schemas.microsoft.com/office/drawing/2014/main" id="{C83060AD-8782-4102-83B9-99ADBC2EB02F}"/>
                </a:ext>
              </a:extLst>
            </p:cNvPr>
            <p:cNvSpPr>
              <a:spLocks/>
            </p:cNvSpPr>
            <p:nvPr/>
          </p:nvSpPr>
          <p:spPr bwMode="auto">
            <a:xfrm rot="-4403815">
              <a:off x="2652" y="2023"/>
              <a:ext cx="3621" cy="1208"/>
            </a:xfrm>
            <a:custGeom>
              <a:avLst/>
              <a:gdLst>
                <a:gd name="T0" fmla="*/ 103 w 4440"/>
                <a:gd name="T1" fmla="*/ 0 h 1481"/>
                <a:gd name="T2" fmla="*/ 313 w 4440"/>
                <a:gd name="T3" fmla="*/ 2 h 1481"/>
                <a:gd name="T4" fmla="*/ 209 w 4440"/>
                <a:gd name="T5" fmla="*/ 104 h 1481"/>
                <a:gd name="T6" fmla="*/ 0 w 4440"/>
                <a:gd name="T7" fmla="*/ 104 h 1481"/>
                <a:gd name="T8" fmla="*/ 103 w 4440"/>
                <a:gd name="T9" fmla="*/ 0 h 14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40"/>
                <a:gd name="T16" fmla="*/ 0 h 1481"/>
                <a:gd name="T17" fmla="*/ 4440 w 4440"/>
                <a:gd name="T18" fmla="*/ 1481 h 14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40" h="1481">
                  <a:moveTo>
                    <a:pt x="1466" y="0"/>
                  </a:moveTo>
                  <a:lnTo>
                    <a:pt x="4440" y="6"/>
                  </a:lnTo>
                  <a:lnTo>
                    <a:pt x="2960" y="1471"/>
                  </a:lnTo>
                  <a:lnTo>
                    <a:pt x="0" y="1481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1995" name="Freeform 35">
              <a:extLst>
                <a:ext uri="{FF2B5EF4-FFF2-40B4-BE49-F238E27FC236}">
                  <a16:creationId xmlns:a16="http://schemas.microsoft.com/office/drawing/2014/main" id="{BC22B650-9284-445B-A661-6C3F30E722F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260" y="9081"/>
              <a:ext cx="2440" cy="4838"/>
            </a:xfrm>
            <a:custGeom>
              <a:avLst/>
              <a:gdLst>
                <a:gd name="T0" fmla="*/ 212 w 2991"/>
                <a:gd name="T1" fmla="*/ 0 h 5931"/>
                <a:gd name="T2" fmla="*/ 0 w 2991"/>
                <a:gd name="T3" fmla="*/ 211 h 5931"/>
                <a:gd name="T4" fmla="*/ 2 w 2991"/>
                <a:gd name="T5" fmla="*/ 210 h 5931"/>
                <a:gd name="T6" fmla="*/ 211 w 2991"/>
                <a:gd name="T7" fmla="*/ 420 h 5931"/>
                <a:gd name="T8" fmla="*/ 212 w 2991"/>
                <a:gd name="T9" fmla="*/ 0 h 59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1"/>
                <a:gd name="T16" fmla="*/ 0 h 5931"/>
                <a:gd name="T17" fmla="*/ 2991 w 2991"/>
                <a:gd name="T18" fmla="*/ 5931 h 59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1" h="5931">
                  <a:moveTo>
                    <a:pt x="2991" y="0"/>
                  </a:moveTo>
                  <a:lnTo>
                    <a:pt x="0" y="2984"/>
                  </a:lnTo>
                  <a:lnTo>
                    <a:pt x="30" y="2976"/>
                  </a:lnTo>
                  <a:lnTo>
                    <a:pt x="2978" y="5931"/>
                  </a:lnTo>
                  <a:lnTo>
                    <a:pt x="2991" y="0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1996" name="Freeform 36">
              <a:extLst>
                <a:ext uri="{FF2B5EF4-FFF2-40B4-BE49-F238E27FC236}">
                  <a16:creationId xmlns:a16="http://schemas.microsoft.com/office/drawing/2014/main" id="{1E58BCB9-67A3-4B38-BB6D-46432F68A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5" y="6696"/>
              <a:ext cx="2439" cy="4837"/>
            </a:xfrm>
            <a:custGeom>
              <a:avLst/>
              <a:gdLst>
                <a:gd name="T0" fmla="*/ 210 w 2991"/>
                <a:gd name="T1" fmla="*/ 0 h 5931"/>
                <a:gd name="T2" fmla="*/ 0 w 2991"/>
                <a:gd name="T3" fmla="*/ 210 h 5931"/>
                <a:gd name="T4" fmla="*/ 2 w 2991"/>
                <a:gd name="T5" fmla="*/ 210 h 5931"/>
                <a:gd name="T6" fmla="*/ 210 w 2991"/>
                <a:gd name="T7" fmla="*/ 419 h 5931"/>
                <a:gd name="T8" fmla="*/ 210 w 2991"/>
                <a:gd name="T9" fmla="*/ 0 h 59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1"/>
                <a:gd name="T16" fmla="*/ 0 h 5931"/>
                <a:gd name="T17" fmla="*/ 2991 w 2991"/>
                <a:gd name="T18" fmla="*/ 5931 h 59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1" h="5931">
                  <a:moveTo>
                    <a:pt x="2991" y="0"/>
                  </a:moveTo>
                  <a:lnTo>
                    <a:pt x="0" y="2984"/>
                  </a:lnTo>
                  <a:lnTo>
                    <a:pt x="30" y="2976"/>
                  </a:lnTo>
                  <a:lnTo>
                    <a:pt x="2978" y="5931"/>
                  </a:lnTo>
                  <a:lnTo>
                    <a:pt x="2991" y="0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1997" name="Freeform 37">
              <a:extLst>
                <a:ext uri="{FF2B5EF4-FFF2-40B4-BE49-F238E27FC236}">
                  <a16:creationId xmlns:a16="http://schemas.microsoft.com/office/drawing/2014/main" id="{2E9F0D09-CE22-4DB3-8B50-80CECA2D8990}"/>
                </a:ext>
              </a:extLst>
            </p:cNvPr>
            <p:cNvSpPr>
              <a:spLocks/>
            </p:cNvSpPr>
            <p:nvPr/>
          </p:nvSpPr>
          <p:spPr bwMode="auto">
            <a:xfrm rot="2745245">
              <a:off x="3344" y="4149"/>
              <a:ext cx="2415" cy="2415"/>
            </a:xfrm>
            <a:custGeom>
              <a:avLst/>
              <a:gdLst>
                <a:gd name="T0" fmla="*/ 0 w 2961"/>
                <a:gd name="T1" fmla="*/ 105 h 2961"/>
                <a:gd name="T2" fmla="*/ 104 w 2961"/>
                <a:gd name="T3" fmla="*/ 0 h 2961"/>
                <a:gd name="T4" fmla="*/ 210 w 2961"/>
                <a:gd name="T5" fmla="*/ 104 h 2961"/>
                <a:gd name="T6" fmla="*/ 106 w 2961"/>
                <a:gd name="T7" fmla="*/ 210 h 2961"/>
                <a:gd name="T8" fmla="*/ 0 w 2961"/>
                <a:gd name="T9" fmla="*/ 105 h 2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1"/>
                <a:gd name="T16" fmla="*/ 0 h 2961"/>
                <a:gd name="T17" fmla="*/ 2961 w 2961"/>
                <a:gd name="T18" fmla="*/ 2961 h 2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1" h="2961">
                  <a:moveTo>
                    <a:pt x="0" y="1491"/>
                  </a:moveTo>
                  <a:lnTo>
                    <a:pt x="1476" y="0"/>
                  </a:lnTo>
                  <a:lnTo>
                    <a:pt x="2961" y="1488"/>
                  </a:lnTo>
                  <a:lnTo>
                    <a:pt x="1494" y="2961"/>
                  </a:lnTo>
                  <a:lnTo>
                    <a:pt x="0" y="1491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1998" name="Freeform 38">
              <a:extLst>
                <a:ext uri="{FF2B5EF4-FFF2-40B4-BE49-F238E27FC236}">
                  <a16:creationId xmlns:a16="http://schemas.microsoft.com/office/drawing/2014/main" id="{D9B8BF89-8261-4BB6-9562-4865064D848F}"/>
                </a:ext>
              </a:extLst>
            </p:cNvPr>
            <p:cNvSpPr>
              <a:spLocks/>
            </p:cNvSpPr>
            <p:nvPr/>
          </p:nvSpPr>
          <p:spPr bwMode="auto">
            <a:xfrm rot="18914693" flipV="1">
              <a:off x="3297" y="5007"/>
              <a:ext cx="2419" cy="2419"/>
            </a:xfrm>
            <a:custGeom>
              <a:avLst/>
              <a:gdLst>
                <a:gd name="T0" fmla="*/ 0 w 2966"/>
                <a:gd name="T1" fmla="*/ 2 h 2966"/>
                <a:gd name="T2" fmla="*/ 210 w 2966"/>
                <a:gd name="T3" fmla="*/ 0 h 2966"/>
                <a:gd name="T4" fmla="*/ 2 w 2966"/>
                <a:gd name="T5" fmla="*/ 210 h 2966"/>
                <a:gd name="T6" fmla="*/ 0 w 2966"/>
                <a:gd name="T7" fmla="*/ 2 h 29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66"/>
                <a:gd name="T13" fmla="*/ 0 h 2966"/>
                <a:gd name="T14" fmla="*/ 2966 w 2966"/>
                <a:gd name="T15" fmla="*/ 2966 h 29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66" h="2966">
                  <a:moveTo>
                    <a:pt x="0" y="7"/>
                  </a:moveTo>
                  <a:lnTo>
                    <a:pt x="2966" y="0"/>
                  </a:lnTo>
                  <a:lnTo>
                    <a:pt x="9" y="2966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1999" name="Freeform 39">
              <a:extLst>
                <a:ext uri="{FF2B5EF4-FFF2-40B4-BE49-F238E27FC236}">
                  <a16:creationId xmlns:a16="http://schemas.microsoft.com/office/drawing/2014/main" id="{A0CC55F9-4BE9-43AA-AD8B-E9DB618DF5B1}"/>
                </a:ext>
              </a:extLst>
            </p:cNvPr>
            <p:cNvSpPr>
              <a:spLocks/>
            </p:cNvSpPr>
            <p:nvPr/>
          </p:nvSpPr>
          <p:spPr bwMode="auto">
            <a:xfrm rot="16199222" flipH="1">
              <a:off x="2689" y="7306"/>
              <a:ext cx="2410" cy="1221"/>
            </a:xfrm>
            <a:custGeom>
              <a:avLst/>
              <a:gdLst>
                <a:gd name="T0" fmla="*/ 0 w 2955"/>
                <a:gd name="T1" fmla="*/ 2 h 1497"/>
                <a:gd name="T2" fmla="*/ 208 w 2955"/>
                <a:gd name="T3" fmla="*/ 0 h 1497"/>
                <a:gd name="T4" fmla="*/ 104 w 2955"/>
                <a:gd name="T5" fmla="*/ 106 h 1497"/>
                <a:gd name="T6" fmla="*/ 0 w 2955"/>
                <a:gd name="T7" fmla="*/ 2 h 14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55"/>
                <a:gd name="T13" fmla="*/ 0 h 1497"/>
                <a:gd name="T14" fmla="*/ 2955 w 2955"/>
                <a:gd name="T15" fmla="*/ 1497 h 14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55" h="1497">
                  <a:moveTo>
                    <a:pt x="0" y="6"/>
                  </a:moveTo>
                  <a:lnTo>
                    <a:pt x="2955" y="0"/>
                  </a:lnTo>
                  <a:lnTo>
                    <a:pt x="1479" y="149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2000" name="Freeform 40">
              <a:extLst>
                <a:ext uri="{FF2B5EF4-FFF2-40B4-BE49-F238E27FC236}">
                  <a16:creationId xmlns:a16="http://schemas.microsoft.com/office/drawing/2014/main" id="{C811DEF9-A8DB-48DF-ACA7-28C8A97BD9BA}"/>
                </a:ext>
              </a:extLst>
            </p:cNvPr>
            <p:cNvSpPr>
              <a:spLocks/>
            </p:cNvSpPr>
            <p:nvPr/>
          </p:nvSpPr>
          <p:spPr bwMode="auto">
            <a:xfrm rot="5400000" flipH="1" flipV="1">
              <a:off x="2691" y="9700"/>
              <a:ext cx="2410" cy="1221"/>
            </a:xfrm>
            <a:custGeom>
              <a:avLst/>
              <a:gdLst>
                <a:gd name="T0" fmla="*/ 0 w 2955"/>
                <a:gd name="T1" fmla="*/ 2 h 1497"/>
                <a:gd name="T2" fmla="*/ 208 w 2955"/>
                <a:gd name="T3" fmla="*/ 0 h 1497"/>
                <a:gd name="T4" fmla="*/ 104 w 2955"/>
                <a:gd name="T5" fmla="*/ 106 h 1497"/>
                <a:gd name="T6" fmla="*/ 0 w 2955"/>
                <a:gd name="T7" fmla="*/ 2 h 14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55"/>
                <a:gd name="T13" fmla="*/ 0 h 1497"/>
                <a:gd name="T14" fmla="*/ 2955 w 2955"/>
                <a:gd name="T15" fmla="*/ 1497 h 14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55" h="1497">
                  <a:moveTo>
                    <a:pt x="0" y="6"/>
                  </a:moveTo>
                  <a:lnTo>
                    <a:pt x="2955" y="0"/>
                  </a:lnTo>
                  <a:lnTo>
                    <a:pt x="1479" y="149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41990" name="Text Box 41">
            <a:extLst>
              <a:ext uri="{FF2B5EF4-FFF2-40B4-BE49-F238E27FC236}">
                <a16:creationId xmlns:a16="http://schemas.microsoft.com/office/drawing/2014/main" id="{8842DB86-B189-42E5-83DB-E1A122AECC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30438" y="552094"/>
            <a:ext cx="1181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dirty="0">
                <a:solidFill>
                  <a:srgbClr val="FF3300"/>
                </a:solidFill>
                <a:latin typeface="Monotype Corsiva" panose="03010101010201010101" pitchFamily="66" charset="0"/>
              </a:rPr>
              <a:t>Утка</a:t>
            </a:r>
          </a:p>
        </p:txBody>
      </p:sp>
      <p:sp>
        <p:nvSpPr>
          <p:cNvPr id="41991" name="Text Box 42">
            <a:extLst>
              <a:ext uri="{FF2B5EF4-FFF2-40B4-BE49-F238E27FC236}">
                <a16:creationId xmlns:a16="http://schemas.microsoft.com/office/drawing/2014/main" id="{61930190-4617-405A-8148-7D5FFDC98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5349" y="4196240"/>
            <a:ext cx="15732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dirty="0">
                <a:solidFill>
                  <a:srgbClr val="FF3300"/>
                </a:solidFill>
                <a:latin typeface="Monotype Corsiva" panose="03010101010201010101" pitchFamily="66" charset="0"/>
              </a:rPr>
              <a:t>Собачка</a:t>
            </a:r>
          </a:p>
        </p:txBody>
      </p:sp>
      <p:sp>
        <p:nvSpPr>
          <p:cNvPr id="41992" name="Text Box 43">
            <a:extLst>
              <a:ext uri="{FF2B5EF4-FFF2-40B4-BE49-F238E27FC236}">
                <a16:creationId xmlns:a16="http://schemas.microsoft.com/office/drawing/2014/main" id="{DF9F3F0F-3BBB-498E-B255-663CAD782A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754" y="4838213"/>
            <a:ext cx="21113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dirty="0">
                <a:solidFill>
                  <a:srgbClr val="FF3300"/>
                </a:solidFill>
                <a:latin typeface="Monotype Corsiva" panose="03010101010201010101" pitchFamily="66" charset="0"/>
              </a:rPr>
              <a:t>Дама с </a:t>
            </a:r>
          </a:p>
          <a:p>
            <a:pPr eaLnBrk="1" hangingPunct="1"/>
            <a:r>
              <a:rPr lang="ru-RU" altLang="ru-RU" sz="3600" dirty="0">
                <a:solidFill>
                  <a:srgbClr val="FF3300"/>
                </a:solidFill>
                <a:latin typeface="Monotype Corsiva" panose="03010101010201010101" pitchFamily="66" charset="0"/>
              </a:rPr>
              <a:t>платочком</a:t>
            </a:r>
          </a:p>
        </p:txBody>
      </p:sp>
      <p:sp>
        <p:nvSpPr>
          <p:cNvPr id="41993" name="Text Box 44">
            <a:extLst>
              <a:ext uri="{FF2B5EF4-FFF2-40B4-BE49-F238E27FC236}">
                <a16:creationId xmlns:a16="http://schemas.microsoft.com/office/drawing/2014/main" id="{AE4DC4E4-EB5E-4CAA-B9B8-C49562E350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5497" y="1480211"/>
            <a:ext cx="24161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dirty="0">
                <a:solidFill>
                  <a:srgbClr val="FF3300"/>
                </a:solidFill>
                <a:latin typeface="Monotype Corsiva" panose="03010101010201010101" pitchFamily="66" charset="0"/>
              </a:rPr>
              <a:t>Свеча горела </a:t>
            </a:r>
          </a:p>
          <a:p>
            <a:pPr eaLnBrk="1" hangingPunct="1"/>
            <a:r>
              <a:rPr lang="ru-RU" altLang="ru-RU" sz="3600" dirty="0">
                <a:solidFill>
                  <a:srgbClr val="FF3300"/>
                </a:solidFill>
                <a:latin typeface="Monotype Corsiva" panose="03010101010201010101" pitchFamily="66" charset="0"/>
              </a:rPr>
              <a:t>на столе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5EB4E0ED-1C94-483D-825A-FC9FFD825A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41119" y="696012"/>
            <a:ext cx="6160511" cy="33832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b="1" dirty="0">
                <a:solidFill>
                  <a:schemeClr val="tx1"/>
                </a:solidFill>
              </a:rPr>
              <a:t>Танграм</a:t>
            </a:r>
            <a:r>
              <a:rPr lang="ru-RU" sz="2400" dirty="0">
                <a:solidFill>
                  <a:schemeClr val="tx1"/>
                </a:solidFill>
              </a:rPr>
              <a:t> — головоломка, состоящая из семи плоских фигур, которые складывают определенным образом для получения другой, более сложной, фигуры (изображающей человека, животное, предмет домашнего обихода, букву или цифру и т. д.)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CE06FAED-4412-4F30-8165-1C29EF15DA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09629" y="3725294"/>
            <a:ext cx="6040220" cy="33832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Вероятно, что слово "</a:t>
            </a:r>
            <a:r>
              <a:rPr lang="ru-RU" sz="2400" dirty="0" err="1">
                <a:solidFill>
                  <a:schemeClr val="tx1"/>
                </a:solidFill>
              </a:rPr>
              <a:t>танграм</a:t>
            </a:r>
            <a:r>
              <a:rPr lang="ru-RU" sz="2400" dirty="0">
                <a:solidFill>
                  <a:schemeClr val="tx1"/>
                </a:solidFill>
              </a:rPr>
              <a:t>" произошло от слова "Тань” (что означает "китаец”) и корня "грамма” (в переводе с греческого "буква”).</a:t>
            </a:r>
          </a:p>
          <a:p>
            <a:pPr marL="4572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Буквально слово </a:t>
            </a:r>
            <a:r>
              <a:rPr lang="ru-RU" sz="2400" dirty="0" err="1">
                <a:solidFill>
                  <a:schemeClr val="tx1"/>
                </a:solidFill>
              </a:rPr>
              <a:t>танграм</a:t>
            </a:r>
            <a:r>
              <a:rPr lang="ru-RU" sz="2400" dirty="0">
                <a:solidFill>
                  <a:schemeClr val="tx1"/>
                </a:solidFill>
              </a:rPr>
              <a:t> означает «семь дощечек мастерства».</a:t>
            </a:r>
          </a:p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0C12267-420E-4A8C-B3AA-34E075C45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069" y="641780"/>
            <a:ext cx="2490927" cy="249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350439A-AB57-486D-BD0E-42E3DBC9D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596" y="3698104"/>
            <a:ext cx="3562165" cy="267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0811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A2BEF6D-7EC1-4B24-AE3C-216E99ECF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9900" dirty="0"/>
              <a:t>Ответы</a:t>
            </a:r>
          </a:p>
        </p:txBody>
      </p:sp>
    </p:spTree>
    <p:extLst>
      <p:ext uri="{BB962C8B-B14F-4D97-AF65-F5344CB8AC3E}">
        <p14:creationId xmlns:p14="http://schemas.microsoft.com/office/powerpoint/2010/main" val="4716576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2DDF9586-9836-4614-B521-B0CACBDA31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Фигура 1.</a:t>
            </a:r>
          </a:p>
        </p:txBody>
      </p:sp>
      <p:grpSp>
        <p:nvGrpSpPr>
          <p:cNvPr id="28676" name="Group 4">
            <a:extLst>
              <a:ext uri="{FF2B5EF4-FFF2-40B4-BE49-F238E27FC236}">
                <a16:creationId xmlns:a16="http://schemas.microsoft.com/office/drawing/2014/main" id="{708C5481-BBD0-4A7F-B4FC-800FD8562F27}"/>
              </a:ext>
            </a:extLst>
          </p:cNvPr>
          <p:cNvGrpSpPr>
            <a:grpSpLocks/>
          </p:cNvGrpSpPr>
          <p:nvPr/>
        </p:nvGrpSpPr>
        <p:grpSpPr bwMode="auto">
          <a:xfrm>
            <a:off x="3935414" y="1844675"/>
            <a:ext cx="4891087" cy="4108450"/>
            <a:chOff x="981" y="954"/>
            <a:chExt cx="10581" cy="8891"/>
          </a:xfrm>
        </p:grpSpPr>
        <p:grpSp>
          <p:nvGrpSpPr>
            <p:cNvPr id="28677" name="Group 5">
              <a:extLst>
                <a:ext uri="{FF2B5EF4-FFF2-40B4-BE49-F238E27FC236}">
                  <a16:creationId xmlns:a16="http://schemas.microsoft.com/office/drawing/2014/main" id="{D6AB7CB4-1E8E-4625-879F-B8C6EB688D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1" y="954"/>
              <a:ext cx="2977" cy="5934"/>
              <a:chOff x="981" y="954"/>
              <a:chExt cx="2977" cy="5934"/>
            </a:xfrm>
          </p:grpSpPr>
          <p:sp>
            <p:nvSpPr>
              <p:cNvPr id="28683" name="Freeform 6">
                <a:extLst>
                  <a:ext uri="{FF2B5EF4-FFF2-40B4-BE49-F238E27FC236}">
                    <a16:creationId xmlns:a16="http://schemas.microsoft.com/office/drawing/2014/main" id="{1D484CAE-5066-4FBD-8F1D-B314CDDFEF2D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981" y="954"/>
                <a:ext cx="2966" cy="2966"/>
              </a:xfrm>
              <a:custGeom>
                <a:avLst/>
                <a:gdLst>
                  <a:gd name="T0" fmla="*/ 0 w 2966"/>
                  <a:gd name="T1" fmla="*/ 7 h 2966"/>
                  <a:gd name="T2" fmla="*/ 2966 w 2966"/>
                  <a:gd name="T3" fmla="*/ 0 h 2966"/>
                  <a:gd name="T4" fmla="*/ 9 w 2966"/>
                  <a:gd name="T5" fmla="*/ 2966 h 2966"/>
                  <a:gd name="T6" fmla="*/ 0 w 2966"/>
                  <a:gd name="T7" fmla="*/ 7 h 296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66"/>
                  <a:gd name="T13" fmla="*/ 0 h 2966"/>
                  <a:gd name="T14" fmla="*/ 2966 w 2966"/>
                  <a:gd name="T15" fmla="*/ 2966 h 296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66" h="2966">
                    <a:moveTo>
                      <a:pt x="0" y="7"/>
                    </a:moveTo>
                    <a:lnTo>
                      <a:pt x="2966" y="0"/>
                    </a:lnTo>
                    <a:lnTo>
                      <a:pt x="9" y="2966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28684" name="Freeform 7">
                <a:extLst>
                  <a:ext uri="{FF2B5EF4-FFF2-40B4-BE49-F238E27FC236}">
                    <a16:creationId xmlns:a16="http://schemas.microsoft.com/office/drawing/2014/main" id="{4284B311-95E3-4B5A-950B-C8C93A343FAE}"/>
                  </a:ext>
                </a:extLst>
              </p:cNvPr>
              <p:cNvSpPr>
                <a:spLocks/>
              </p:cNvSpPr>
              <p:nvPr/>
            </p:nvSpPr>
            <p:spPr bwMode="auto">
              <a:xfrm rot="-5400000">
                <a:off x="998" y="3927"/>
                <a:ext cx="4440" cy="1481"/>
              </a:xfrm>
              <a:custGeom>
                <a:avLst/>
                <a:gdLst>
                  <a:gd name="T0" fmla="*/ 1466 w 4440"/>
                  <a:gd name="T1" fmla="*/ 0 h 1481"/>
                  <a:gd name="T2" fmla="*/ 4440 w 4440"/>
                  <a:gd name="T3" fmla="*/ 6 h 1481"/>
                  <a:gd name="T4" fmla="*/ 2960 w 4440"/>
                  <a:gd name="T5" fmla="*/ 1471 h 1481"/>
                  <a:gd name="T6" fmla="*/ 0 w 4440"/>
                  <a:gd name="T7" fmla="*/ 1481 h 1481"/>
                  <a:gd name="T8" fmla="*/ 1466 w 4440"/>
                  <a:gd name="T9" fmla="*/ 0 h 14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40"/>
                  <a:gd name="T16" fmla="*/ 0 h 1481"/>
                  <a:gd name="T17" fmla="*/ 4440 w 4440"/>
                  <a:gd name="T18" fmla="*/ 1481 h 14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40" h="1481">
                    <a:moveTo>
                      <a:pt x="1466" y="0"/>
                    </a:moveTo>
                    <a:lnTo>
                      <a:pt x="4440" y="6"/>
                    </a:lnTo>
                    <a:lnTo>
                      <a:pt x="2960" y="1471"/>
                    </a:lnTo>
                    <a:lnTo>
                      <a:pt x="0" y="1481"/>
                    </a:lnTo>
                    <a:lnTo>
                      <a:pt x="1466" y="0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sp>
          <p:nvSpPr>
            <p:cNvPr id="28678" name="Freeform 8">
              <a:extLst>
                <a:ext uri="{FF2B5EF4-FFF2-40B4-BE49-F238E27FC236}">
                  <a16:creationId xmlns:a16="http://schemas.microsoft.com/office/drawing/2014/main" id="{693F3A97-3EBB-46D7-BA8A-D4F54FAFC025}"/>
                </a:ext>
              </a:extLst>
            </p:cNvPr>
            <p:cNvSpPr>
              <a:spLocks/>
            </p:cNvSpPr>
            <p:nvPr/>
          </p:nvSpPr>
          <p:spPr bwMode="auto">
            <a:xfrm rot="8079837">
              <a:off x="7101" y="3474"/>
              <a:ext cx="2991" cy="5931"/>
            </a:xfrm>
            <a:custGeom>
              <a:avLst/>
              <a:gdLst>
                <a:gd name="T0" fmla="*/ 2991 w 2991"/>
                <a:gd name="T1" fmla="*/ 0 h 5931"/>
                <a:gd name="T2" fmla="*/ 0 w 2991"/>
                <a:gd name="T3" fmla="*/ 2984 h 5931"/>
                <a:gd name="T4" fmla="*/ 30 w 2991"/>
                <a:gd name="T5" fmla="*/ 2976 h 5931"/>
                <a:gd name="T6" fmla="*/ 2978 w 2991"/>
                <a:gd name="T7" fmla="*/ 5931 h 5931"/>
                <a:gd name="T8" fmla="*/ 2991 w 2991"/>
                <a:gd name="T9" fmla="*/ 0 h 59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1"/>
                <a:gd name="T16" fmla="*/ 0 h 5931"/>
                <a:gd name="T17" fmla="*/ 2991 w 2991"/>
                <a:gd name="T18" fmla="*/ 5931 h 59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1" h="5931">
                  <a:moveTo>
                    <a:pt x="2991" y="0"/>
                  </a:moveTo>
                  <a:lnTo>
                    <a:pt x="0" y="2984"/>
                  </a:lnTo>
                  <a:lnTo>
                    <a:pt x="30" y="2976"/>
                  </a:lnTo>
                  <a:lnTo>
                    <a:pt x="2978" y="5931"/>
                  </a:lnTo>
                  <a:lnTo>
                    <a:pt x="2991" y="0"/>
                  </a:ln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8679" name="Freeform 9">
              <a:extLst>
                <a:ext uri="{FF2B5EF4-FFF2-40B4-BE49-F238E27FC236}">
                  <a16:creationId xmlns:a16="http://schemas.microsoft.com/office/drawing/2014/main" id="{467E39F9-72FD-4449-A38A-B904EB0F1CEC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941" y="3914"/>
              <a:ext cx="2991" cy="5931"/>
            </a:xfrm>
            <a:custGeom>
              <a:avLst/>
              <a:gdLst>
                <a:gd name="T0" fmla="*/ 2991 w 2991"/>
                <a:gd name="T1" fmla="*/ 0 h 5931"/>
                <a:gd name="T2" fmla="*/ 0 w 2991"/>
                <a:gd name="T3" fmla="*/ 2984 h 5931"/>
                <a:gd name="T4" fmla="*/ 30 w 2991"/>
                <a:gd name="T5" fmla="*/ 2976 h 5931"/>
                <a:gd name="T6" fmla="*/ 2978 w 2991"/>
                <a:gd name="T7" fmla="*/ 5931 h 5931"/>
                <a:gd name="T8" fmla="*/ 2991 w 2991"/>
                <a:gd name="T9" fmla="*/ 0 h 59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1"/>
                <a:gd name="T16" fmla="*/ 0 h 5931"/>
                <a:gd name="T17" fmla="*/ 2991 w 2991"/>
                <a:gd name="T18" fmla="*/ 5931 h 59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1" h="5931">
                  <a:moveTo>
                    <a:pt x="2991" y="0"/>
                  </a:moveTo>
                  <a:lnTo>
                    <a:pt x="0" y="2984"/>
                  </a:lnTo>
                  <a:lnTo>
                    <a:pt x="30" y="2976"/>
                  </a:lnTo>
                  <a:lnTo>
                    <a:pt x="2978" y="5931"/>
                  </a:lnTo>
                  <a:lnTo>
                    <a:pt x="2991" y="0"/>
                  </a:ln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8680" name="Freeform 10">
              <a:extLst>
                <a:ext uri="{FF2B5EF4-FFF2-40B4-BE49-F238E27FC236}">
                  <a16:creationId xmlns:a16="http://schemas.microsoft.com/office/drawing/2014/main" id="{FCE51193-AA7C-4D32-A22A-24AA9EEF8146}"/>
                </a:ext>
              </a:extLst>
            </p:cNvPr>
            <p:cNvSpPr>
              <a:spLocks/>
            </p:cNvSpPr>
            <p:nvPr/>
          </p:nvSpPr>
          <p:spPr bwMode="auto">
            <a:xfrm rot="-2695630">
              <a:off x="5520" y="4131"/>
              <a:ext cx="2955" cy="1497"/>
            </a:xfrm>
            <a:custGeom>
              <a:avLst/>
              <a:gdLst>
                <a:gd name="T0" fmla="*/ 0 w 2955"/>
                <a:gd name="T1" fmla="*/ 6 h 1497"/>
                <a:gd name="T2" fmla="*/ 2955 w 2955"/>
                <a:gd name="T3" fmla="*/ 0 h 1497"/>
                <a:gd name="T4" fmla="*/ 1479 w 2955"/>
                <a:gd name="T5" fmla="*/ 1497 h 1497"/>
                <a:gd name="T6" fmla="*/ 0 w 2955"/>
                <a:gd name="T7" fmla="*/ 6 h 14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55"/>
                <a:gd name="T13" fmla="*/ 0 h 1497"/>
                <a:gd name="T14" fmla="*/ 2955 w 2955"/>
                <a:gd name="T15" fmla="*/ 1497 h 14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55" h="1497">
                  <a:moveTo>
                    <a:pt x="0" y="6"/>
                  </a:moveTo>
                  <a:lnTo>
                    <a:pt x="2955" y="0"/>
                  </a:lnTo>
                  <a:lnTo>
                    <a:pt x="1479" y="149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8681" name="Freeform 11">
              <a:extLst>
                <a:ext uri="{FF2B5EF4-FFF2-40B4-BE49-F238E27FC236}">
                  <a16:creationId xmlns:a16="http://schemas.microsoft.com/office/drawing/2014/main" id="{140C0C3B-7A61-40F5-838D-08785D0DC67F}"/>
                </a:ext>
              </a:extLst>
            </p:cNvPr>
            <p:cNvSpPr>
              <a:spLocks/>
            </p:cNvSpPr>
            <p:nvPr/>
          </p:nvSpPr>
          <p:spPr bwMode="auto">
            <a:xfrm rot="2683612">
              <a:off x="6566" y="4124"/>
              <a:ext cx="2955" cy="1497"/>
            </a:xfrm>
            <a:custGeom>
              <a:avLst/>
              <a:gdLst>
                <a:gd name="T0" fmla="*/ 0 w 2955"/>
                <a:gd name="T1" fmla="*/ 6 h 1497"/>
                <a:gd name="T2" fmla="*/ 2955 w 2955"/>
                <a:gd name="T3" fmla="*/ 0 h 1497"/>
                <a:gd name="T4" fmla="*/ 1479 w 2955"/>
                <a:gd name="T5" fmla="*/ 1497 h 1497"/>
                <a:gd name="T6" fmla="*/ 0 w 2955"/>
                <a:gd name="T7" fmla="*/ 6 h 14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55"/>
                <a:gd name="T13" fmla="*/ 0 h 1497"/>
                <a:gd name="T14" fmla="*/ 2955 w 2955"/>
                <a:gd name="T15" fmla="*/ 1497 h 14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55" h="1497">
                  <a:moveTo>
                    <a:pt x="0" y="6"/>
                  </a:moveTo>
                  <a:lnTo>
                    <a:pt x="2955" y="0"/>
                  </a:lnTo>
                  <a:lnTo>
                    <a:pt x="1479" y="149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8682" name="Freeform 12">
              <a:extLst>
                <a:ext uri="{FF2B5EF4-FFF2-40B4-BE49-F238E27FC236}">
                  <a16:creationId xmlns:a16="http://schemas.microsoft.com/office/drawing/2014/main" id="{9E1BDC5B-93EF-4582-A51E-FABE7BFBA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7" y="2427"/>
              <a:ext cx="2961" cy="2961"/>
            </a:xfrm>
            <a:custGeom>
              <a:avLst/>
              <a:gdLst>
                <a:gd name="T0" fmla="*/ 0 w 2961"/>
                <a:gd name="T1" fmla="*/ 1491 h 2961"/>
                <a:gd name="T2" fmla="*/ 1476 w 2961"/>
                <a:gd name="T3" fmla="*/ 0 h 2961"/>
                <a:gd name="T4" fmla="*/ 2961 w 2961"/>
                <a:gd name="T5" fmla="*/ 1488 h 2961"/>
                <a:gd name="T6" fmla="*/ 1494 w 2961"/>
                <a:gd name="T7" fmla="*/ 2961 h 2961"/>
                <a:gd name="T8" fmla="*/ 0 w 2961"/>
                <a:gd name="T9" fmla="*/ 1491 h 2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1"/>
                <a:gd name="T16" fmla="*/ 0 h 2961"/>
                <a:gd name="T17" fmla="*/ 2961 w 2961"/>
                <a:gd name="T18" fmla="*/ 2961 h 2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1" h="2961">
                  <a:moveTo>
                    <a:pt x="0" y="1491"/>
                  </a:moveTo>
                  <a:lnTo>
                    <a:pt x="1476" y="0"/>
                  </a:lnTo>
                  <a:lnTo>
                    <a:pt x="2961" y="1488"/>
                  </a:lnTo>
                  <a:lnTo>
                    <a:pt x="1494" y="2961"/>
                  </a:lnTo>
                  <a:lnTo>
                    <a:pt x="0" y="1491"/>
                  </a:lnTo>
                  <a:close/>
                </a:path>
              </a:pathLst>
            </a:custGeom>
            <a:solidFill>
              <a:srgbClr val="CC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>
            <a:extLst>
              <a:ext uri="{FF2B5EF4-FFF2-40B4-BE49-F238E27FC236}">
                <a16:creationId xmlns:a16="http://schemas.microsoft.com/office/drawing/2014/main" id="{CFFA69EE-F2D0-41EE-8B5E-1B9E8414A0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Фигура </a:t>
            </a:r>
            <a:r>
              <a:rPr lang="en-US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30723" name="Picture 9">
            <a:extLst>
              <a:ext uri="{FF2B5EF4-FFF2-40B4-BE49-F238E27FC236}">
                <a16:creationId xmlns:a16="http://schemas.microsoft.com/office/drawing/2014/main" id="{3A149F25-7389-4E83-A10D-2BDE8747D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1412876"/>
            <a:ext cx="3530600" cy="505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DD690558-46BE-477F-AD99-A55963A324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Фигура </a:t>
            </a:r>
            <a:r>
              <a:rPr lang="en-US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32772" name="Group 4">
            <a:extLst>
              <a:ext uri="{FF2B5EF4-FFF2-40B4-BE49-F238E27FC236}">
                <a16:creationId xmlns:a16="http://schemas.microsoft.com/office/drawing/2014/main" id="{4473C8CE-3262-4BFC-9A14-3D35159F41A8}"/>
              </a:ext>
            </a:extLst>
          </p:cNvPr>
          <p:cNvGrpSpPr>
            <a:grpSpLocks/>
          </p:cNvGrpSpPr>
          <p:nvPr/>
        </p:nvGrpSpPr>
        <p:grpSpPr bwMode="auto">
          <a:xfrm>
            <a:off x="3359151" y="1844676"/>
            <a:ext cx="6391275" cy="4284663"/>
            <a:chOff x="621" y="1314"/>
            <a:chExt cx="13305" cy="8922"/>
          </a:xfrm>
        </p:grpSpPr>
        <p:sp>
          <p:nvSpPr>
            <p:cNvPr id="32773" name="Freeform 5">
              <a:extLst>
                <a:ext uri="{FF2B5EF4-FFF2-40B4-BE49-F238E27FC236}">
                  <a16:creationId xmlns:a16="http://schemas.microsoft.com/office/drawing/2014/main" id="{857D2A00-CEAB-4F72-91F4-545A81477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" y="8754"/>
              <a:ext cx="4440" cy="1481"/>
            </a:xfrm>
            <a:custGeom>
              <a:avLst/>
              <a:gdLst>
                <a:gd name="T0" fmla="*/ 1466 w 4440"/>
                <a:gd name="T1" fmla="*/ 0 h 1481"/>
                <a:gd name="T2" fmla="*/ 4440 w 4440"/>
                <a:gd name="T3" fmla="*/ 6 h 1481"/>
                <a:gd name="T4" fmla="*/ 2960 w 4440"/>
                <a:gd name="T5" fmla="*/ 1471 h 1481"/>
                <a:gd name="T6" fmla="*/ 0 w 4440"/>
                <a:gd name="T7" fmla="*/ 1481 h 1481"/>
                <a:gd name="T8" fmla="*/ 1466 w 4440"/>
                <a:gd name="T9" fmla="*/ 0 h 14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40"/>
                <a:gd name="T16" fmla="*/ 0 h 1481"/>
                <a:gd name="T17" fmla="*/ 4440 w 4440"/>
                <a:gd name="T18" fmla="*/ 1481 h 14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40" h="1481">
                  <a:moveTo>
                    <a:pt x="1466" y="0"/>
                  </a:moveTo>
                  <a:lnTo>
                    <a:pt x="4440" y="6"/>
                  </a:lnTo>
                  <a:lnTo>
                    <a:pt x="2960" y="1471"/>
                  </a:lnTo>
                  <a:lnTo>
                    <a:pt x="0" y="1481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32774" name="Group 6">
              <a:extLst>
                <a:ext uri="{FF2B5EF4-FFF2-40B4-BE49-F238E27FC236}">
                  <a16:creationId xmlns:a16="http://schemas.microsoft.com/office/drawing/2014/main" id="{BAEAB623-F7F1-4C79-AA2C-B99A15DBDA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" y="1314"/>
              <a:ext cx="8913" cy="8922"/>
              <a:chOff x="4029" y="1638"/>
              <a:chExt cx="8913" cy="8922"/>
            </a:xfrm>
          </p:grpSpPr>
          <p:sp>
            <p:nvSpPr>
              <p:cNvPr id="32775" name="Freeform 7">
                <a:extLst>
                  <a:ext uri="{FF2B5EF4-FFF2-40B4-BE49-F238E27FC236}">
                    <a16:creationId xmlns:a16="http://schemas.microsoft.com/office/drawing/2014/main" id="{B77B93EF-8986-4BDF-8CE0-E386CD3BF3D3}"/>
                  </a:ext>
                </a:extLst>
              </p:cNvPr>
              <p:cNvSpPr>
                <a:spLocks/>
              </p:cNvSpPr>
              <p:nvPr/>
            </p:nvSpPr>
            <p:spPr bwMode="auto">
              <a:xfrm rot="-2723811">
                <a:off x="5525" y="5218"/>
                <a:ext cx="2966" cy="2966"/>
              </a:xfrm>
              <a:custGeom>
                <a:avLst/>
                <a:gdLst>
                  <a:gd name="T0" fmla="*/ 0 w 2966"/>
                  <a:gd name="T1" fmla="*/ 7 h 2966"/>
                  <a:gd name="T2" fmla="*/ 2966 w 2966"/>
                  <a:gd name="T3" fmla="*/ 0 h 2966"/>
                  <a:gd name="T4" fmla="*/ 9 w 2966"/>
                  <a:gd name="T5" fmla="*/ 2966 h 2966"/>
                  <a:gd name="T6" fmla="*/ 0 w 2966"/>
                  <a:gd name="T7" fmla="*/ 7 h 296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66"/>
                  <a:gd name="T13" fmla="*/ 0 h 2966"/>
                  <a:gd name="T14" fmla="*/ 2966 w 2966"/>
                  <a:gd name="T15" fmla="*/ 2966 h 296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66" h="2966">
                    <a:moveTo>
                      <a:pt x="0" y="7"/>
                    </a:moveTo>
                    <a:lnTo>
                      <a:pt x="2966" y="0"/>
                    </a:lnTo>
                    <a:lnTo>
                      <a:pt x="9" y="2966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2776" name="Freeform 8">
                <a:extLst>
                  <a:ext uri="{FF2B5EF4-FFF2-40B4-BE49-F238E27FC236}">
                    <a16:creationId xmlns:a16="http://schemas.microsoft.com/office/drawing/2014/main" id="{CD5B97E7-AE66-4B95-9A4D-680F0D293895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8481" y="6099"/>
                <a:ext cx="2991" cy="5931"/>
              </a:xfrm>
              <a:custGeom>
                <a:avLst/>
                <a:gdLst>
                  <a:gd name="T0" fmla="*/ 2991 w 2991"/>
                  <a:gd name="T1" fmla="*/ 0 h 5931"/>
                  <a:gd name="T2" fmla="*/ 0 w 2991"/>
                  <a:gd name="T3" fmla="*/ 2984 h 5931"/>
                  <a:gd name="T4" fmla="*/ 30 w 2991"/>
                  <a:gd name="T5" fmla="*/ 2976 h 5931"/>
                  <a:gd name="T6" fmla="*/ 2978 w 2991"/>
                  <a:gd name="T7" fmla="*/ 5931 h 5931"/>
                  <a:gd name="T8" fmla="*/ 2991 w 2991"/>
                  <a:gd name="T9" fmla="*/ 0 h 59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91"/>
                  <a:gd name="T16" fmla="*/ 0 h 5931"/>
                  <a:gd name="T17" fmla="*/ 2991 w 2991"/>
                  <a:gd name="T18" fmla="*/ 5931 h 59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91" h="5931">
                    <a:moveTo>
                      <a:pt x="2991" y="0"/>
                    </a:moveTo>
                    <a:lnTo>
                      <a:pt x="0" y="2984"/>
                    </a:lnTo>
                    <a:lnTo>
                      <a:pt x="30" y="2976"/>
                    </a:lnTo>
                    <a:lnTo>
                      <a:pt x="2978" y="5931"/>
                    </a:lnTo>
                    <a:lnTo>
                      <a:pt x="299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2777" name="Freeform 9">
                <a:extLst>
                  <a:ext uri="{FF2B5EF4-FFF2-40B4-BE49-F238E27FC236}">
                    <a16:creationId xmlns:a16="http://schemas.microsoft.com/office/drawing/2014/main" id="{BC01C40E-4A77-4642-9929-C71B423EEE4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002" y="4608"/>
                <a:ext cx="2991" cy="5931"/>
              </a:xfrm>
              <a:custGeom>
                <a:avLst/>
                <a:gdLst>
                  <a:gd name="T0" fmla="*/ 2991 w 2991"/>
                  <a:gd name="T1" fmla="*/ 0 h 5931"/>
                  <a:gd name="T2" fmla="*/ 0 w 2991"/>
                  <a:gd name="T3" fmla="*/ 2984 h 5931"/>
                  <a:gd name="T4" fmla="*/ 30 w 2991"/>
                  <a:gd name="T5" fmla="*/ 2976 h 5931"/>
                  <a:gd name="T6" fmla="*/ 2978 w 2991"/>
                  <a:gd name="T7" fmla="*/ 5931 h 5931"/>
                  <a:gd name="T8" fmla="*/ 2991 w 2991"/>
                  <a:gd name="T9" fmla="*/ 0 h 59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91"/>
                  <a:gd name="T16" fmla="*/ 0 h 5931"/>
                  <a:gd name="T17" fmla="*/ 2991 w 2991"/>
                  <a:gd name="T18" fmla="*/ 5931 h 59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91" h="5931">
                    <a:moveTo>
                      <a:pt x="2991" y="0"/>
                    </a:moveTo>
                    <a:lnTo>
                      <a:pt x="0" y="2984"/>
                    </a:lnTo>
                    <a:lnTo>
                      <a:pt x="30" y="2976"/>
                    </a:lnTo>
                    <a:lnTo>
                      <a:pt x="2978" y="5931"/>
                    </a:lnTo>
                    <a:lnTo>
                      <a:pt x="2991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2778" name="Freeform 10">
                <a:extLst>
                  <a:ext uri="{FF2B5EF4-FFF2-40B4-BE49-F238E27FC236}">
                    <a16:creationId xmlns:a16="http://schemas.microsoft.com/office/drawing/2014/main" id="{49002F36-B386-4946-BA9E-19B88B54F7C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788" y="2367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2779" name="Freeform 11">
                <a:extLst>
                  <a:ext uri="{FF2B5EF4-FFF2-40B4-BE49-F238E27FC236}">
                    <a16:creationId xmlns:a16="http://schemas.microsoft.com/office/drawing/2014/main" id="{59746FA9-8742-459C-BDEA-DA65FD361E7F}"/>
                  </a:ext>
                </a:extLst>
              </p:cNvPr>
              <p:cNvSpPr>
                <a:spLocks/>
              </p:cNvSpPr>
              <p:nvPr/>
            </p:nvSpPr>
            <p:spPr bwMode="auto">
              <a:xfrm rot="-5400000">
                <a:off x="3300" y="2376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2780" name="Freeform 12">
                <a:extLst>
                  <a:ext uri="{FF2B5EF4-FFF2-40B4-BE49-F238E27FC236}">
                    <a16:creationId xmlns:a16="http://schemas.microsoft.com/office/drawing/2014/main" id="{CC8EF7AC-1B12-4946-8855-255B881872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1" y="3114"/>
                <a:ext cx="2961" cy="2961"/>
              </a:xfrm>
              <a:custGeom>
                <a:avLst/>
                <a:gdLst>
                  <a:gd name="T0" fmla="*/ 0 w 2961"/>
                  <a:gd name="T1" fmla="*/ 1491 h 2961"/>
                  <a:gd name="T2" fmla="*/ 1476 w 2961"/>
                  <a:gd name="T3" fmla="*/ 0 h 2961"/>
                  <a:gd name="T4" fmla="*/ 2961 w 2961"/>
                  <a:gd name="T5" fmla="*/ 1488 h 2961"/>
                  <a:gd name="T6" fmla="*/ 1494 w 2961"/>
                  <a:gd name="T7" fmla="*/ 2961 h 2961"/>
                  <a:gd name="T8" fmla="*/ 0 w 2961"/>
                  <a:gd name="T9" fmla="*/ 1491 h 29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1"/>
                  <a:gd name="T16" fmla="*/ 0 h 2961"/>
                  <a:gd name="T17" fmla="*/ 2961 w 2961"/>
                  <a:gd name="T18" fmla="*/ 2961 h 29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1" h="2961">
                    <a:moveTo>
                      <a:pt x="0" y="1491"/>
                    </a:moveTo>
                    <a:lnTo>
                      <a:pt x="1476" y="0"/>
                    </a:lnTo>
                    <a:lnTo>
                      <a:pt x="2961" y="1488"/>
                    </a:lnTo>
                    <a:lnTo>
                      <a:pt x="1494" y="2961"/>
                    </a:lnTo>
                    <a:lnTo>
                      <a:pt x="0" y="1491"/>
                    </a:lnTo>
                    <a:close/>
                  </a:path>
                </a:pathLst>
              </a:custGeom>
              <a:solidFill>
                <a:srgbClr val="CC99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>
            <a:extLst>
              <a:ext uri="{FF2B5EF4-FFF2-40B4-BE49-F238E27FC236}">
                <a16:creationId xmlns:a16="http://schemas.microsoft.com/office/drawing/2014/main" id="{67F775AF-DB02-45BA-8C09-D4601CCAD1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Фигура </a:t>
            </a:r>
            <a:r>
              <a:rPr lang="en-US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34819" name="Picture 7">
            <a:extLst>
              <a:ext uri="{FF2B5EF4-FFF2-40B4-BE49-F238E27FC236}">
                <a16:creationId xmlns:a16="http://schemas.microsoft.com/office/drawing/2014/main" id="{7F96AAD1-DE47-4E18-A295-DB175EE2EC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4" y="1916114"/>
            <a:ext cx="6624637" cy="346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8E3284C8-EC4D-42A6-99BC-DC9DD31A40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Фигура </a:t>
            </a:r>
            <a:r>
              <a:rPr lang="en-US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altLang="ru-RU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36868" name="Group 4">
            <a:extLst>
              <a:ext uri="{FF2B5EF4-FFF2-40B4-BE49-F238E27FC236}">
                <a16:creationId xmlns:a16="http://schemas.microsoft.com/office/drawing/2014/main" id="{4251F7E2-1D16-4739-85B5-838DF8AE4B8D}"/>
              </a:ext>
            </a:extLst>
          </p:cNvPr>
          <p:cNvGrpSpPr>
            <a:grpSpLocks/>
          </p:cNvGrpSpPr>
          <p:nvPr/>
        </p:nvGrpSpPr>
        <p:grpSpPr bwMode="auto">
          <a:xfrm rot="1295355">
            <a:off x="2424113" y="2060576"/>
            <a:ext cx="7042150" cy="3675063"/>
            <a:chOff x="261" y="6534"/>
            <a:chExt cx="11090" cy="5788"/>
          </a:xfrm>
        </p:grpSpPr>
        <p:sp>
          <p:nvSpPr>
            <p:cNvPr id="36869" name="Freeform 5">
              <a:extLst>
                <a:ext uri="{FF2B5EF4-FFF2-40B4-BE49-F238E27FC236}">
                  <a16:creationId xmlns:a16="http://schemas.microsoft.com/office/drawing/2014/main" id="{3DEE2274-E681-4CFD-9FFC-0A18913472A3}"/>
                </a:ext>
              </a:extLst>
            </p:cNvPr>
            <p:cNvSpPr>
              <a:spLocks/>
            </p:cNvSpPr>
            <p:nvPr/>
          </p:nvSpPr>
          <p:spPr bwMode="auto">
            <a:xfrm rot="12029932" flipV="1">
              <a:off x="7672" y="7321"/>
              <a:ext cx="3679" cy="1228"/>
            </a:xfrm>
            <a:custGeom>
              <a:avLst/>
              <a:gdLst>
                <a:gd name="T0" fmla="*/ 128 w 4440"/>
                <a:gd name="T1" fmla="*/ 0 h 1481"/>
                <a:gd name="T2" fmla="*/ 386 w 4440"/>
                <a:gd name="T3" fmla="*/ 2 h 1481"/>
                <a:gd name="T4" fmla="*/ 258 w 4440"/>
                <a:gd name="T5" fmla="*/ 129 h 1481"/>
                <a:gd name="T6" fmla="*/ 0 w 4440"/>
                <a:gd name="T7" fmla="*/ 129 h 1481"/>
                <a:gd name="T8" fmla="*/ 128 w 4440"/>
                <a:gd name="T9" fmla="*/ 0 h 14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40"/>
                <a:gd name="T16" fmla="*/ 0 h 1481"/>
                <a:gd name="T17" fmla="*/ 4440 w 4440"/>
                <a:gd name="T18" fmla="*/ 1481 h 14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40" h="1481">
                  <a:moveTo>
                    <a:pt x="1466" y="0"/>
                  </a:moveTo>
                  <a:lnTo>
                    <a:pt x="4440" y="6"/>
                  </a:lnTo>
                  <a:lnTo>
                    <a:pt x="2960" y="1471"/>
                  </a:lnTo>
                  <a:lnTo>
                    <a:pt x="0" y="1481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6870" name="Freeform 6">
              <a:extLst>
                <a:ext uri="{FF2B5EF4-FFF2-40B4-BE49-F238E27FC236}">
                  <a16:creationId xmlns:a16="http://schemas.microsoft.com/office/drawing/2014/main" id="{9022A493-0B70-473A-8AA9-D97FE633DB71}"/>
                </a:ext>
              </a:extLst>
            </p:cNvPr>
            <p:cNvSpPr>
              <a:spLocks/>
            </p:cNvSpPr>
            <p:nvPr/>
          </p:nvSpPr>
          <p:spPr bwMode="auto">
            <a:xfrm rot="9993703">
              <a:off x="2481" y="7742"/>
              <a:ext cx="2458" cy="2457"/>
            </a:xfrm>
            <a:custGeom>
              <a:avLst/>
              <a:gdLst>
                <a:gd name="T0" fmla="*/ 0 w 2966"/>
                <a:gd name="T1" fmla="*/ 2 h 2966"/>
                <a:gd name="T2" fmla="*/ 258 w 2966"/>
                <a:gd name="T3" fmla="*/ 0 h 2966"/>
                <a:gd name="T4" fmla="*/ 2 w 2966"/>
                <a:gd name="T5" fmla="*/ 257 h 2966"/>
                <a:gd name="T6" fmla="*/ 0 w 2966"/>
                <a:gd name="T7" fmla="*/ 2 h 29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66"/>
                <a:gd name="T13" fmla="*/ 0 h 2966"/>
                <a:gd name="T14" fmla="*/ 2966 w 2966"/>
                <a:gd name="T15" fmla="*/ 2966 h 29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66" h="2966">
                  <a:moveTo>
                    <a:pt x="0" y="7"/>
                  </a:moveTo>
                  <a:lnTo>
                    <a:pt x="2966" y="0"/>
                  </a:lnTo>
                  <a:lnTo>
                    <a:pt x="9" y="2966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6871" name="Freeform 7">
              <a:extLst>
                <a:ext uri="{FF2B5EF4-FFF2-40B4-BE49-F238E27FC236}">
                  <a16:creationId xmlns:a16="http://schemas.microsoft.com/office/drawing/2014/main" id="{2FA47BB1-26D4-471B-8C27-6308D4ABE0C5}"/>
                </a:ext>
              </a:extLst>
            </p:cNvPr>
            <p:cNvSpPr>
              <a:spLocks/>
            </p:cNvSpPr>
            <p:nvPr/>
          </p:nvSpPr>
          <p:spPr bwMode="auto">
            <a:xfrm rot="10028333">
              <a:off x="5128" y="7152"/>
              <a:ext cx="2479" cy="4914"/>
            </a:xfrm>
            <a:custGeom>
              <a:avLst/>
              <a:gdLst>
                <a:gd name="T0" fmla="*/ 261 w 2991"/>
                <a:gd name="T1" fmla="*/ 0 h 5931"/>
                <a:gd name="T2" fmla="*/ 0 w 2991"/>
                <a:gd name="T3" fmla="*/ 259 h 5931"/>
                <a:gd name="T4" fmla="*/ 2 w 2991"/>
                <a:gd name="T5" fmla="*/ 259 h 5931"/>
                <a:gd name="T6" fmla="*/ 259 w 2991"/>
                <a:gd name="T7" fmla="*/ 515 h 5931"/>
                <a:gd name="T8" fmla="*/ 261 w 2991"/>
                <a:gd name="T9" fmla="*/ 0 h 59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1"/>
                <a:gd name="T16" fmla="*/ 0 h 5931"/>
                <a:gd name="T17" fmla="*/ 2991 w 2991"/>
                <a:gd name="T18" fmla="*/ 5931 h 59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1" h="5931">
                  <a:moveTo>
                    <a:pt x="2991" y="0"/>
                  </a:moveTo>
                  <a:lnTo>
                    <a:pt x="0" y="2984"/>
                  </a:lnTo>
                  <a:lnTo>
                    <a:pt x="30" y="2976"/>
                  </a:lnTo>
                  <a:lnTo>
                    <a:pt x="2978" y="5931"/>
                  </a:lnTo>
                  <a:lnTo>
                    <a:pt x="2991" y="0"/>
                  </a:ln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6872" name="Freeform 8">
              <a:extLst>
                <a:ext uri="{FF2B5EF4-FFF2-40B4-BE49-F238E27FC236}">
                  <a16:creationId xmlns:a16="http://schemas.microsoft.com/office/drawing/2014/main" id="{403AFF8F-6FF2-419B-8942-E56CF830D467}"/>
                </a:ext>
              </a:extLst>
            </p:cNvPr>
            <p:cNvSpPr>
              <a:spLocks/>
            </p:cNvSpPr>
            <p:nvPr/>
          </p:nvSpPr>
          <p:spPr bwMode="auto">
            <a:xfrm rot="7346009">
              <a:off x="6122" y="5316"/>
              <a:ext cx="2478" cy="4914"/>
            </a:xfrm>
            <a:custGeom>
              <a:avLst/>
              <a:gdLst>
                <a:gd name="T0" fmla="*/ 259 w 2991"/>
                <a:gd name="T1" fmla="*/ 0 h 5931"/>
                <a:gd name="T2" fmla="*/ 0 w 2991"/>
                <a:gd name="T3" fmla="*/ 259 h 5931"/>
                <a:gd name="T4" fmla="*/ 2 w 2991"/>
                <a:gd name="T5" fmla="*/ 259 h 5931"/>
                <a:gd name="T6" fmla="*/ 258 w 2991"/>
                <a:gd name="T7" fmla="*/ 515 h 5931"/>
                <a:gd name="T8" fmla="*/ 259 w 2991"/>
                <a:gd name="T9" fmla="*/ 0 h 59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1"/>
                <a:gd name="T16" fmla="*/ 0 h 5931"/>
                <a:gd name="T17" fmla="*/ 2991 w 2991"/>
                <a:gd name="T18" fmla="*/ 5931 h 59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1" h="5931">
                  <a:moveTo>
                    <a:pt x="2991" y="0"/>
                  </a:moveTo>
                  <a:lnTo>
                    <a:pt x="0" y="2984"/>
                  </a:lnTo>
                  <a:lnTo>
                    <a:pt x="30" y="2976"/>
                  </a:lnTo>
                  <a:lnTo>
                    <a:pt x="2978" y="5931"/>
                  </a:lnTo>
                  <a:lnTo>
                    <a:pt x="2991" y="0"/>
                  </a:ln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6873" name="Freeform 9">
              <a:extLst>
                <a:ext uri="{FF2B5EF4-FFF2-40B4-BE49-F238E27FC236}">
                  <a16:creationId xmlns:a16="http://schemas.microsoft.com/office/drawing/2014/main" id="{B68A89A1-F15C-429B-80EE-49174D70DEFC}"/>
                </a:ext>
              </a:extLst>
            </p:cNvPr>
            <p:cNvSpPr>
              <a:spLocks/>
            </p:cNvSpPr>
            <p:nvPr/>
          </p:nvSpPr>
          <p:spPr bwMode="auto">
            <a:xfrm rot="2095860">
              <a:off x="261" y="9709"/>
              <a:ext cx="2448" cy="1240"/>
            </a:xfrm>
            <a:custGeom>
              <a:avLst/>
              <a:gdLst>
                <a:gd name="T0" fmla="*/ 0 w 2955"/>
                <a:gd name="T1" fmla="*/ 2 h 1497"/>
                <a:gd name="T2" fmla="*/ 256 w 2955"/>
                <a:gd name="T3" fmla="*/ 0 h 1497"/>
                <a:gd name="T4" fmla="*/ 128 w 2955"/>
                <a:gd name="T5" fmla="*/ 130 h 1497"/>
                <a:gd name="T6" fmla="*/ 0 w 2955"/>
                <a:gd name="T7" fmla="*/ 2 h 14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55"/>
                <a:gd name="T13" fmla="*/ 0 h 1497"/>
                <a:gd name="T14" fmla="*/ 2955 w 2955"/>
                <a:gd name="T15" fmla="*/ 1497 h 14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55" h="1497">
                  <a:moveTo>
                    <a:pt x="0" y="6"/>
                  </a:moveTo>
                  <a:lnTo>
                    <a:pt x="2955" y="0"/>
                  </a:lnTo>
                  <a:lnTo>
                    <a:pt x="1479" y="149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6874" name="Freeform 10">
              <a:extLst>
                <a:ext uri="{FF2B5EF4-FFF2-40B4-BE49-F238E27FC236}">
                  <a16:creationId xmlns:a16="http://schemas.microsoft.com/office/drawing/2014/main" id="{C4161DE5-3B35-4A6F-B746-C0D40E599532}"/>
                </a:ext>
              </a:extLst>
            </p:cNvPr>
            <p:cNvSpPr>
              <a:spLocks/>
            </p:cNvSpPr>
            <p:nvPr/>
          </p:nvSpPr>
          <p:spPr bwMode="auto">
            <a:xfrm rot="-8113883">
              <a:off x="1177" y="8598"/>
              <a:ext cx="2448" cy="1240"/>
            </a:xfrm>
            <a:custGeom>
              <a:avLst/>
              <a:gdLst>
                <a:gd name="T0" fmla="*/ 0 w 2955"/>
                <a:gd name="T1" fmla="*/ 2 h 1497"/>
                <a:gd name="T2" fmla="*/ 256 w 2955"/>
                <a:gd name="T3" fmla="*/ 0 h 1497"/>
                <a:gd name="T4" fmla="*/ 128 w 2955"/>
                <a:gd name="T5" fmla="*/ 130 h 1497"/>
                <a:gd name="T6" fmla="*/ 0 w 2955"/>
                <a:gd name="T7" fmla="*/ 2 h 14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55"/>
                <a:gd name="T13" fmla="*/ 0 h 1497"/>
                <a:gd name="T14" fmla="*/ 2955 w 2955"/>
                <a:gd name="T15" fmla="*/ 1497 h 14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55" h="1497">
                  <a:moveTo>
                    <a:pt x="0" y="6"/>
                  </a:moveTo>
                  <a:lnTo>
                    <a:pt x="2955" y="0"/>
                  </a:lnTo>
                  <a:lnTo>
                    <a:pt x="1479" y="149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33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6875" name="Freeform 11">
              <a:extLst>
                <a:ext uri="{FF2B5EF4-FFF2-40B4-BE49-F238E27FC236}">
                  <a16:creationId xmlns:a16="http://schemas.microsoft.com/office/drawing/2014/main" id="{481C9721-7182-4F8B-8883-2C111A9C2767}"/>
                </a:ext>
              </a:extLst>
            </p:cNvPr>
            <p:cNvSpPr>
              <a:spLocks/>
            </p:cNvSpPr>
            <p:nvPr/>
          </p:nvSpPr>
          <p:spPr bwMode="auto">
            <a:xfrm rot="1886136">
              <a:off x="2619" y="9869"/>
              <a:ext cx="2453" cy="2453"/>
            </a:xfrm>
            <a:custGeom>
              <a:avLst/>
              <a:gdLst>
                <a:gd name="T0" fmla="*/ 0 w 2961"/>
                <a:gd name="T1" fmla="*/ 129 h 2961"/>
                <a:gd name="T2" fmla="*/ 128 w 2961"/>
                <a:gd name="T3" fmla="*/ 0 h 2961"/>
                <a:gd name="T4" fmla="*/ 257 w 2961"/>
                <a:gd name="T5" fmla="*/ 128 h 2961"/>
                <a:gd name="T6" fmla="*/ 129 w 2961"/>
                <a:gd name="T7" fmla="*/ 257 h 2961"/>
                <a:gd name="T8" fmla="*/ 0 w 2961"/>
                <a:gd name="T9" fmla="*/ 129 h 2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1"/>
                <a:gd name="T16" fmla="*/ 0 h 2961"/>
                <a:gd name="T17" fmla="*/ 2961 w 2961"/>
                <a:gd name="T18" fmla="*/ 2961 h 2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1" h="2961">
                  <a:moveTo>
                    <a:pt x="0" y="1491"/>
                  </a:moveTo>
                  <a:lnTo>
                    <a:pt x="1476" y="0"/>
                  </a:lnTo>
                  <a:lnTo>
                    <a:pt x="2961" y="1488"/>
                  </a:lnTo>
                  <a:lnTo>
                    <a:pt x="1494" y="2961"/>
                  </a:lnTo>
                  <a:lnTo>
                    <a:pt x="0" y="1491"/>
                  </a:lnTo>
                  <a:close/>
                </a:path>
              </a:pathLst>
            </a:custGeom>
            <a:solidFill>
              <a:srgbClr val="CC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5D669F-1CDF-4DCC-A80F-DC878424D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3597676" cy="135636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Доп. задание</a:t>
            </a:r>
          </a:p>
        </p:txBody>
      </p:sp>
      <p:pic>
        <p:nvPicPr>
          <p:cNvPr id="4" name="Содержимое 3" descr="для танграма.jpg">
            <a:extLst>
              <a:ext uri="{FF2B5EF4-FFF2-40B4-BE49-F238E27FC236}">
                <a16:creationId xmlns:a16="http://schemas.microsoft.com/office/drawing/2014/main" id="{57B28AE6-5D8F-4E8C-B313-76E443A3615A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8" t="2166" r="50000" b="2235"/>
          <a:stretch/>
        </p:blipFill>
        <p:spPr>
          <a:xfrm>
            <a:off x="5308846" y="355107"/>
            <a:ext cx="5820792" cy="630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8471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8F5C147-B29F-425A-B00E-204DC5D87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Источники: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477D457-8BC1-4D6B-81BB-A813CB7BC4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https://ru.wikipedia.org/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https://yandex.ru/images/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https://www.sites.google.com/site/tch5464/eto-nado-znat/nagladnaa-geometria/tangram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5"/>
              </a:rPr>
              <a:t>https://infourok.ru/prezentaciya-po-vneurochnoy-deyatelnosti-tangram-klass-fgos-608299.html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8742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EAF818-1AD0-4A14-9FA5-7E325B7E1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856" y="236738"/>
            <a:ext cx="9875520" cy="1356360"/>
          </a:xfrm>
        </p:spPr>
        <p:txBody>
          <a:bodyPr/>
          <a:lstStyle/>
          <a:p>
            <a:pPr algn="ctr"/>
            <a:r>
              <a:rPr lang="ru-RU" dirty="0"/>
              <a:t>Немного истории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9C0F3771-609D-49A2-9B7A-73D1181F98D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5624" y="1373698"/>
            <a:ext cx="2450236" cy="297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1B8B759D-7E62-4063-96D1-2F1163E87F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67815" y="1373698"/>
            <a:ext cx="7173156" cy="470706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Наиболее распространенной версией появления игры "Танграм" является версия, созданная С. </a:t>
            </a:r>
            <a:r>
              <a:rPr lang="ru-RU" sz="1800" dirty="0" err="1">
                <a:solidFill>
                  <a:schemeClr val="tx1"/>
                </a:solidFill>
              </a:rPr>
              <a:t>Лойдом</a:t>
            </a:r>
            <a:r>
              <a:rPr lang="ru-RU" sz="1800" dirty="0">
                <a:solidFill>
                  <a:schemeClr val="tx1"/>
                </a:solidFill>
              </a:rPr>
              <a:t> и описанная им в книге "Восьмая книга Тана" (1903г.).</a:t>
            </a:r>
          </a:p>
          <a:p>
            <a:pPr marL="4572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“В записках покойного профессора </a:t>
            </a:r>
            <a:r>
              <a:rPr lang="ru-RU" sz="1800" dirty="0" err="1">
                <a:solidFill>
                  <a:schemeClr val="tx1"/>
                </a:solidFill>
              </a:rPr>
              <a:t>Челленора</a:t>
            </a:r>
            <a:r>
              <a:rPr lang="ru-RU" sz="1800" dirty="0">
                <a:solidFill>
                  <a:schemeClr val="tx1"/>
                </a:solidFill>
              </a:rPr>
              <a:t>, попавших в руки автора, — утверждал </a:t>
            </a:r>
            <a:r>
              <a:rPr lang="ru-RU" sz="1800" dirty="0" err="1">
                <a:solidFill>
                  <a:schemeClr val="tx1"/>
                </a:solidFill>
              </a:rPr>
              <a:t>Лойд</a:t>
            </a:r>
            <a:r>
              <a:rPr lang="ru-RU" sz="1800" dirty="0">
                <a:solidFill>
                  <a:schemeClr val="tx1"/>
                </a:solidFill>
              </a:rPr>
              <a:t>, — имеются сведения о том, что семь книг о </a:t>
            </a:r>
            <a:r>
              <a:rPr lang="ru-RU" sz="1800" dirty="0" err="1">
                <a:solidFill>
                  <a:schemeClr val="tx1"/>
                </a:solidFill>
              </a:rPr>
              <a:t>танграмах</a:t>
            </a:r>
            <a:r>
              <a:rPr lang="ru-RU" sz="1800" dirty="0">
                <a:solidFill>
                  <a:schemeClr val="tx1"/>
                </a:solidFill>
              </a:rPr>
              <a:t>, каждая из которых насчитывает ровно тысячу фигур, были составлены в Китае более 4000 лет назад. </a:t>
            </a:r>
          </a:p>
          <a:p>
            <a:pPr marL="4572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Согласно легенде </a:t>
            </a:r>
            <a:r>
              <a:rPr lang="ru-RU" sz="1800" dirty="0" err="1">
                <a:solidFill>
                  <a:schemeClr val="tx1"/>
                </a:solidFill>
              </a:rPr>
              <a:t>Лойда</a:t>
            </a:r>
            <a:r>
              <a:rPr lang="ru-RU" sz="1800" dirty="0">
                <a:solidFill>
                  <a:schemeClr val="tx1"/>
                </a:solidFill>
              </a:rPr>
              <a:t>, Тан был легендарным китайским мудрецом, которому его соотечественники поклонялись как божеству. Фигуры в своих семи книгах он расположил в соответствии с семью стадиями в эволюции Земли. Его </a:t>
            </a:r>
            <a:r>
              <a:rPr lang="ru-RU" sz="1800" dirty="0" err="1">
                <a:solidFill>
                  <a:schemeClr val="tx1"/>
                </a:solidFill>
              </a:rPr>
              <a:t>танграмы</a:t>
            </a:r>
            <a:r>
              <a:rPr lang="ru-RU" sz="1800" dirty="0">
                <a:solidFill>
                  <a:schemeClr val="tx1"/>
                </a:solidFill>
              </a:rPr>
              <a:t> начинаются с символических изображений хаоса и принципа “</a:t>
            </a:r>
            <a:r>
              <a:rPr lang="ru-RU" sz="1800" dirty="0" err="1">
                <a:solidFill>
                  <a:schemeClr val="tx1"/>
                </a:solidFill>
              </a:rPr>
              <a:t>инь</a:t>
            </a:r>
            <a:r>
              <a:rPr lang="ru-RU" sz="1800" dirty="0">
                <a:solidFill>
                  <a:schemeClr val="tx1"/>
                </a:solidFill>
              </a:rPr>
              <a:t> и </a:t>
            </a:r>
            <a:r>
              <a:rPr lang="ru-RU" sz="1800" dirty="0" err="1">
                <a:solidFill>
                  <a:schemeClr val="tx1"/>
                </a:solidFill>
              </a:rPr>
              <a:t>ян</a:t>
            </a:r>
            <a:r>
              <a:rPr lang="ru-RU" sz="1800" dirty="0">
                <a:solidFill>
                  <a:schemeClr val="tx1"/>
                </a:solidFill>
              </a:rPr>
              <a:t>”. Затем следуют простейшие формы жизни, по мере продвижения по древу эволюции появляются фигуры рыб, птиц, животных и человека. По пути в различных местах попадаются изображения того, что создано человеком: орудию труда, мебель, одежда и архитектурные сооружения.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28C373-68ED-46A7-A7D3-29EAEADEB9A8}"/>
              </a:ext>
            </a:extLst>
          </p:cNvPr>
          <p:cNvSpPr txBox="1"/>
          <p:nvPr/>
        </p:nvSpPr>
        <p:spPr>
          <a:xfrm>
            <a:off x="1216242" y="4350058"/>
            <a:ext cx="27310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err="1"/>
              <a:t>Сэмюэль</a:t>
            </a:r>
            <a:r>
              <a:rPr lang="ru-RU" sz="1600" i="1" dirty="0"/>
              <a:t> (Сэм) </a:t>
            </a:r>
            <a:r>
              <a:rPr lang="ru-RU" sz="1600" b="1" i="1" dirty="0" err="1"/>
              <a:t>Лойд</a:t>
            </a:r>
            <a:r>
              <a:rPr lang="ru-RU" sz="1600" i="1" dirty="0"/>
              <a:t> (англ. </a:t>
            </a:r>
            <a:r>
              <a:rPr lang="ru-RU" sz="1600" i="1" dirty="0" err="1"/>
              <a:t>Samuel</a:t>
            </a:r>
            <a:r>
              <a:rPr lang="ru-RU" sz="1600" i="1" dirty="0"/>
              <a:t> </a:t>
            </a:r>
            <a:r>
              <a:rPr lang="ru-RU" sz="1600" i="1" dirty="0" err="1"/>
              <a:t>Loyd</a:t>
            </a:r>
            <a:r>
              <a:rPr lang="ru-RU" sz="1600" i="1" dirty="0"/>
              <a:t>, 31 января 1841)  — американский шахматист, шахматный композитор и автор головоломок.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86854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1B97DFA-C3BE-4514-B2CF-BDBD7F65C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latin typeface="Cambria Math" panose="02040503050406030204" pitchFamily="18" charset="0"/>
                <a:ea typeface="Cambria Math" panose="02040503050406030204" pitchFamily="18" charset="0"/>
              </a:rPr>
              <a:t>ЛЕГЕНДА </a:t>
            </a:r>
            <a:r>
              <a:rPr lang="ru-RU" sz="540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750FF160-398E-492B-9557-7CEA3597C8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56264" y="2034985"/>
            <a:ext cx="4754880" cy="3085434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sz="2600" i="1" dirty="0">
                <a:solidFill>
                  <a:schemeClr val="tx1"/>
                </a:solidFill>
              </a:rPr>
              <a:t>Более 4000 тысяч лет назад у строителя из рук выпала фарфоровая плитка и разбилась на семь частей. Он в спешке, расстроенный, старался сложить ее, но каждый раз получал не квадрат. Это занятие оказалось настолько увлекательным, что впоследствии квадрат, составленный из семи геометрических фигур, назвали Доской Мудрости.</a:t>
            </a:r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7F077C4-3B4A-4C6C-9120-50F50E46093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792" y="2030990"/>
            <a:ext cx="4608823" cy="279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39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:a16="http://schemas.microsoft.com/office/drawing/2014/main" id="{ADE6AC93-494F-4521-9ECC-C3D59CB42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6097" y="1965325"/>
            <a:ext cx="5296395" cy="4115435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i="1" dirty="0">
                <a:solidFill>
                  <a:schemeClr val="tx1"/>
                </a:solidFill>
              </a:rPr>
              <a:t>Около 2,5-ой тысяч лет тому назад у немолодого императора Китая родился долгожданный сын и наследник. Шли годы. Мальчик рос здоровым и сообразительным не по годам, но не хотел учиться. Мальчик играл только игрушками, познания наук его не интересовали. Поэтому император позвал к себе трех мудрецов, которые были художником, математиком и философом. Император велел им придумать игру, играя в которую, наследник изучил начала математики, научился смотреть на мир пристальными глазами художника и стал бы терпеливым, как истинный философ, При этом понял, что зачастую сложные вещи состоят из простых вещей. Подумав некоторое время, три мудреца представили императору игру "Ши-Чао-</a:t>
            </a:r>
            <a:r>
              <a:rPr lang="ru-RU" i="1" dirty="0" err="1">
                <a:solidFill>
                  <a:schemeClr val="tx1"/>
                </a:solidFill>
              </a:rPr>
              <a:t>Тю</a:t>
            </a:r>
            <a:r>
              <a:rPr lang="ru-RU" i="1" dirty="0">
                <a:solidFill>
                  <a:schemeClr val="tx1"/>
                </a:solidFill>
              </a:rPr>
              <a:t>"- квадрат, разрезанный на семь частей.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Заголовок 3">
            <a:extLst>
              <a:ext uri="{FF2B5EF4-FFF2-40B4-BE49-F238E27FC236}">
                <a16:creationId xmlns:a16="http://schemas.microsoft.com/office/drawing/2014/main" id="{4FC872D2-09BE-41CC-8EA7-80A9B3C8C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838" cy="1355725"/>
          </a:xfrm>
        </p:spPr>
        <p:txBody>
          <a:bodyPr/>
          <a:lstStyle/>
          <a:p>
            <a:pPr algn="ctr"/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ЛЕГЕНДА </a:t>
            </a:r>
            <a:r>
              <a:rPr lang="ru-RU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13198685-1885-4642-A4FE-86392634F44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83" y="2041864"/>
            <a:ext cx="3378840" cy="346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012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81A0A93-B63B-4F7A-867E-378FB85B33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35917" y="884364"/>
            <a:ext cx="7539361" cy="1690752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</a:rPr>
              <a:t>Многие считают, что </a:t>
            </a:r>
            <a:r>
              <a:rPr lang="ru-RU" dirty="0" err="1">
                <a:solidFill>
                  <a:schemeClr val="tx1"/>
                </a:solidFill>
              </a:rPr>
              <a:t>танграм</a:t>
            </a:r>
            <a:r>
              <a:rPr lang="ru-RU" dirty="0">
                <a:solidFill>
                  <a:schemeClr val="tx1"/>
                </a:solidFill>
              </a:rPr>
              <a:t> появился во времена правления династии Мин от вида мебели</a:t>
            </a:r>
            <a:r>
              <a:rPr lang="ru-RU" i="1" dirty="0">
                <a:solidFill>
                  <a:schemeClr val="tx1"/>
                </a:solidFill>
              </a:rPr>
              <a:t> </a:t>
            </a:r>
            <a:r>
              <a:rPr lang="ru-RU" i="1" dirty="0" err="1">
                <a:solidFill>
                  <a:schemeClr val="tx1"/>
                </a:solidFill>
              </a:rPr>
              <a:t>яньцзиту</a:t>
            </a:r>
            <a:r>
              <a:rPr lang="ru-RU" dirty="0">
                <a:solidFill>
                  <a:schemeClr val="tx1"/>
                </a:solidFill>
              </a:rPr>
              <a:t>, которая зародилась в империи Сун, но первое упоминание о нём встречается в китайской книге 1813-го года во время правления императора </a:t>
            </a:r>
            <a:r>
              <a:rPr lang="ru-RU" dirty="0" err="1">
                <a:solidFill>
                  <a:schemeClr val="tx1"/>
                </a:solidFill>
              </a:rPr>
              <a:t>Цзяцина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E78AA1-0767-4680-9258-3FB86A35E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16722" y="3677575"/>
            <a:ext cx="6968994" cy="1690752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</a:rPr>
              <a:t>Появление на западе относят к началу XIX века, когда в 1802 году китайцы подарили сыну американского судовладельца  </a:t>
            </a:r>
            <a:r>
              <a:rPr lang="ru-RU" dirty="0" err="1">
                <a:solidFill>
                  <a:schemeClr val="tx1"/>
                </a:solidFill>
              </a:rPr>
              <a:t>танграм</a:t>
            </a:r>
            <a:r>
              <a:rPr lang="ru-RU" dirty="0">
                <a:solidFill>
                  <a:schemeClr val="tx1"/>
                </a:solidFill>
              </a:rPr>
              <a:t> из слоновой кости в шелком футляре.</a:t>
            </a:r>
          </a:p>
          <a:p>
            <a:endParaRPr lang="ru-RU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F032D6C-8388-4C9F-BBB5-32821A2E2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490" y="77724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9439602C-ADE1-4101-B3DA-50EE8C7E1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043" y="3429000"/>
            <a:ext cx="3147235" cy="209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236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F6FF1592-8CCA-4625-9BF6-6C0ABCA36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Правила игры: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F0EEE7C-9D97-4B04-BBBC-A1E34645D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В каждую собранную фигуру должны входить все семь элементов.</a:t>
            </a:r>
          </a:p>
          <a:p>
            <a:r>
              <a:rPr lang="ru-RU" dirty="0">
                <a:solidFill>
                  <a:schemeClr val="tx1"/>
                </a:solidFill>
              </a:rPr>
              <a:t>При составлении фигур элементы не должны налегать друг на друга.</a:t>
            </a:r>
          </a:p>
          <a:p>
            <a:r>
              <a:rPr lang="ru-RU" dirty="0">
                <a:solidFill>
                  <a:schemeClr val="tx1"/>
                </a:solidFill>
              </a:rPr>
              <a:t>Элементы фигур должны примыкать один к другому.</a:t>
            </a:r>
          </a:p>
          <a:p>
            <a:r>
              <a:rPr lang="ru-RU" dirty="0">
                <a:solidFill>
                  <a:schemeClr val="tx1"/>
                </a:solidFill>
              </a:rPr>
              <a:t>Начинать нужно с того, чтобы найти место самого большого треугольника.</a:t>
            </a:r>
          </a:p>
          <a:p>
            <a:r>
              <a:rPr lang="ru-RU" dirty="0">
                <a:solidFill>
                  <a:schemeClr val="tx1"/>
                </a:solidFill>
              </a:rPr>
              <a:t>В результате игры получается плоскостное силуэтное изображение. Оно условно, схематично, но образ легко угадывается по основным характерным признакам предмета: его строению, пропорциональному соотношению частей и форме.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5930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>
            <a:extLst>
              <a:ext uri="{FF2B5EF4-FFF2-40B4-BE49-F238E27FC236}">
                <a16:creationId xmlns:a16="http://schemas.microsoft.com/office/drawing/2014/main" id="{6E196CCD-6B0A-45A8-B542-74E2A029029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579120" y="1864944"/>
            <a:ext cx="53848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800" dirty="0">
                <a:solidFill>
                  <a:schemeClr val="tx1"/>
                </a:solidFill>
              </a:rPr>
              <a:t>Приготовьте квадратный лист бумаги, карандаш, линейку и ножницы.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>
                <a:solidFill>
                  <a:schemeClr val="tx1"/>
                </a:solidFill>
              </a:rPr>
              <a:t>Разделите квадрат на 7 частей, как это показано на рисунке.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>
                <a:solidFill>
                  <a:schemeClr val="tx1"/>
                </a:solidFill>
              </a:rPr>
              <a:t>Аккуратно вырежьте ножницами каждую часть головоломки.</a:t>
            </a:r>
          </a:p>
          <a:p>
            <a:pPr eaLnBrk="1" hangingPunct="1">
              <a:lnSpc>
                <a:spcPct val="90000"/>
              </a:lnSpc>
            </a:pPr>
            <a:endParaRPr lang="ru-RU" altLang="ru-RU" sz="2800" dirty="0">
              <a:solidFill>
                <a:srgbClr val="3333CC"/>
              </a:solidFill>
            </a:endParaRPr>
          </a:p>
        </p:txBody>
      </p:sp>
      <p:grpSp>
        <p:nvGrpSpPr>
          <p:cNvPr id="2" name="Group 7">
            <a:extLst>
              <a:ext uri="{FF2B5EF4-FFF2-40B4-BE49-F238E27FC236}">
                <a16:creationId xmlns:a16="http://schemas.microsoft.com/office/drawing/2014/main" id="{294E5AE8-4A11-45C5-9019-725899E9228F}"/>
              </a:ext>
            </a:extLst>
          </p:cNvPr>
          <p:cNvGrpSpPr>
            <a:grpSpLocks/>
          </p:cNvGrpSpPr>
          <p:nvPr/>
        </p:nvGrpSpPr>
        <p:grpSpPr bwMode="auto">
          <a:xfrm>
            <a:off x="6240464" y="1989138"/>
            <a:ext cx="3779837" cy="3778250"/>
            <a:chOff x="2601" y="2574"/>
            <a:chExt cx="5951" cy="5951"/>
          </a:xfrm>
        </p:grpSpPr>
        <p:grpSp>
          <p:nvGrpSpPr>
            <p:cNvPr id="24589" name="Group 8">
              <a:extLst>
                <a:ext uri="{FF2B5EF4-FFF2-40B4-BE49-F238E27FC236}">
                  <a16:creationId xmlns:a16="http://schemas.microsoft.com/office/drawing/2014/main" id="{7A4CF180-7E90-451A-93E4-A04F06818E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01" y="2574"/>
              <a:ext cx="5951" cy="5951"/>
              <a:chOff x="2601" y="2574"/>
              <a:chExt cx="5951" cy="5951"/>
            </a:xfrm>
          </p:grpSpPr>
          <p:grpSp>
            <p:nvGrpSpPr>
              <p:cNvPr id="24591" name="Group 9">
                <a:extLst>
                  <a:ext uri="{FF2B5EF4-FFF2-40B4-BE49-F238E27FC236}">
                    <a16:creationId xmlns:a16="http://schemas.microsoft.com/office/drawing/2014/main" id="{B5E9AFF9-2DF4-4611-8B52-E105E8D236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01" y="2574"/>
                <a:ext cx="5951" cy="5951"/>
                <a:chOff x="4041" y="1494"/>
                <a:chExt cx="5951" cy="5951"/>
              </a:xfrm>
            </p:grpSpPr>
            <p:grpSp>
              <p:nvGrpSpPr>
                <p:cNvPr id="24594" name="Group 10">
                  <a:extLst>
                    <a:ext uri="{FF2B5EF4-FFF2-40B4-BE49-F238E27FC236}">
                      <a16:creationId xmlns:a16="http://schemas.microsoft.com/office/drawing/2014/main" id="{A86DBE4E-499B-4C3C-B762-0C2FA0364C6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41" y="1494"/>
                  <a:ext cx="5944" cy="2966"/>
                  <a:chOff x="801" y="414"/>
                  <a:chExt cx="5944" cy="2966"/>
                </a:xfrm>
              </p:grpSpPr>
              <p:sp>
                <p:nvSpPr>
                  <p:cNvPr id="24597" name="Freeform 11">
                    <a:extLst>
                      <a:ext uri="{FF2B5EF4-FFF2-40B4-BE49-F238E27FC236}">
                        <a16:creationId xmlns:a16="http://schemas.microsoft.com/office/drawing/2014/main" id="{49981593-9793-49AA-8FCE-C04F18B531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01" y="414"/>
                    <a:ext cx="2966" cy="2966"/>
                  </a:xfrm>
                  <a:custGeom>
                    <a:avLst/>
                    <a:gdLst>
                      <a:gd name="T0" fmla="*/ 0 w 2966"/>
                      <a:gd name="T1" fmla="*/ 7 h 2966"/>
                      <a:gd name="T2" fmla="*/ 2966 w 2966"/>
                      <a:gd name="T3" fmla="*/ 0 h 2966"/>
                      <a:gd name="T4" fmla="*/ 9 w 2966"/>
                      <a:gd name="T5" fmla="*/ 2966 h 2966"/>
                      <a:gd name="T6" fmla="*/ 0 w 2966"/>
                      <a:gd name="T7" fmla="*/ 7 h 296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966"/>
                      <a:gd name="T13" fmla="*/ 0 h 2966"/>
                      <a:gd name="T14" fmla="*/ 2966 w 2966"/>
                      <a:gd name="T15" fmla="*/ 2966 h 296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966" h="2966">
                        <a:moveTo>
                          <a:pt x="0" y="7"/>
                        </a:moveTo>
                        <a:lnTo>
                          <a:pt x="2966" y="0"/>
                        </a:lnTo>
                        <a:lnTo>
                          <a:pt x="9" y="2966"/>
                        </a:lnTo>
                        <a:lnTo>
                          <a:pt x="0" y="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chemeClr val="bg2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24598" name="Freeform 12">
                    <a:extLst>
                      <a:ext uri="{FF2B5EF4-FFF2-40B4-BE49-F238E27FC236}">
                        <a16:creationId xmlns:a16="http://schemas.microsoft.com/office/drawing/2014/main" id="{6B93B488-B833-4816-A82D-794FF08CED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05" y="414"/>
                    <a:ext cx="4440" cy="1481"/>
                  </a:xfrm>
                  <a:custGeom>
                    <a:avLst/>
                    <a:gdLst>
                      <a:gd name="T0" fmla="*/ 1466 w 4440"/>
                      <a:gd name="T1" fmla="*/ 0 h 1481"/>
                      <a:gd name="T2" fmla="*/ 4440 w 4440"/>
                      <a:gd name="T3" fmla="*/ 6 h 1481"/>
                      <a:gd name="T4" fmla="*/ 2960 w 4440"/>
                      <a:gd name="T5" fmla="*/ 1471 h 1481"/>
                      <a:gd name="T6" fmla="*/ 0 w 4440"/>
                      <a:gd name="T7" fmla="*/ 1481 h 1481"/>
                      <a:gd name="T8" fmla="*/ 1466 w 4440"/>
                      <a:gd name="T9" fmla="*/ 0 h 148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440"/>
                      <a:gd name="T16" fmla="*/ 0 h 1481"/>
                      <a:gd name="T17" fmla="*/ 4440 w 4440"/>
                      <a:gd name="T18" fmla="*/ 1481 h 148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440" h="1481">
                        <a:moveTo>
                          <a:pt x="1466" y="0"/>
                        </a:moveTo>
                        <a:lnTo>
                          <a:pt x="4440" y="6"/>
                        </a:lnTo>
                        <a:lnTo>
                          <a:pt x="2960" y="1471"/>
                        </a:lnTo>
                        <a:lnTo>
                          <a:pt x="0" y="1481"/>
                        </a:lnTo>
                        <a:lnTo>
                          <a:pt x="1466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chemeClr val="bg2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</p:grpSp>
            <p:sp>
              <p:nvSpPr>
                <p:cNvPr id="24595" name="Freeform 13">
                  <a:extLst>
                    <a:ext uri="{FF2B5EF4-FFF2-40B4-BE49-F238E27FC236}">
                      <a16:creationId xmlns:a16="http://schemas.microsoft.com/office/drawing/2014/main" id="{0FAF73DD-6BAC-4209-90CF-FBBAA43560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5519" y="2984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24596" name="Freeform 14">
                  <a:extLst>
                    <a:ext uri="{FF2B5EF4-FFF2-40B4-BE49-F238E27FC236}">
                      <a16:creationId xmlns:a16="http://schemas.microsoft.com/office/drawing/2014/main" id="{D021678C-D8D7-44EF-B2CA-AA2CBE770F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1" y="1502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sp>
            <p:nvSpPr>
              <p:cNvPr id="24592" name="Freeform 15">
                <a:extLst>
                  <a:ext uri="{FF2B5EF4-FFF2-40B4-BE49-F238E27FC236}">
                    <a16:creationId xmlns:a16="http://schemas.microsoft.com/office/drawing/2014/main" id="{154A8CCC-04B5-4F48-9E88-406EA56D8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" y="4050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24593" name="Freeform 16">
                <a:extLst>
                  <a:ext uri="{FF2B5EF4-FFF2-40B4-BE49-F238E27FC236}">
                    <a16:creationId xmlns:a16="http://schemas.microsoft.com/office/drawing/2014/main" id="{763B0328-6578-47CA-8F4C-09D463451832}"/>
                  </a:ext>
                </a:extLst>
              </p:cNvPr>
              <p:cNvSpPr>
                <a:spLocks/>
              </p:cNvSpPr>
              <p:nvPr/>
            </p:nvSpPr>
            <p:spPr bwMode="auto">
              <a:xfrm rot="-5400000">
                <a:off x="1880" y="6271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sp>
          <p:nvSpPr>
            <p:cNvPr id="24590" name="Freeform 17">
              <a:extLst>
                <a:ext uri="{FF2B5EF4-FFF2-40B4-BE49-F238E27FC236}">
                  <a16:creationId xmlns:a16="http://schemas.microsoft.com/office/drawing/2014/main" id="{94836A3C-B469-4164-A7DF-B7FF766A9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3" y="4056"/>
              <a:ext cx="2961" cy="2961"/>
            </a:xfrm>
            <a:custGeom>
              <a:avLst/>
              <a:gdLst>
                <a:gd name="T0" fmla="*/ 0 w 2961"/>
                <a:gd name="T1" fmla="*/ 1491 h 2961"/>
                <a:gd name="T2" fmla="*/ 1476 w 2961"/>
                <a:gd name="T3" fmla="*/ 0 h 2961"/>
                <a:gd name="T4" fmla="*/ 2961 w 2961"/>
                <a:gd name="T5" fmla="*/ 1488 h 2961"/>
                <a:gd name="T6" fmla="*/ 1494 w 2961"/>
                <a:gd name="T7" fmla="*/ 2961 h 2961"/>
                <a:gd name="T8" fmla="*/ 0 w 2961"/>
                <a:gd name="T9" fmla="*/ 1491 h 2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1"/>
                <a:gd name="T16" fmla="*/ 0 h 2961"/>
                <a:gd name="T17" fmla="*/ 2961 w 2961"/>
                <a:gd name="T18" fmla="*/ 2961 h 2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1" h="2961">
                  <a:moveTo>
                    <a:pt x="0" y="1491"/>
                  </a:moveTo>
                  <a:lnTo>
                    <a:pt x="1476" y="0"/>
                  </a:lnTo>
                  <a:lnTo>
                    <a:pt x="2961" y="1488"/>
                  </a:lnTo>
                  <a:lnTo>
                    <a:pt x="1494" y="2961"/>
                  </a:lnTo>
                  <a:lnTo>
                    <a:pt x="0" y="1491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30740" name="Line 20">
            <a:extLst>
              <a:ext uri="{FF2B5EF4-FFF2-40B4-BE49-F238E27FC236}">
                <a16:creationId xmlns:a16="http://schemas.microsoft.com/office/drawing/2014/main" id="{334B8815-6477-4D83-8C8F-CB5565E4730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40464" y="1989138"/>
            <a:ext cx="3743325" cy="3744912"/>
          </a:xfrm>
          <a:prstGeom prst="line">
            <a:avLst/>
          </a:prstGeom>
          <a:noFill/>
          <a:ln w="76200">
            <a:solidFill>
              <a:srgbClr val="99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42" name="Line 22">
            <a:extLst>
              <a:ext uri="{FF2B5EF4-FFF2-40B4-BE49-F238E27FC236}">
                <a16:creationId xmlns:a16="http://schemas.microsoft.com/office/drawing/2014/main" id="{401B5A0D-46B5-4765-90D7-F7E8438B584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40463" y="1989138"/>
            <a:ext cx="1871662" cy="1871662"/>
          </a:xfrm>
          <a:prstGeom prst="line">
            <a:avLst/>
          </a:prstGeom>
          <a:noFill/>
          <a:ln w="76200">
            <a:solidFill>
              <a:srgbClr val="99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50" name="Line 30">
            <a:extLst>
              <a:ext uri="{FF2B5EF4-FFF2-40B4-BE49-F238E27FC236}">
                <a16:creationId xmlns:a16="http://schemas.microsoft.com/office/drawing/2014/main" id="{E9BA3AC0-806B-4349-B7BD-903960ADE932}"/>
              </a:ext>
            </a:extLst>
          </p:cNvPr>
          <p:cNvSpPr>
            <a:spLocks noChangeShapeType="1"/>
          </p:cNvSpPr>
          <p:nvPr/>
        </p:nvSpPr>
        <p:spPr bwMode="auto">
          <a:xfrm>
            <a:off x="7175500" y="2924176"/>
            <a:ext cx="2808288" cy="2809875"/>
          </a:xfrm>
          <a:prstGeom prst="line">
            <a:avLst/>
          </a:prstGeom>
          <a:noFill/>
          <a:ln w="76200">
            <a:solidFill>
              <a:srgbClr val="99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51" name="Line 31">
            <a:extLst>
              <a:ext uri="{FF2B5EF4-FFF2-40B4-BE49-F238E27FC236}">
                <a16:creationId xmlns:a16="http://schemas.microsoft.com/office/drawing/2014/main" id="{78087EAD-16CE-42B0-A88B-8B6024C2447C}"/>
              </a:ext>
            </a:extLst>
          </p:cNvPr>
          <p:cNvSpPr>
            <a:spLocks noChangeShapeType="1"/>
          </p:cNvSpPr>
          <p:nvPr/>
        </p:nvSpPr>
        <p:spPr bwMode="auto">
          <a:xfrm>
            <a:off x="7175500" y="2924175"/>
            <a:ext cx="1873250" cy="0"/>
          </a:xfrm>
          <a:prstGeom prst="line">
            <a:avLst/>
          </a:prstGeom>
          <a:noFill/>
          <a:ln w="76200">
            <a:solidFill>
              <a:srgbClr val="99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52" name="Line 32">
            <a:extLst>
              <a:ext uri="{FF2B5EF4-FFF2-40B4-BE49-F238E27FC236}">
                <a16:creationId xmlns:a16="http://schemas.microsoft.com/office/drawing/2014/main" id="{89C2ABBD-4E7B-461E-BF00-C46B88EF66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464" y="3860801"/>
            <a:ext cx="935037" cy="936625"/>
          </a:xfrm>
          <a:prstGeom prst="line">
            <a:avLst/>
          </a:prstGeom>
          <a:noFill/>
          <a:ln w="76200">
            <a:solidFill>
              <a:srgbClr val="99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56" name="AutoShape 36">
            <a:extLst>
              <a:ext uri="{FF2B5EF4-FFF2-40B4-BE49-F238E27FC236}">
                <a16:creationId xmlns:a16="http://schemas.microsoft.com/office/drawing/2014/main" id="{D2D54248-1BA7-4874-A05E-AE7D2B5466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7663" y="1700213"/>
            <a:ext cx="254000" cy="254000"/>
          </a:xfrm>
          <a:prstGeom prst="flowChartMerge">
            <a:avLst/>
          </a:prstGeom>
          <a:solidFill>
            <a:srgbClr val="FF66FF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0757" name="AutoShape 37">
            <a:extLst>
              <a:ext uri="{FF2B5EF4-FFF2-40B4-BE49-F238E27FC236}">
                <a16:creationId xmlns:a16="http://schemas.microsoft.com/office/drawing/2014/main" id="{53459F14-E0E0-4564-826B-E3696ECA7A3D}"/>
              </a:ext>
            </a:extLst>
          </p:cNvPr>
          <p:cNvSpPr>
            <a:spLocks noChangeArrowheads="1"/>
          </p:cNvSpPr>
          <p:nvPr/>
        </p:nvSpPr>
        <p:spPr bwMode="auto">
          <a:xfrm rot="15897578">
            <a:off x="5950745" y="3717132"/>
            <a:ext cx="255587" cy="254000"/>
          </a:xfrm>
          <a:prstGeom prst="flowChartMerge">
            <a:avLst/>
          </a:prstGeom>
          <a:solidFill>
            <a:srgbClr val="FF66FF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8" name="Заголовок 4">
            <a:extLst>
              <a:ext uri="{FF2B5EF4-FFF2-40B4-BE49-F238E27FC236}">
                <a16:creationId xmlns:a16="http://schemas.microsoft.com/office/drawing/2014/main" id="{AB413B75-F528-4425-9FA5-0CB083684265}"/>
              </a:ext>
            </a:extLst>
          </p:cNvPr>
          <p:cNvSpPr txBox="1">
            <a:spLocks/>
          </p:cNvSpPr>
          <p:nvPr/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Изготовление головоломки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24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repeatCount="3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1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24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24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24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24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48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uiExpand="1" build="p"/>
      <p:bldP spid="30756" grpId="0" uiExpand="1" animBg="1"/>
      <p:bldP spid="30757" grpId="0" uiExpan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2F344C1D-B1B9-4EF4-88DA-5C71EE18F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Домашнее задание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58B6AA2-8F8C-44E5-97A5-54FD2FE5AA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1474" y="3158231"/>
            <a:ext cx="9652247" cy="881109"/>
          </a:xfrm>
        </p:spPr>
        <p:txBody>
          <a:bodyPr/>
          <a:lstStyle/>
          <a:p>
            <a:pPr marL="45720" indent="0">
              <a:buNone/>
            </a:pPr>
            <a:r>
              <a:rPr lang="ru-RU" altLang="ru-RU" dirty="0">
                <a:solidFill>
                  <a:schemeClr val="tx1"/>
                </a:solidFill>
              </a:rPr>
              <a:t>Ваша задача состоит в том, чтобы используя все семь частей, сложить фигурки, приведенные на далее идущих слайдах по порядку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404820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58</TotalTime>
  <Words>790</Words>
  <Application>Microsoft Office PowerPoint</Application>
  <PresentationFormat>Широкоэкранный</PresentationFormat>
  <Paragraphs>57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Cambria Math</vt:lpstr>
      <vt:lpstr>Corbel</vt:lpstr>
      <vt:lpstr>Monotype Corsiva</vt:lpstr>
      <vt:lpstr>Базис</vt:lpstr>
      <vt:lpstr>Танграм</vt:lpstr>
      <vt:lpstr>Презентация PowerPoint</vt:lpstr>
      <vt:lpstr>Немного истории</vt:lpstr>
      <vt:lpstr>ЛЕГЕНДА 1</vt:lpstr>
      <vt:lpstr>ЛЕГЕНДА 2</vt:lpstr>
      <vt:lpstr>Презентация PowerPoint</vt:lpstr>
      <vt:lpstr>Правила игры:</vt:lpstr>
      <vt:lpstr>Презентация PowerPoint</vt:lpstr>
      <vt:lpstr>Домашнее задание</vt:lpstr>
      <vt:lpstr>Составьте фигуру</vt:lpstr>
      <vt:lpstr>Фигура 1.</vt:lpstr>
      <vt:lpstr>Фигура 2.</vt:lpstr>
      <vt:lpstr>Фигура 3.</vt:lpstr>
      <vt:lpstr>Фигура 4.</vt:lpstr>
      <vt:lpstr>Фигура 5.</vt:lpstr>
      <vt:lpstr>Следующее задание</vt:lpstr>
      <vt:lpstr>Дополнительное задание для желающих</vt:lpstr>
      <vt:lpstr>Презентация PowerPoint</vt:lpstr>
      <vt:lpstr>Презентация PowerPoint</vt:lpstr>
      <vt:lpstr>Ответы</vt:lpstr>
      <vt:lpstr>Фигура 1.</vt:lpstr>
      <vt:lpstr>Фигура 2.</vt:lpstr>
      <vt:lpstr>Фигура 3.</vt:lpstr>
      <vt:lpstr>Фигура 4.</vt:lpstr>
      <vt:lpstr>Фигура 5.</vt:lpstr>
      <vt:lpstr>Доп. задание</vt:lpstr>
      <vt:lpstr>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Танграм</dc:title>
  <dc:creator>Анна Федорова</dc:creator>
  <cp:lastModifiedBy>Анна Федорова</cp:lastModifiedBy>
  <cp:revision>9</cp:revision>
  <dcterms:created xsi:type="dcterms:W3CDTF">2020-04-02T16:17:06Z</dcterms:created>
  <dcterms:modified xsi:type="dcterms:W3CDTF">2020-04-09T10:44:35Z</dcterms:modified>
</cp:coreProperties>
</file>