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83" r:id="rId5"/>
    <p:sldId id="259" r:id="rId6"/>
    <p:sldId id="284" r:id="rId7"/>
    <p:sldId id="260" r:id="rId8"/>
    <p:sldId id="266" r:id="rId9"/>
    <p:sldId id="261" r:id="rId10"/>
    <p:sldId id="262" r:id="rId11"/>
    <p:sldId id="263" r:id="rId12"/>
    <p:sldId id="264" r:id="rId13"/>
    <p:sldId id="265" r:id="rId14"/>
    <p:sldId id="267" r:id="rId15"/>
    <p:sldId id="268" r:id="rId16"/>
    <p:sldId id="269" r:id="rId17"/>
    <p:sldId id="281" r:id="rId18"/>
    <p:sldId id="282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5" r:id="rId30"/>
    <p:sldId id="280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3BD357F-08C9-4137-A07D-9002FE6585F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81C4911-E466-4B1B-8494-79BEE49BF0EA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436659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D357F-08C9-4137-A07D-9002FE6585F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4911-E466-4B1B-8494-79BEE49BF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87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D357F-08C9-4137-A07D-9002FE6585F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4911-E466-4B1B-8494-79BEE49BF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397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D357F-08C9-4137-A07D-9002FE6585F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4911-E466-4B1B-8494-79BEE49BF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385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BD357F-08C9-4137-A07D-9002FE6585F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1C4911-E466-4B1B-8494-79BEE49BF0E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9787918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D357F-08C9-4137-A07D-9002FE6585F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4911-E466-4B1B-8494-79BEE49BF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94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D357F-08C9-4137-A07D-9002FE6585F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4911-E466-4B1B-8494-79BEE49BF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703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D357F-08C9-4137-A07D-9002FE6585F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4911-E466-4B1B-8494-79BEE49BF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083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D357F-08C9-4137-A07D-9002FE6585F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4911-E466-4B1B-8494-79BEE49BF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239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BD357F-08C9-4137-A07D-9002FE6585F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1C4911-E466-4B1B-8494-79BEE49BF0E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28559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BD357F-08C9-4137-A07D-9002FE6585F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1C4911-E466-4B1B-8494-79BEE49BF0E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36637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D3BD357F-08C9-4137-A07D-9002FE6585F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81C4911-E466-4B1B-8494-79BEE49BF0E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22980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EEBEBD-A008-4834-B34A-E48F8F00C6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1"/>
            <a:ext cx="8825658" cy="2635928"/>
          </a:xfrm>
        </p:spPr>
        <p:txBody>
          <a:bodyPr/>
          <a:lstStyle/>
          <a:p>
            <a:pPr algn="ctr"/>
            <a:r>
              <a:rPr lang="ru-RU" dirty="0"/>
              <a:t>Сечения объемных фигур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6341C98-0AC9-468D-AC29-6D648D692A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23122" y="4083729"/>
            <a:ext cx="4134035" cy="1655762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/>
              <a:t>Автор презентации: </a:t>
            </a:r>
          </a:p>
          <a:p>
            <a:pPr algn="r"/>
            <a:r>
              <a:rPr lang="ru-RU" dirty="0"/>
              <a:t>Федорова А.Д. </a:t>
            </a:r>
          </a:p>
          <a:p>
            <a:pPr algn="r"/>
            <a:r>
              <a:rPr lang="ru-RU" dirty="0"/>
              <a:t>Педагог детского технопарка «Кванториум»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9380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637DB1-C40C-4722-841B-24ECF8955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577512"/>
            <a:ext cx="4800600" cy="742950"/>
          </a:xfrm>
        </p:spPr>
        <p:txBody>
          <a:bodyPr/>
          <a:lstStyle/>
          <a:p>
            <a:r>
              <a:rPr lang="ru-RU" dirty="0"/>
              <a:t>Сечение цилиндра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298EAA-5331-4292-BBFB-3CB914E957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2444" y="1495888"/>
            <a:ext cx="5322163" cy="51712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Цилиндр</a:t>
            </a:r>
            <a:r>
              <a:rPr lang="ru-RU" dirty="0"/>
              <a:t> – это тело вращения, полученное путем вращения прямоугольника вокруг одной из своих сторон. </a:t>
            </a:r>
          </a:p>
          <a:p>
            <a:pPr marL="0" indent="0">
              <a:buNone/>
            </a:pPr>
            <a:r>
              <a:rPr lang="ru-RU" dirty="0"/>
              <a:t>При </a:t>
            </a:r>
            <a:r>
              <a:rPr lang="ru-RU" b="1" dirty="0"/>
              <a:t>горизонтальном</a:t>
            </a:r>
            <a:r>
              <a:rPr lang="ru-RU" dirty="0"/>
              <a:t> сечении (сечение цилиндра плоскостью, параллельной основанию), в сечении получаем круг, равный основаниям цилиндра.</a:t>
            </a:r>
          </a:p>
          <a:p>
            <a:pPr marL="0" indent="0">
              <a:buNone/>
            </a:pPr>
            <a:r>
              <a:rPr lang="ru-RU" dirty="0"/>
              <a:t>При </a:t>
            </a:r>
            <a:r>
              <a:rPr lang="ru-RU" b="1" dirty="0"/>
              <a:t>вертикальном</a:t>
            </a:r>
            <a:r>
              <a:rPr lang="ru-RU" dirty="0"/>
              <a:t> сечении (осевое сечение цилиндра плоскостью, которая проходит через ось цилиндра), в сечении получаем прямоугольник.</a:t>
            </a:r>
          </a:p>
          <a:p>
            <a:pPr marL="0" indent="0">
              <a:buNone/>
            </a:pPr>
            <a:r>
              <a:rPr lang="ru-RU" dirty="0"/>
              <a:t>При </a:t>
            </a:r>
            <a:r>
              <a:rPr lang="ru-RU" b="1" dirty="0"/>
              <a:t>вертикальном</a:t>
            </a:r>
            <a:r>
              <a:rPr lang="ru-RU" dirty="0"/>
              <a:t> сечении цилиндра плоскостью, параллельной оси цилиндра (т.е. перпендикулярной основанию), также получается прямоугольник.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CE172B1-A1A4-4094-95B8-5323533D66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8054" y="328937"/>
            <a:ext cx="2194235" cy="28525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7A73819-FCE4-44CC-AC81-B59191D820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9182" y="2072802"/>
            <a:ext cx="2314853" cy="312780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4FF229-CDB1-4387-93E6-949CF13FFD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8054" y="3636705"/>
            <a:ext cx="2194235" cy="3127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256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1EDF90-EB2B-40B8-8D5E-00604BD33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8233" y="712433"/>
            <a:ext cx="3901736" cy="867792"/>
          </a:xfrm>
        </p:spPr>
        <p:txBody>
          <a:bodyPr/>
          <a:lstStyle/>
          <a:p>
            <a:r>
              <a:rPr lang="ru-RU" dirty="0"/>
              <a:t>Сечение шара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A58C38-0A7E-4216-8646-2D4DDC9E41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8233" y="1826581"/>
            <a:ext cx="5251142" cy="4647460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Шар</a:t>
            </a:r>
            <a:r>
              <a:rPr lang="ru-RU" dirty="0"/>
              <a:t> – это тело вращения, полученное путем вращения полукруга вокруг своего диаметра. </a:t>
            </a:r>
          </a:p>
          <a:p>
            <a:pPr marL="0" indent="0">
              <a:buNone/>
            </a:pPr>
            <a:r>
              <a:rPr lang="ru-RU" b="1" dirty="0"/>
              <a:t>Независимо </a:t>
            </a:r>
            <a:r>
              <a:rPr lang="ru-RU" dirty="0"/>
              <a:t>от того, какое сечение </a:t>
            </a:r>
            <a:r>
              <a:rPr lang="ru-RU" b="1" dirty="0"/>
              <a:t>горизонтальное или вертикальное</a:t>
            </a:r>
            <a:r>
              <a:rPr lang="ru-RU" dirty="0"/>
              <a:t>, все плоские сечения шара — круги. </a:t>
            </a:r>
          </a:p>
          <a:p>
            <a:pPr marL="0" indent="0">
              <a:buNone/>
            </a:pPr>
            <a:r>
              <a:rPr lang="ru-RU" dirty="0"/>
              <a:t>Наибольший круг лежит в сечении, проходящем через центр шара, и называется большим кругом. Его радиус равен радиусу шара. </a:t>
            </a:r>
          </a:p>
          <a:p>
            <a:pPr marL="0" indent="0">
              <a:buNone/>
            </a:pPr>
            <a:r>
              <a:rPr lang="ru-RU" dirty="0"/>
              <a:t>Чем дальше проходит секущая плоскость от центра сферы, тем меньше радиус сечения.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C3EDC5D-3588-4993-B5A0-05DF7A423A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6418" y="883328"/>
            <a:ext cx="4008222" cy="24271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8FD887-E6F4-4542-985B-7F5AB2C536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9546" y="3697938"/>
            <a:ext cx="2181965" cy="2209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4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0D61E9-F32E-422A-BE7D-3329E9D27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6603" y="600445"/>
            <a:ext cx="4141433" cy="761260"/>
          </a:xfrm>
        </p:spPr>
        <p:txBody>
          <a:bodyPr/>
          <a:lstStyle/>
          <a:p>
            <a:r>
              <a:rPr lang="ru-RU" dirty="0"/>
              <a:t>Сечение конуса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242094-BD88-4276-93C2-9E70F6A61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6603" y="1645697"/>
            <a:ext cx="5357674" cy="48516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Конус</a:t>
            </a:r>
            <a:r>
              <a:rPr lang="ru-RU" dirty="0"/>
              <a:t> – это тело вращения, полученное путем вращения прямоугольного треугольника вокруг одного из своих катетов. </a:t>
            </a:r>
          </a:p>
          <a:p>
            <a:pPr marL="0" indent="0">
              <a:buNone/>
            </a:pPr>
            <a:r>
              <a:rPr lang="ru-RU" b="1" dirty="0"/>
              <a:t>Вертикальное</a:t>
            </a:r>
            <a:r>
              <a:rPr lang="ru-RU" dirty="0"/>
              <a:t> сечение конуса плоскостью, проходящей через его вершину, представляет собой равнобедренный треугольник. </a:t>
            </a:r>
          </a:p>
          <a:p>
            <a:pPr marL="0" indent="0">
              <a:buNone/>
            </a:pPr>
            <a:r>
              <a:rPr lang="ru-RU" b="1" dirty="0"/>
              <a:t>Горизонтальное</a:t>
            </a:r>
            <a:r>
              <a:rPr lang="ru-RU" dirty="0"/>
              <a:t> сечение плоскостью, параллельной плоскости основания конуса, пересекает конус по кругу. Поэтому, если плоскость параллельна плоскости основания и не проходит через вершину конуса, то в сечении конической поверхности получается окружность.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7A8DAC3-1B48-496F-8E0D-60F93B2E0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5522" y="981075"/>
            <a:ext cx="2295525" cy="24479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EB5E198-2E8B-4B8A-B7D7-D47831DA2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5521" y="3806605"/>
            <a:ext cx="2295525" cy="221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664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0C3EB27-D621-4123-B266-3917F09AB3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385" y="2379887"/>
            <a:ext cx="8361229" cy="2098226"/>
          </a:xfrm>
        </p:spPr>
        <p:txBody>
          <a:bodyPr/>
          <a:lstStyle/>
          <a:p>
            <a:r>
              <a:rPr lang="ru-RU" dirty="0"/>
              <a:t>Сечение многогранников</a:t>
            </a:r>
          </a:p>
        </p:txBody>
      </p:sp>
    </p:spTree>
    <p:extLst>
      <p:ext uri="{BB962C8B-B14F-4D97-AF65-F5344CB8AC3E}">
        <p14:creationId xmlns:p14="http://schemas.microsoft.com/office/powerpoint/2010/main" val="11474632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691D98-5585-4267-AE73-7C93A28FB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6880" y="454980"/>
            <a:ext cx="5002567" cy="921058"/>
          </a:xfrm>
        </p:spPr>
        <p:txBody>
          <a:bodyPr/>
          <a:lstStyle/>
          <a:p>
            <a:r>
              <a:rPr lang="ru-RU" dirty="0"/>
              <a:t>Сечение пирамиды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9C0224-13FB-42EF-98C0-76A2DB9DB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6881" y="1638299"/>
            <a:ext cx="5002567" cy="48779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Пирамида</a:t>
            </a:r>
            <a:r>
              <a:rPr lang="ru-RU" dirty="0"/>
              <a:t> — многогранник, в основании которого лежит многоугольник, а боковые грани — треугольники, имеющие общую вершину. </a:t>
            </a:r>
          </a:p>
          <a:p>
            <a:pPr marL="0" indent="0">
              <a:buNone/>
            </a:pPr>
            <a:r>
              <a:rPr lang="ru-RU" dirty="0"/>
              <a:t>Сечения пирамиды, проходящие через ее вершину, представляют собой треугольники. Так же и при сечении пирамиды плоскость проходящей через диагональ пирамиды, получает треугольник. </a:t>
            </a:r>
          </a:p>
          <a:p>
            <a:pPr marL="0" indent="0">
              <a:buNone/>
            </a:pPr>
            <a:r>
              <a:rPr lang="ru-RU" dirty="0"/>
              <a:t>Если сечение плоскостью, параллельно основанию пирамиды, то в сечении, получаем многоугольник, аналогичный основанию, но меньшего размера.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68BB31C-0E51-4175-833C-CC8243424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5763" y="1016862"/>
            <a:ext cx="2740380" cy="250961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ADBC72-745B-468E-9758-F43B429D73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7653" y="2480805"/>
            <a:ext cx="2740379" cy="260697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D534E1-9306-4BCF-92DA-333798D24B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5764" y="4077255"/>
            <a:ext cx="2740379" cy="249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2267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E15DFE-ADA0-420B-A77F-93589F310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224161"/>
            <a:ext cx="4558683" cy="912181"/>
          </a:xfrm>
        </p:spPr>
        <p:txBody>
          <a:bodyPr/>
          <a:lstStyle/>
          <a:p>
            <a:r>
              <a:rPr lang="ru-RU" dirty="0"/>
              <a:t>Сечение призмы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773888-F4A6-4192-BD29-D2C77BFD8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994299"/>
            <a:ext cx="6307584" cy="57216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/>
              <a:t>Призма</a:t>
            </a:r>
            <a:r>
              <a:rPr lang="ru-RU" dirty="0"/>
              <a:t> — многогранник, две грани которого многоугольники, лежащие в параллельных плоскостях, а остальные грани — параллелограммы, имеющие общие стороны с этими многоугольниками. Призмы бывают прямыми и наклонными. </a:t>
            </a:r>
          </a:p>
          <a:p>
            <a:pPr marL="0" indent="0">
              <a:buNone/>
            </a:pPr>
            <a:r>
              <a:rPr lang="ru-RU" dirty="0"/>
              <a:t>У прямых призм все боковые грани — прямоугольники. Боковые ребра прямой призмы перпендикулярны к плоскостям её оснований.</a:t>
            </a:r>
          </a:p>
          <a:p>
            <a:pPr marL="0" indent="0">
              <a:buNone/>
            </a:pPr>
            <a:r>
              <a:rPr lang="ru-RU" dirty="0"/>
              <a:t>При сечении призмы плоскостью, параллельной основанию. В сечении образуется многоугольник, равный многоугольнику, лежащему в основании.</a:t>
            </a:r>
          </a:p>
          <a:p>
            <a:pPr marL="0" indent="0">
              <a:buNone/>
            </a:pPr>
            <a:r>
              <a:rPr lang="ru-RU" dirty="0"/>
              <a:t>В сечении призмы плоскостью, проходящей через два не соседних боковых ребра, образуется параллелограмм. Такое сечение называется диагональным сечением призмы. </a:t>
            </a:r>
          </a:p>
          <a:p>
            <a:pPr marL="0" indent="0">
              <a:buNone/>
            </a:pPr>
            <a:r>
              <a:rPr lang="ru-RU" dirty="0"/>
              <a:t>В сечении прямой призмы проходящей через две грани получается прямоугольник, в наклонной призме - параллелограмм 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9CFA7D-FAAD-4EB6-9666-F75C422073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8543" y="2659405"/>
            <a:ext cx="2275087" cy="2176453"/>
          </a:xfrm>
          <a:prstGeom prst="rect">
            <a:avLst/>
          </a:prstGeom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CF71A3D3-70FE-4F59-8C8B-2BB6E12058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61099" r="65016" b="8091"/>
          <a:stretch/>
        </p:blipFill>
        <p:spPr bwMode="auto">
          <a:xfrm>
            <a:off x="8060924" y="4974775"/>
            <a:ext cx="2183907" cy="188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0E23AD9A-E21A-4C80-B8E7-E86280DED0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14" t="57605" r="14434" b="5113"/>
          <a:stretch/>
        </p:blipFill>
        <p:spPr bwMode="auto">
          <a:xfrm>
            <a:off x="8060923" y="359096"/>
            <a:ext cx="2183907" cy="2161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78297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AED10F-9057-456C-9689-6F3C35AFF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414404"/>
            <a:ext cx="3679794" cy="805649"/>
          </a:xfrm>
        </p:spPr>
        <p:txBody>
          <a:bodyPr/>
          <a:lstStyle/>
          <a:p>
            <a:r>
              <a:rPr lang="ru-RU" dirty="0"/>
              <a:t>Сечение куба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A5A0E0-1C89-4656-AB87-6B55DCF6F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642370"/>
            <a:ext cx="5970233" cy="404821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Куб – правильный многогранник, каждая грань которого представляет собой квадрат. Все ребра куба равны. </a:t>
            </a:r>
          </a:p>
          <a:p>
            <a:pPr marL="0" indent="0">
              <a:buNone/>
            </a:pPr>
            <a:r>
              <a:rPr lang="ru-RU" dirty="0"/>
              <a:t>Если секущая плоскость проходит через диагональ основания куба, то в сечении получается квадрат.</a:t>
            </a:r>
          </a:p>
          <a:p>
            <a:pPr marL="0" indent="0">
              <a:buNone/>
            </a:pPr>
            <a:r>
              <a:rPr lang="ru-RU" dirty="0"/>
              <a:t>Если же секущая плоскость проходи параллельно диагональному сечению, то в сечении получается прямоугольник. </a:t>
            </a:r>
          </a:p>
          <a:p>
            <a:pPr marL="0" indent="0">
              <a:buNone/>
            </a:pPr>
            <a:r>
              <a:rPr lang="ru-RU" dirty="0"/>
              <a:t>Если секущая плоскость параллельна одной из сторон куба или его основанию, то в сечении получается квадрат, равному стороне куба.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573BB878-F0DC-4404-AEDB-7E887131E5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" t="-509" r="2467" b="26143"/>
          <a:stretch/>
        </p:blipFill>
        <p:spPr bwMode="auto">
          <a:xfrm>
            <a:off x="8087731" y="1500328"/>
            <a:ext cx="2574525" cy="229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4EE3E997-3243-4722-B857-1DF85F22E2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48" b="8479"/>
          <a:stretch/>
        </p:blipFill>
        <p:spPr bwMode="auto">
          <a:xfrm>
            <a:off x="6889421" y="4318356"/>
            <a:ext cx="5148699" cy="1794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6176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9A49279-638D-4C20-A82F-3C9BDFFFA5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385" y="1912939"/>
            <a:ext cx="8361229" cy="3032121"/>
          </a:xfrm>
        </p:spPr>
        <p:txBody>
          <a:bodyPr/>
          <a:lstStyle/>
          <a:p>
            <a:r>
              <a:rPr lang="ru-RU" dirty="0"/>
              <a:t>ПРИМЕНЕНИЕ ЗНАНИЙ ПО СТЕРЕОМЕТРИИ</a:t>
            </a:r>
          </a:p>
        </p:txBody>
      </p:sp>
    </p:spTree>
    <p:extLst>
      <p:ext uri="{BB962C8B-B14F-4D97-AF65-F5344CB8AC3E}">
        <p14:creationId xmlns:p14="http://schemas.microsoft.com/office/powerpoint/2010/main" val="739990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21FD99B-8431-4B84-9F0F-DEFD75040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332912"/>
            <a:ext cx="9597502" cy="224161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Изучая свойства геометрических фигур - воображаемых объектов, мы получаем представление о геометрических свойствах реальных предметов (их форме, взаимном расположении и т. д.) и можем использовать эти свойства в практической деятельности. В этом состоит практическое (прикладное) значение геометрии. Общие понятия и знания, приобретенные в процессе изучения стереометрии, сечение плоскостью геометрических тел и не только, активно применяются человеком.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BA0E25-C4BC-41B4-B63C-B471B3B77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145" y="2443348"/>
            <a:ext cx="6339541" cy="19599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A1BB43-C7E5-41B2-96B9-3EC320A05E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896" y="4936538"/>
            <a:ext cx="5829763" cy="16068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6B0D95-8063-4395-9822-0D5783F0A8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146" y="4516386"/>
            <a:ext cx="5106508" cy="20270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7DFB16F-79C6-42C6-9671-7038F30A37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5626" y="2443348"/>
            <a:ext cx="3348033" cy="236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0813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E5D41CC-EE11-4C92-9D30-F73D6E0F63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385" y="2318181"/>
            <a:ext cx="8361229" cy="2221637"/>
          </a:xfrm>
        </p:spPr>
        <p:txBody>
          <a:bodyPr/>
          <a:lstStyle/>
          <a:p>
            <a:r>
              <a:rPr lang="ru-RU" dirty="0"/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315556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2E3A3F-2F24-4F1D-A97A-BCCD785AD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226381"/>
            <a:ext cx="4724400" cy="874450"/>
          </a:xfrm>
        </p:spPr>
        <p:txBody>
          <a:bodyPr/>
          <a:lstStyle/>
          <a:p>
            <a:r>
              <a:rPr lang="ru-RU" dirty="0"/>
              <a:t>Немного истории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437389-C704-4F6D-B391-4F93949936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90691" y="1100830"/>
            <a:ext cx="6121442" cy="575716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Стереометрия, как и планиметрия, возникла и развивалась в связи с потребностями практической деятельности человека. О зарождении геометрии в древнем Египте около 2000 лет до н.э. древнегреческий ученый Геродот(V в. до н.э.) писал следующее: "</a:t>
            </a:r>
            <a:r>
              <a:rPr lang="ru-RU" dirty="0" err="1"/>
              <a:t>Сеозоострис</a:t>
            </a:r>
            <a:r>
              <a:rPr lang="ru-RU" dirty="0"/>
              <a:t>, египетский фараон, разделил землю, дав каждому египтянину, участок по жребию и взимал соответствующим образом налог с каждого участка. Случалось, что Нил заливал тот или иной участок, тогда пострадавший обращался к царю, а царь посылал землемеров, чтобы установить, на сколько уменьшился участок, и соответствующим образом уменьшить налог. Так возникла геометрия в Египте, а оттуда перешла в Грецию«.</a:t>
            </a:r>
          </a:p>
          <a:p>
            <a:pPr marL="0" indent="0">
              <a:buNone/>
            </a:pPr>
            <a:r>
              <a:rPr lang="ru-RU" dirty="0"/>
              <a:t>Одной из самых первых и самых известных школ была пифагорейская (VIV вв. до н. э.), названная так в честь своего основателя Пифагора. Для своих философских теорий пифагорейцы использовали правильные многогранники, формы которых придавали элементам первооснов бытия, а именно: огонь – тетраэдр, земля - гексаэдр (куб); воздух – октаэдр; вода – икосаэдр; вся Вселенная, по мнению древних, имела форму додекаэдра.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FD6AC50-642C-479E-A12B-F1EA0C3FB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286" y="394256"/>
            <a:ext cx="4162502" cy="282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473F1776-2FC6-487B-BE01-BD5E3FF76C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7" t="18771" r="1230"/>
          <a:stretch/>
        </p:blipFill>
        <p:spPr bwMode="auto">
          <a:xfrm>
            <a:off x="7483111" y="3497802"/>
            <a:ext cx="4573829" cy="320679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6361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7ADC47-081B-4FD1-B329-9205EB50A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357326"/>
            <a:ext cx="10409068" cy="779016"/>
          </a:xfrm>
        </p:spPr>
        <p:txBody>
          <a:bodyPr>
            <a:normAutofit fontScale="90000"/>
          </a:bodyPr>
          <a:lstStyle/>
          <a:p>
            <a:r>
              <a:rPr lang="ru-RU" dirty="0"/>
              <a:t>ПОЛУЧЕНИЕ ГЕОМЕТРИЧЕСКИХ ФИГУР ПУТЕМ СЕЧЕНИЯ ГЕОМЕТРИЧЕСКОГО ТЕЛА ПЛОСКОСТЬЮ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286089-6970-4E67-A0E8-EEFDCEFF11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081812"/>
            <a:ext cx="5993908" cy="50558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Изучив теоретические аспекты, мы теперь сами будем получать различные геометрические фигуры путем сечения тел плоскостью. </a:t>
            </a:r>
          </a:p>
          <a:p>
            <a:pPr marL="0" indent="0">
              <a:buNone/>
            </a:pPr>
            <a:r>
              <a:rPr lang="ru-RU" dirty="0"/>
              <a:t>Назовем нашу работу «вкусное сечение», так как в качестве геометрических тел используем продукты питания. </a:t>
            </a:r>
          </a:p>
          <a:p>
            <a:pPr marL="0" indent="0">
              <a:buNone/>
            </a:pPr>
            <a:r>
              <a:rPr lang="ru-RU" dirty="0"/>
              <a:t>Для выполнения работы нам потребуется: </a:t>
            </a:r>
          </a:p>
          <a:p>
            <a:pPr marL="0" indent="0">
              <a:buNone/>
            </a:pPr>
            <a:r>
              <a:rPr lang="ru-RU" dirty="0"/>
              <a:t>• доска разделочная – рабочая поверхность </a:t>
            </a:r>
          </a:p>
          <a:p>
            <a:pPr marL="0" indent="0">
              <a:buNone/>
            </a:pPr>
            <a:r>
              <a:rPr lang="ru-RU" dirty="0"/>
              <a:t>• нож – секущая плоскость </a:t>
            </a:r>
          </a:p>
          <a:p>
            <a:pPr marL="0" indent="0">
              <a:buNone/>
            </a:pPr>
            <a:r>
              <a:rPr lang="ru-RU" dirty="0"/>
              <a:t>• продукт питания – исследуемое геометрическое тело. 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9EA638B0-CC54-4E68-BAA4-1B276ECFC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508" y="2270464"/>
            <a:ext cx="4722920" cy="354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32181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853AFE-9DAE-4470-B88F-A11FFA283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701" y="363924"/>
            <a:ext cx="6973410" cy="716872"/>
          </a:xfrm>
        </p:spPr>
        <p:txBody>
          <a:bodyPr/>
          <a:lstStyle/>
          <a:p>
            <a:r>
              <a:rPr lang="ru-RU" dirty="0"/>
              <a:t>Апельсин, грейпфрут – шар.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38AC19-A4E6-4335-BAE2-4AE8A8F32B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599" y="1638299"/>
            <a:ext cx="4965403" cy="52197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При вертикальном сечении грейпфрута получим круги, причем самый большой получится при сечении через середину (центр) грейпфрута. Чем дальше от центра будем резать, тем меньше получатся круги.</a:t>
            </a:r>
          </a:p>
          <a:p>
            <a:pPr marL="0" indent="0">
              <a:buNone/>
            </a:pPr>
            <a:r>
              <a:rPr lang="ru-RU" dirty="0"/>
              <a:t>У апельсина используем вертикальное сечение плоскостью. В сечении тоже получим круги и больший пройдет через центр апельсина. Чем дальше от центра пройдет сечение, тем меньше получатся круги.</a:t>
            </a:r>
          </a:p>
          <a:p>
            <a:pPr marL="0" indent="0">
              <a:buNone/>
            </a:pPr>
            <a:r>
              <a:rPr lang="ru-RU" dirty="0"/>
              <a:t>Вывод: при вертикальном и горизонтальном сечении шара плоскостью, в сечении всегда получается круг.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31472E01-BCDF-4FAA-8D4B-339D01612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103" y="4048278"/>
            <a:ext cx="3668697" cy="2445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497B3D-4C77-4AEA-BA80-ACA1B2C911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715" t="-535" r="2736" b="535"/>
          <a:stretch/>
        </p:blipFill>
        <p:spPr>
          <a:xfrm>
            <a:off x="6337002" y="1638299"/>
            <a:ext cx="5663497" cy="204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2138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1F30C0-4666-4D45-BB41-D858E3105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255973"/>
            <a:ext cx="4807258" cy="796771"/>
          </a:xfrm>
        </p:spPr>
        <p:txBody>
          <a:bodyPr/>
          <a:lstStyle/>
          <a:p>
            <a:r>
              <a:rPr lang="ru-RU" dirty="0"/>
              <a:t>Огурец – цилиндр.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286C33-E6C8-4825-83AD-1E944CD686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600" y="1247311"/>
            <a:ext cx="4447786" cy="55085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Отрежем концы огурца, чтобы получить цилиндр.</a:t>
            </a:r>
          </a:p>
          <a:p>
            <a:pPr marL="0" indent="0">
              <a:buNone/>
            </a:pPr>
            <a:r>
              <a:rPr lang="ru-RU" dirty="0"/>
              <a:t>При вертикальном сечении огурца получим прямоугольник. Наибольший будет в результате сечения плоскостью, проходящей через середину (центр) огурца. Чем дальше от центра пройдет сечение, тем меньше получатся прямоугольники.</a:t>
            </a:r>
          </a:p>
          <a:p>
            <a:pPr marL="0" indent="0">
              <a:buNone/>
            </a:pPr>
            <a:r>
              <a:rPr lang="ru-RU" dirty="0"/>
              <a:t>При горизонтальном сечении получится круг. И в каком бы месте не проведем сечение плоскостью, всегда получатся круги одного и того же размера.</a:t>
            </a:r>
          </a:p>
          <a:p>
            <a:pPr marL="0" indent="0">
              <a:buNone/>
            </a:pPr>
            <a:r>
              <a:rPr lang="ru-RU" dirty="0"/>
              <a:t>Вывод: при вертикальном сечении цилиндра плоскостью получается геометрическая фигура – прямоугольник; при горизонтальном – круг.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085348-E474-4A7B-A8A4-E1C0FF10C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1986" y="1983789"/>
            <a:ext cx="6391645" cy="144521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B5990AA-B88E-4CCC-9022-D6601B6236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1986" y="4680381"/>
            <a:ext cx="6357615" cy="1445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170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08A6A7-5495-44BC-BA2C-0ABBDE07B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93829"/>
            <a:ext cx="4447786" cy="796771"/>
          </a:xfrm>
        </p:spPr>
        <p:txBody>
          <a:bodyPr/>
          <a:lstStyle/>
          <a:p>
            <a:r>
              <a:rPr lang="ru-RU" dirty="0"/>
              <a:t>Морковь – конус.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C8A408-FCBA-4749-B0C3-E2A3F2B81A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600" y="1012793"/>
            <a:ext cx="4447786" cy="58452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Отрежем верхушку моркови, чтобы получился конус.</a:t>
            </a:r>
          </a:p>
          <a:p>
            <a:pPr marL="0" indent="0">
              <a:buNone/>
            </a:pPr>
            <a:r>
              <a:rPr lang="ru-RU" dirty="0"/>
              <a:t>При вертикальном сечении моркови плоскостью, проходящей через вершину, получим треугольник. Но когда сечение пройдет не через вершину, получим параболу - фигуру ранее не всем нам известную! </a:t>
            </a:r>
          </a:p>
          <a:p>
            <a:pPr marL="0" indent="0">
              <a:buNone/>
            </a:pPr>
            <a:r>
              <a:rPr lang="ru-RU" dirty="0"/>
              <a:t>При горизонтальном сечении моркови получим круг, причем, чем дальше от основания пройдет сечение, тем меньше он получится.</a:t>
            </a:r>
          </a:p>
          <a:p>
            <a:pPr marL="0" indent="0">
              <a:buNone/>
            </a:pPr>
            <a:r>
              <a:rPr lang="ru-RU" dirty="0"/>
              <a:t>Вывод: при вертикальном сечении конуса плоскостью, в сечении получается треугольник или парабола; при горизонтальном – круг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868BBF-44B9-416A-B9BC-80D5B23EEB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3976" y="1799900"/>
            <a:ext cx="6290474" cy="136054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A673E33-F2D4-4231-96A4-64784FF049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9386" y="4215276"/>
            <a:ext cx="6175064" cy="149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2322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8A3B91A3-B7FA-4310-BD2E-76D1B8C41E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301657"/>
            <a:ext cx="9601200" cy="2136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/>
              <a:t>Общее свойство для всех тел вращения. </a:t>
            </a:r>
          </a:p>
          <a:p>
            <a:pPr marL="0" indent="0" algn="ctr">
              <a:buNone/>
            </a:pPr>
            <a:r>
              <a:rPr lang="ru-RU" sz="3200" dirty="0"/>
              <a:t>Если секущая плоскость перпендикулярна оси вращения (горизонтальное сечение), то в сечении тела вращения получается круг. 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1B1C843F-F1FF-4EFF-AE91-316C5C59D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59" y="2560005"/>
            <a:ext cx="3503720" cy="231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CF6F05FC-4FEE-4B98-AA02-66504D93B0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9956" y="4219448"/>
            <a:ext cx="3503720" cy="2336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>
            <a:extLst>
              <a:ext uri="{FF2B5EF4-FFF2-40B4-BE49-F238E27FC236}">
                <a16:creationId xmlns:a16="http://schemas.microsoft.com/office/drawing/2014/main" id="{AC4E5052-A7D3-4BF1-A586-659D64767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624" y="3168588"/>
            <a:ext cx="2943687" cy="29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256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D14DA-E5D3-45E3-B899-1E6FA7CF4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444253"/>
            <a:ext cx="6520649" cy="770138"/>
          </a:xfrm>
        </p:spPr>
        <p:txBody>
          <a:bodyPr/>
          <a:lstStyle/>
          <a:p>
            <a:r>
              <a:rPr lang="ru-RU" dirty="0"/>
              <a:t>Сыр, морковь - пирамида.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5CB39D-E1E2-4F77-A5B1-0828CC9CAF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435224"/>
            <a:ext cx="6059010" cy="540132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Пирамидку легче всего вырезать из сыра и моркови.</a:t>
            </a:r>
          </a:p>
          <a:p>
            <a:pPr marL="0" indent="0">
              <a:buNone/>
            </a:pPr>
            <a:r>
              <a:rPr lang="ru-RU" dirty="0"/>
              <a:t>При вертикальном сечении сыра плоскостью, проходящей через вершину, в сечении получим треугольник. Далее, смещая секущую плоскость от центра к краю, так же выйдет из под ножа в сечении треугольник.</a:t>
            </a:r>
          </a:p>
          <a:p>
            <a:pPr marL="0" indent="0">
              <a:buNone/>
            </a:pPr>
            <a:r>
              <a:rPr lang="ru-RU" dirty="0"/>
              <a:t>При горизонтальном сечении моркови получим в сечении геометрическую фигуру аналогичную фигуре лежащей в основании пирамиды. Чем ближе к вершине пройдет сечение, тем меньше будет размер фигуры.</a:t>
            </a:r>
          </a:p>
          <a:p>
            <a:pPr marL="0" indent="0">
              <a:buNone/>
            </a:pPr>
            <a:r>
              <a:rPr lang="ru-RU" dirty="0"/>
              <a:t>Вывод: при вертикальном сечении пирамиды плоскостью, в сечении получается геометрическая фигура – треугольник; при горизонтальном – многоугольник.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C7B812-03B1-4B8F-9ED8-073056647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0295" y="1507216"/>
            <a:ext cx="4381370" cy="152894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65D725-927D-4FF8-B038-880E6907E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4257" y="3642065"/>
            <a:ext cx="4437408" cy="1409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9010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EAE1EA-7873-4718-8BBB-5A6F739BD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511590"/>
            <a:ext cx="5206753" cy="742950"/>
          </a:xfrm>
        </p:spPr>
        <p:txBody>
          <a:bodyPr/>
          <a:lstStyle/>
          <a:p>
            <a:r>
              <a:rPr lang="ru-RU" dirty="0"/>
              <a:t>Картофель - призма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2BCDFF-DFE4-42ED-AF55-36C143ADA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611113"/>
            <a:ext cx="4807258" cy="499923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Из картофеля вырежем призму.</a:t>
            </a:r>
          </a:p>
          <a:p>
            <a:pPr marL="0" indent="0">
              <a:buNone/>
            </a:pPr>
            <a:r>
              <a:rPr lang="ru-RU" dirty="0"/>
              <a:t>При вертикальном сечении картофеля плоскостью проходящей и через две грани, и через два ребра в сечении получится геометрическая фигура - прямоугольник.</a:t>
            </a:r>
          </a:p>
          <a:p>
            <a:pPr marL="0" indent="0">
              <a:buNone/>
            </a:pPr>
            <a:r>
              <a:rPr lang="ru-RU" dirty="0"/>
              <a:t>При горизонтальном сечении картофеля плоскостью, в сечении будет фигура, аналогичная основанию.</a:t>
            </a:r>
          </a:p>
          <a:p>
            <a:pPr marL="0" indent="0">
              <a:buNone/>
            </a:pPr>
            <a:r>
              <a:rPr lang="ru-RU" dirty="0"/>
              <a:t>Вывод: при вертикальном сечении призмы плоскостью, в сечении получается геометрическая фигура – прямоугольник; при горизонтальном сечении – многоугольник.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DF18E8-C6D1-453C-8563-0301113E9A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0486" y="1727157"/>
            <a:ext cx="6314047" cy="13806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F869DF-A6C2-4F7F-97C1-FB9D44014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0486" y="4110731"/>
            <a:ext cx="6314047" cy="205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335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1D4D5-E693-4814-A45D-6DB7BC14A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23657"/>
            <a:ext cx="2570085" cy="690239"/>
          </a:xfrm>
        </p:spPr>
        <p:txBody>
          <a:bodyPr/>
          <a:lstStyle/>
          <a:p>
            <a:r>
              <a:rPr lang="ru-RU" dirty="0"/>
              <a:t>Хлеб - куб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47DF6E-29C9-46C5-92AD-34BE23DB5A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649027"/>
            <a:ext cx="5233386" cy="503807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Вырезаем из хлеба кубик.</a:t>
            </a:r>
          </a:p>
          <a:p>
            <a:pPr marL="0" indent="0">
              <a:buNone/>
            </a:pPr>
            <a:r>
              <a:rPr lang="ru-RU" dirty="0"/>
              <a:t>При вертикальном сечении хлеба плоскостью, проходящей через диагональ основания, в сечении получится квадрат. Далее смещая секущую плоскость в сторону параллельно диагонали, будет прямоугольник.</a:t>
            </a:r>
          </a:p>
          <a:p>
            <a:pPr marL="0" indent="0">
              <a:buNone/>
            </a:pPr>
            <a:r>
              <a:rPr lang="ru-RU" dirty="0"/>
              <a:t>При сечении хлеба плоскостью параллельно одной из сторон куба, в сечении получим квадрат, равный стороне куба.</a:t>
            </a:r>
          </a:p>
          <a:p>
            <a:pPr marL="0" indent="0">
              <a:buNone/>
            </a:pPr>
            <a:r>
              <a:rPr lang="ru-RU" dirty="0"/>
              <a:t>Вывод: при вертикальном сечении куба плоскостью, в сечении получается геометрическая фигура – квадрат и прямоугольник; при горизонтальном сечении – квадрат.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2471F34-9F1E-4443-8769-520FA2C7CD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3518" y="1779414"/>
            <a:ext cx="4413266" cy="14935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194961-EC87-463D-9F4A-741EEECFAF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986" y="4168066"/>
            <a:ext cx="5248967" cy="162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094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55B3888-CF9A-47EA-B427-262BB82ED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261892"/>
            <a:ext cx="9601200" cy="3581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/>
              <a:t>Общее свойство для всех многогранников. </a:t>
            </a:r>
          </a:p>
          <a:p>
            <a:pPr marL="0" indent="0" algn="ctr">
              <a:buNone/>
            </a:pPr>
            <a:r>
              <a:rPr lang="ru-RU" sz="3200" dirty="0"/>
              <a:t>Если секущая плоскость параллельна основанию геометрического тела (горизонтальное сечение), то в сечении тела получается фигура подобная фигуре лежащей в основании данного тела.</a:t>
            </a:r>
          </a:p>
        </p:txBody>
      </p:sp>
      <p:pic>
        <p:nvPicPr>
          <p:cNvPr id="11268" name="Picture 4">
            <a:extLst>
              <a:ext uri="{FF2B5EF4-FFF2-40B4-BE49-F238E27FC236}">
                <a16:creationId xmlns:a16="http://schemas.microsoft.com/office/drawing/2014/main" id="{E8798169-4175-4A13-82B0-038512F0A0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700" y="3578441"/>
            <a:ext cx="3768078" cy="211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>
            <a:extLst>
              <a:ext uri="{FF2B5EF4-FFF2-40B4-BE49-F238E27FC236}">
                <a16:creationId xmlns:a16="http://schemas.microsoft.com/office/drawing/2014/main" id="{2DAC63FD-D4A2-4653-8B74-6C96929942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6151" y="3293247"/>
            <a:ext cx="2689932" cy="268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1686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87BAA93-8B79-434A-9037-A8985F464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0023" y="2587841"/>
            <a:ext cx="8611340" cy="1096392"/>
          </a:xfrm>
        </p:spPr>
        <p:txBody>
          <a:bodyPr>
            <a:normAutofit/>
          </a:bodyPr>
          <a:lstStyle/>
          <a:p>
            <a:r>
              <a:rPr lang="ru-RU" sz="66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271489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C281B210-87EE-4717-8297-9119CD375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92474"/>
            <a:ext cx="6123111" cy="67655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Ученый древней Греции Евклид (III в. до н. э.) собрал, обработал и привел в стройную систему дошедший до него материал по стереометрии. К 300-м годам до н. э. геометрия становится самостоятельной математической наукой. </a:t>
            </a:r>
          </a:p>
          <a:p>
            <a:pPr marL="0" indent="0">
              <a:buNone/>
            </a:pPr>
            <a:r>
              <a:rPr lang="ru-RU" dirty="0"/>
              <a:t>Основы этой науки заложены были при разработке первых чертежей. Дошедшие до нас чертежи и рисунки Древней Руси говорят о том, что при их создании применялись методы близкие к геометрическим методам. Древние памятники инженерной графики свидетельствуют, что графическое искусство на Руси было на высоком уровне. </a:t>
            </a:r>
          </a:p>
          <a:p>
            <a:pPr marL="0" indent="0">
              <a:buNone/>
            </a:pPr>
            <a:r>
              <a:rPr lang="ru-RU" dirty="0"/>
              <a:t>Представление о пространственных геометрических фигурах дают окружающие нас предметы. А обращать внимание только на их форму и размеры, пренебрегая всеми остальными свойствами: цветом, массой и т. д. Например, апельсин, капля воды в невесомости дают представление о шаре; спичечный коробок и многие жилые дома имеют форму параллелепипеда; усыпальницы египетских фараонов построены в форме пирамиды.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60F652F-021E-467E-AB3C-9CCE22AAC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423" y="3956484"/>
            <a:ext cx="4877449" cy="208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B3D48640-E189-4582-BFF8-5ACBB90E15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715" y="630316"/>
            <a:ext cx="3367596" cy="252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8673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C13FEF-9877-461B-9085-82E2BBA34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Используемая литература: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DBFE04-EF20-40C3-90CB-6552039F83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dirty="0" err="1"/>
              <a:t>Е.В.Потоскуев</a:t>
            </a:r>
            <a:r>
              <a:rPr lang="ru-RU" dirty="0"/>
              <a:t> . Решение задач по стереометрии. Практикум. Подготовка к ЕГЭ, Издательство- Илекса, 2014г. – 108 стр.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Л.Н. </a:t>
            </a:r>
            <a:r>
              <a:rPr lang="ru-RU" dirty="0" err="1"/>
              <a:t>Бескин</a:t>
            </a:r>
            <a:r>
              <a:rPr lang="ru-RU" dirty="0"/>
              <a:t>. Стереометрия. Пособие для учителей средней школы. 2- издание, дополненное. Издательство - Просвещение, 1971г.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err="1"/>
              <a:t>А.П.Киселев</a:t>
            </a:r>
            <a:r>
              <a:rPr lang="ru-RU" dirty="0"/>
              <a:t>: Геометрия. Планиметрия. Стереометрия, Издательство </a:t>
            </a:r>
            <a:r>
              <a:rPr lang="ru-RU" dirty="0" err="1"/>
              <a:t>Физматлит</a:t>
            </a:r>
            <a:r>
              <a:rPr lang="ru-RU" dirty="0"/>
              <a:t>, 2013г. – 328 стр.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err="1"/>
              <a:t>А.Л.Вернер</a:t>
            </a:r>
            <a:r>
              <a:rPr lang="ru-RU" dirty="0"/>
              <a:t>, Стереометрия 7-9 класс, Издательство - Просвещение, 2016г.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Сечение геометрических тел плоскостью Математика. Реферативно-исследовательская работа. XII Городской конкурс реферативно-исследовательских и проектных работ учащихся 1-х – 8-х классов «Интеллектуалы XXI века» , Челябинск, 2017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Интернет ресурсы</a:t>
            </a:r>
          </a:p>
        </p:txBody>
      </p:sp>
    </p:spTree>
    <p:extLst>
      <p:ext uri="{BB962C8B-B14F-4D97-AF65-F5344CB8AC3E}">
        <p14:creationId xmlns:p14="http://schemas.microsoft.com/office/powerpoint/2010/main" val="3924233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CC5A045-4268-48DD-8CCF-D51945BDAC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385" y="1389157"/>
            <a:ext cx="8361229" cy="4079686"/>
          </a:xfrm>
        </p:spPr>
        <p:txBody>
          <a:bodyPr/>
          <a:lstStyle/>
          <a:p>
            <a:r>
              <a:rPr lang="ru-RU" dirty="0"/>
              <a:t>Понятие о сечениях геометрических тел плоскостью</a:t>
            </a:r>
          </a:p>
        </p:txBody>
      </p:sp>
    </p:spTree>
    <p:extLst>
      <p:ext uri="{BB962C8B-B14F-4D97-AF65-F5344CB8AC3E}">
        <p14:creationId xmlns:p14="http://schemas.microsoft.com/office/powerpoint/2010/main" val="1333915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0527D71-81E4-4875-80F6-5AD304AA03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5199" y="797326"/>
            <a:ext cx="6165542" cy="46979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Очень часто, чтобы правильно понять строение какой-либо сложно устроенной детали, необходимо узнать, как она выглядит внутри. Для этого инженеры, </a:t>
            </a:r>
            <a:r>
              <a:rPr lang="en-US" dirty="0"/>
              <a:t>web</a:t>
            </a:r>
            <a:r>
              <a:rPr lang="ru-RU" dirty="0"/>
              <a:t>-дизайнеры и пр. на чертежах изображают разнообразные </a:t>
            </a:r>
            <a:r>
              <a:rPr lang="ru-RU" b="1" i="1" dirty="0"/>
              <a:t>сечения</a:t>
            </a:r>
            <a:r>
              <a:rPr lang="ru-RU" dirty="0"/>
              <a:t> детали. Т.к. вы будущие инженеры, вам обязательно нужно знать, что это такое и как правильно создавать чертежи.</a:t>
            </a:r>
          </a:p>
          <a:p>
            <a:pPr marL="0" indent="0">
              <a:buNone/>
            </a:pPr>
            <a:r>
              <a:rPr lang="ru-RU" dirty="0"/>
              <a:t>На сечениях показано лишь то, что находится в самой секущей плоскости; что расположено за секущей плоскостью, не показывают.</a:t>
            </a:r>
          </a:p>
          <a:p>
            <a:pPr marL="0" indent="0">
              <a:buNone/>
            </a:pPr>
            <a:r>
              <a:rPr lang="ru-RU" dirty="0"/>
              <a:t>Фигуру сечения на чертеже выделяют </a:t>
            </a:r>
            <a:r>
              <a:rPr lang="ru-RU" b="1" dirty="0"/>
              <a:t>штриховкой</a:t>
            </a:r>
            <a:r>
              <a:rPr lang="ru-RU" dirty="0"/>
              <a:t>. Её наносят тонкими линиями. Наклонные параллельные линии штриховки проводят под углом 45 к линиям рамки чертежа.</a:t>
            </a:r>
          </a:p>
        </p:txBody>
      </p:sp>
      <p:pic>
        <p:nvPicPr>
          <p:cNvPr id="7" name="Picture 6" descr="5. 3 Сечения Cечением называется изобpажение фигуpы, получающейся пpи мысленном pассечении пpедмета секущей плоскостью.">
            <a:extLst>
              <a:ext uri="{FF2B5EF4-FFF2-40B4-BE49-F238E27FC236}">
                <a16:creationId xmlns:a16="http://schemas.microsoft.com/office/drawing/2014/main" id="{2DDEB7BB-652D-4800-8268-5A97EB23E2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62087" r="41359"/>
          <a:stretch/>
        </p:blipFill>
        <p:spPr bwMode="auto">
          <a:xfrm>
            <a:off x="7910004" y="4105785"/>
            <a:ext cx="4021584" cy="19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912EA9-0CB3-4F1C-BAF3-A6FB737E16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004" y="429313"/>
            <a:ext cx="4021584" cy="19605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AAA27B8-723B-4511-B7F3-5BD4D42A67CF}"/>
              </a:ext>
            </a:extLst>
          </p:cNvPr>
          <p:cNvSpPr txBox="1"/>
          <p:nvPr/>
        </p:nvSpPr>
        <p:spPr>
          <a:xfrm>
            <a:off x="7910004" y="2509146"/>
            <a:ext cx="4021584" cy="147732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«Сечение – изображение фигуры, получающееся при мысленном рассечении предмета одной или несколькими плоскостями»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3746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4F2ADC6-29AE-484F-865E-1F246F7F21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9965" y="1841918"/>
            <a:ext cx="9792070" cy="3174163"/>
          </a:xfrm>
        </p:spPr>
        <p:txBody>
          <a:bodyPr/>
          <a:lstStyle/>
          <a:p>
            <a:r>
              <a:rPr lang="ru-RU" dirty="0"/>
              <a:t>СЕЧЕНИЯ ПРОСТРАНСТВЕННЫХ ФИГУР</a:t>
            </a:r>
          </a:p>
        </p:txBody>
      </p:sp>
    </p:spTree>
    <p:extLst>
      <p:ext uri="{BB962C8B-B14F-4D97-AF65-F5344CB8AC3E}">
        <p14:creationId xmlns:p14="http://schemas.microsoft.com/office/powerpoint/2010/main" val="410645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F71EB21-0BAE-4B1F-B7E1-749E5DABCB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5988" y="656947"/>
            <a:ext cx="5943600" cy="53976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Для того чтобы сделать сечение, вводится </a:t>
            </a:r>
            <a:r>
              <a:rPr lang="ru-RU" b="1" dirty="0"/>
              <a:t>секущая плоскость</a:t>
            </a:r>
            <a:r>
              <a:rPr lang="ru-RU" dirty="0"/>
              <a:t> в том месте фигуры, где необходимо более полно выявить ее форму. Мысленно отбрасывается часть фигуры, расположенная между наблюдателем и секущей плоскостью. В зависимости от положения секущей плоскости относительно горизонтальной плоскости сечения можно разделить на: </a:t>
            </a:r>
          </a:p>
          <a:p>
            <a:pPr marL="0" indent="0">
              <a:buNone/>
            </a:pPr>
            <a:r>
              <a:rPr lang="ru-RU" dirty="0"/>
              <a:t>• </a:t>
            </a:r>
            <a:r>
              <a:rPr lang="ru-RU" b="1" dirty="0"/>
              <a:t>горизонтальные</a:t>
            </a:r>
            <a:r>
              <a:rPr lang="ru-RU" dirty="0"/>
              <a:t> — секущая плоскость параллельна горизонтальной плоскости проекций; </a:t>
            </a:r>
          </a:p>
          <a:p>
            <a:pPr marL="0" indent="0">
              <a:buNone/>
            </a:pPr>
            <a:r>
              <a:rPr lang="ru-RU" dirty="0"/>
              <a:t>• </a:t>
            </a:r>
            <a:r>
              <a:rPr lang="ru-RU" b="1" dirty="0"/>
              <a:t>вертикальные</a:t>
            </a:r>
            <a:r>
              <a:rPr lang="ru-RU" dirty="0"/>
              <a:t> – секущая плоскость перпендикулярна горизонтальной плоскости проекций. </a:t>
            </a:r>
          </a:p>
          <a:p>
            <a:pPr marL="0" indent="0">
              <a:buNone/>
            </a:pPr>
            <a:r>
              <a:rPr lang="ru-RU" dirty="0"/>
              <a:t>Рассмотрим сечения некоторых простых геометрических тел.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97140A07-6870-48C4-A73B-D892BAC51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652" y="285215"/>
            <a:ext cx="4191714" cy="314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Вертикальные разрезы Простой фронтальный разрез Простой профильный разрез ">
            <a:extLst>
              <a:ext uri="{FF2B5EF4-FFF2-40B4-BE49-F238E27FC236}">
                <a16:creationId xmlns:a16="http://schemas.microsoft.com/office/drawing/2014/main" id="{BF59CF96-3F52-467A-A3A3-CBA97FC162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652" y="3568824"/>
            <a:ext cx="4191715" cy="314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847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2DA32A1-7272-4DF9-B6D0-EBAA2FC7E6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385" y="2379887"/>
            <a:ext cx="8361229" cy="2098226"/>
          </a:xfrm>
        </p:spPr>
        <p:txBody>
          <a:bodyPr/>
          <a:lstStyle/>
          <a:p>
            <a:r>
              <a:rPr lang="ru-RU" dirty="0"/>
              <a:t>Сечение тел вращения</a:t>
            </a:r>
          </a:p>
        </p:txBody>
      </p:sp>
    </p:spTree>
    <p:extLst>
      <p:ext uri="{BB962C8B-B14F-4D97-AF65-F5344CB8AC3E}">
        <p14:creationId xmlns:p14="http://schemas.microsoft.com/office/powerpoint/2010/main" val="3722771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98B95EB-A4B2-4494-9A46-EA7BAB3287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380478"/>
            <a:ext cx="4887157" cy="4416640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Телом вращения </a:t>
            </a:r>
            <a:r>
              <a:rPr lang="ru-RU" dirty="0"/>
              <a:t>называется объемная фигура, полученная вращением плоской фигуры вокруг некоторой оси. </a:t>
            </a:r>
          </a:p>
          <a:p>
            <a:pPr marL="0" indent="0">
              <a:buNone/>
            </a:pPr>
            <a:r>
              <a:rPr lang="ru-RU" dirty="0"/>
              <a:t>Основные виды тел вращения: </a:t>
            </a:r>
            <a:r>
              <a:rPr lang="ru-RU" b="1" dirty="0"/>
              <a:t>шар, цилиндр, конус. </a:t>
            </a:r>
          </a:p>
          <a:p>
            <a:pPr marL="0" indent="0">
              <a:buNone/>
            </a:pPr>
            <a:r>
              <a:rPr lang="ru-RU" dirty="0"/>
              <a:t>Представьте себе вращающуюся дверь на входе в торговый центр. Можно условно считать, что это прямоугольник, который вращается вокруг одной из своих сторон. Часть пространства, которую он покрывает в процессе вращения, является цилиндром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2E61A703-D4CE-462D-A111-2F897FBDFB0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9316" y="2495373"/>
            <a:ext cx="229552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8" descr="конус для учебника">
            <a:extLst>
              <a:ext uri="{FF2B5EF4-FFF2-40B4-BE49-F238E27FC236}">
                <a16:creationId xmlns:a16="http://schemas.microsoft.com/office/drawing/2014/main" id="{D150E083-F33C-4921-852F-DCF80162642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748" y="4043978"/>
            <a:ext cx="2289175" cy="24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7" descr="шар для конкурса">
            <a:extLst>
              <a:ext uri="{FF2B5EF4-FFF2-40B4-BE49-F238E27FC236}">
                <a16:creationId xmlns:a16="http://schemas.microsoft.com/office/drawing/2014/main" id="{DC276892-9E97-4DA7-8EAB-D34C834A511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747" y="936594"/>
            <a:ext cx="22891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3757892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483</TotalTime>
  <Words>1942</Words>
  <Application>Microsoft Office PowerPoint</Application>
  <PresentationFormat>Широкоэкранный</PresentationFormat>
  <Paragraphs>105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Arial</vt:lpstr>
      <vt:lpstr>Franklin Gothic Book</vt:lpstr>
      <vt:lpstr>Уголки</vt:lpstr>
      <vt:lpstr>Сечения объемных фигур</vt:lpstr>
      <vt:lpstr>Немного истории</vt:lpstr>
      <vt:lpstr>Презентация PowerPoint</vt:lpstr>
      <vt:lpstr>Понятие о сечениях геометрических тел плоскостью</vt:lpstr>
      <vt:lpstr>Презентация PowerPoint</vt:lpstr>
      <vt:lpstr>СЕЧЕНИЯ ПРОСТРАНСТВЕННЫХ ФИГУР</vt:lpstr>
      <vt:lpstr>Презентация PowerPoint</vt:lpstr>
      <vt:lpstr>Сечение тел вращения</vt:lpstr>
      <vt:lpstr>Презентация PowerPoint</vt:lpstr>
      <vt:lpstr>Сечение цилиндра </vt:lpstr>
      <vt:lpstr>Сечение шара </vt:lpstr>
      <vt:lpstr>Сечение конуса</vt:lpstr>
      <vt:lpstr>Сечение многогранников</vt:lpstr>
      <vt:lpstr>Сечение пирамиды</vt:lpstr>
      <vt:lpstr>Сечение призмы</vt:lpstr>
      <vt:lpstr>Сечение куба</vt:lpstr>
      <vt:lpstr>ПРИМЕНЕНИЕ ЗНАНИЙ ПО СТЕРЕОМЕТРИИ</vt:lpstr>
      <vt:lpstr>Презентация PowerPoint</vt:lpstr>
      <vt:lpstr>Домашнее задание</vt:lpstr>
      <vt:lpstr>ПОЛУЧЕНИЕ ГЕОМЕТРИЧЕСКИХ ФИГУР ПУТЕМ СЕЧЕНИЯ ГЕОМЕТРИЧЕСКОГО ТЕЛА ПЛОСКОСТЬЮ</vt:lpstr>
      <vt:lpstr>Апельсин, грейпфрут – шар.</vt:lpstr>
      <vt:lpstr>Огурец – цилиндр.</vt:lpstr>
      <vt:lpstr>Морковь – конус. </vt:lpstr>
      <vt:lpstr>Презентация PowerPoint</vt:lpstr>
      <vt:lpstr>Сыр, морковь - пирамида.</vt:lpstr>
      <vt:lpstr>Картофель - призма</vt:lpstr>
      <vt:lpstr>Хлеб - куб</vt:lpstr>
      <vt:lpstr>Презентация PowerPoint</vt:lpstr>
      <vt:lpstr>Спасибо за внимание!</vt:lpstr>
      <vt:lpstr>Используемая литература: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Сечение объемных фигур</dc:title>
  <dc:creator>Анна Федорова</dc:creator>
  <cp:lastModifiedBy>Анна Федорова</cp:lastModifiedBy>
  <cp:revision>11</cp:revision>
  <dcterms:created xsi:type="dcterms:W3CDTF">2020-04-20T15:36:12Z</dcterms:created>
  <dcterms:modified xsi:type="dcterms:W3CDTF">2020-04-22T13:35:09Z</dcterms:modified>
</cp:coreProperties>
</file>